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19"/>
  </p:notesMasterIdLst>
  <p:handoutMasterIdLst>
    <p:handoutMasterId r:id="rId220"/>
  </p:handoutMasterIdLst>
  <p:sldIdLst>
    <p:sldId id="679" r:id="rId5"/>
    <p:sldId id="730" r:id="rId6"/>
    <p:sldId id="901" r:id="rId7"/>
    <p:sldId id="892" r:id="rId8"/>
    <p:sldId id="973" r:id="rId9"/>
    <p:sldId id="891" r:id="rId10"/>
    <p:sldId id="893" r:id="rId11"/>
    <p:sldId id="800" r:id="rId12"/>
    <p:sldId id="1171" r:id="rId13"/>
    <p:sldId id="914" r:id="rId14"/>
    <p:sldId id="919" r:id="rId15"/>
    <p:sldId id="871" r:id="rId16"/>
    <p:sldId id="1008" r:id="rId17"/>
    <p:sldId id="1004" r:id="rId18"/>
    <p:sldId id="1003" r:id="rId19"/>
    <p:sldId id="1006" r:id="rId20"/>
    <p:sldId id="1007" r:id="rId21"/>
    <p:sldId id="1009" r:id="rId22"/>
    <p:sldId id="1072" r:id="rId23"/>
    <p:sldId id="1010" r:id="rId24"/>
    <p:sldId id="1011" r:id="rId25"/>
    <p:sldId id="1012" r:id="rId26"/>
    <p:sldId id="1071" r:id="rId27"/>
    <p:sldId id="1073" r:id="rId28"/>
    <p:sldId id="1069" r:id="rId29"/>
    <p:sldId id="1070" r:id="rId30"/>
    <p:sldId id="869" r:id="rId31"/>
    <p:sldId id="1097" r:id="rId32"/>
    <p:sldId id="1096" r:id="rId33"/>
    <p:sldId id="1098" r:id="rId34"/>
    <p:sldId id="883" r:id="rId35"/>
    <p:sldId id="1099" r:id="rId36"/>
    <p:sldId id="881" r:id="rId37"/>
    <p:sldId id="882" r:id="rId38"/>
    <p:sldId id="870" r:id="rId39"/>
    <p:sldId id="1101" r:id="rId40"/>
    <p:sldId id="1100" r:id="rId41"/>
    <p:sldId id="1102" r:id="rId42"/>
    <p:sldId id="876" r:id="rId43"/>
    <p:sldId id="878" r:id="rId44"/>
    <p:sldId id="1115" r:id="rId45"/>
    <p:sldId id="1116" r:id="rId46"/>
    <p:sldId id="885" r:id="rId47"/>
    <p:sldId id="884" r:id="rId48"/>
    <p:sldId id="886" r:id="rId49"/>
    <p:sldId id="1118" r:id="rId50"/>
    <p:sldId id="1119" r:id="rId51"/>
    <p:sldId id="1120" r:id="rId52"/>
    <p:sldId id="880" r:id="rId53"/>
    <p:sldId id="887" r:id="rId54"/>
    <p:sldId id="889" r:id="rId55"/>
    <p:sldId id="1117" r:id="rId56"/>
    <p:sldId id="1001" r:id="rId57"/>
    <p:sldId id="1013" r:id="rId58"/>
    <p:sldId id="1105" r:id="rId59"/>
    <p:sldId id="1014" r:id="rId60"/>
    <p:sldId id="1106" r:id="rId61"/>
    <p:sldId id="1015" r:id="rId62"/>
    <p:sldId id="1103" r:id="rId63"/>
    <p:sldId id="1104" r:id="rId64"/>
    <p:sldId id="1109" r:id="rId65"/>
    <p:sldId id="1111" r:id="rId66"/>
    <p:sldId id="1112" r:id="rId67"/>
    <p:sldId id="1113" r:id="rId68"/>
    <p:sldId id="1114" r:id="rId69"/>
    <p:sldId id="1107" r:id="rId70"/>
    <p:sldId id="1005" r:id="rId71"/>
    <p:sldId id="920" r:id="rId72"/>
    <p:sldId id="1016" r:id="rId73"/>
    <p:sldId id="1017" r:id="rId74"/>
    <p:sldId id="1018" r:id="rId75"/>
    <p:sldId id="1028" r:id="rId76"/>
    <p:sldId id="1056" r:id="rId77"/>
    <p:sldId id="1029" r:id="rId78"/>
    <p:sldId id="1019" r:id="rId79"/>
    <p:sldId id="1022" r:id="rId80"/>
    <p:sldId id="1023" r:id="rId81"/>
    <p:sldId id="1024" r:id="rId82"/>
    <p:sldId id="1057" r:id="rId83"/>
    <p:sldId id="1002" r:id="rId84"/>
    <p:sldId id="1025" r:id="rId85"/>
    <p:sldId id="1026" r:id="rId86"/>
    <p:sldId id="1027" r:id="rId87"/>
    <p:sldId id="1065" r:id="rId88"/>
    <p:sldId id="1066" r:id="rId89"/>
    <p:sldId id="981" r:id="rId90"/>
    <p:sldId id="1021" r:id="rId91"/>
    <p:sldId id="1059" r:id="rId92"/>
    <p:sldId id="1060" r:id="rId93"/>
    <p:sldId id="1061" r:id="rId94"/>
    <p:sldId id="1062" r:id="rId95"/>
    <p:sldId id="1063" r:id="rId96"/>
    <p:sldId id="993" r:id="rId97"/>
    <p:sldId id="1075" r:id="rId98"/>
    <p:sldId id="1076" r:id="rId99"/>
    <p:sldId id="1077" r:id="rId100"/>
    <p:sldId id="1074" r:id="rId101"/>
    <p:sldId id="1078" r:id="rId102"/>
    <p:sldId id="1085" r:id="rId103"/>
    <p:sldId id="1086" r:id="rId104"/>
    <p:sldId id="1087" r:id="rId105"/>
    <p:sldId id="1089" r:id="rId106"/>
    <p:sldId id="1090" r:id="rId107"/>
    <p:sldId id="1091" r:id="rId108"/>
    <p:sldId id="1092" r:id="rId109"/>
    <p:sldId id="1093" r:id="rId110"/>
    <p:sldId id="1095" r:id="rId111"/>
    <p:sldId id="917" r:id="rId112"/>
    <p:sldId id="1030" r:id="rId113"/>
    <p:sldId id="1067" r:id="rId114"/>
    <p:sldId id="1064" r:id="rId115"/>
    <p:sldId id="1033" r:id="rId116"/>
    <p:sldId id="1035" r:id="rId117"/>
    <p:sldId id="1051" r:id="rId118"/>
    <p:sldId id="1034" r:id="rId119"/>
    <p:sldId id="1052" r:id="rId120"/>
    <p:sldId id="1129" r:id="rId121"/>
    <p:sldId id="1047" r:id="rId122"/>
    <p:sldId id="1053" r:id="rId123"/>
    <p:sldId id="1079" r:id="rId124"/>
    <p:sldId id="1080" r:id="rId125"/>
    <p:sldId id="1081" r:id="rId126"/>
    <p:sldId id="1082" r:id="rId127"/>
    <p:sldId id="1083" r:id="rId128"/>
    <p:sldId id="1084" r:id="rId129"/>
    <p:sldId id="1128" r:id="rId130"/>
    <p:sldId id="1130" r:id="rId131"/>
    <p:sldId id="1131" r:id="rId132"/>
    <p:sldId id="1132" r:id="rId133"/>
    <p:sldId id="1133" r:id="rId134"/>
    <p:sldId id="1136" r:id="rId135"/>
    <p:sldId id="1137" r:id="rId136"/>
    <p:sldId id="1139" r:id="rId137"/>
    <p:sldId id="1140" r:id="rId138"/>
    <p:sldId id="1141" r:id="rId139"/>
    <p:sldId id="1143" r:id="rId140"/>
    <p:sldId id="1142" r:id="rId141"/>
    <p:sldId id="1144" r:id="rId142"/>
    <p:sldId id="1145" r:id="rId143"/>
    <p:sldId id="1146" r:id="rId144"/>
    <p:sldId id="1147" r:id="rId145"/>
    <p:sldId id="1150" r:id="rId146"/>
    <p:sldId id="1148" r:id="rId147"/>
    <p:sldId id="1149" r:id="rId148"/>
    <p:sldId id="1151" r:id="rId149"/>
    <p:sldId id="1152" r:id="rId150"/>
    <p:sldId id="1153" r:id="rId151"/>
    <p:sldId id="1154" r:id="rId152"/>
    <p:sldId id="1156" r:id="rId153"/>
    <p:sldId id="1157" r:id="rId154"/>
    <p:sldId id="1126" r:id="rId155"/>
    <p:sldId id="922" r:id="rId156"/>
    <p:sldId id="1121" r:id="rId157"/>
    <p:sldId id="1122" r:id="rId158"/>
    <p:sldId id="1123" r:id="rId159"/>
    <p:sldId id="1124" r:id="rId160"/>
    <p:sldId id="1125" r:id="rId161"/>
    <p:sldId id="1158" r:id="rId162"/>
    <p:sldId id="1159" r:id="rId163"/>
    <p:sldId id="1160" r:id="rId164"/>
    <p:sldId id="1161" r:id="rId165"/>
    <p:sldId id="1162" r:id="rId166"/>
    <p:sldId id="1163" r:id="rId167"/>
    <p:sldId id="1164" r:id="rId168"/>
    <p:sldId id="1165" r:id="rId169"/>
    <p:sldId id="1166" r:id="rId170"/>
    <p:sldId id="1175" r:id="rId171"/>
    <p:sldId id="1176" r:id="rId172"/>
    <p:sldId id="1177" r:id="rId173"/>
    <p:sldId id="1178" r:id="rId174"/>
    <p:sldId id="1167" r:id="rId175"/>
    <p:sldId id="1168" r:id="rId176"/>
    <p:sldId id="1172" r:id="rId177"/>
    <p:sldId id="1173" r:id="rId178"/>
    <p:sldId id="1169" r:id="rId179"/>
    <p:sldId id="1174" r:id="rId180"/>
    <p:sldId id="1170" r:id="rId181"/>
    <p:sldId id="1179" r:id="rId182"/>
    <p:sldId id="1180" r:id="rId183"/>
    <p:sldId id="1181" r:id="rId184"/>
    <p:sldId id="1182" r:id="rId185"/>
    <p:sldId id="1206" r:id="rId186"/>
    <p:sldId id="1205" r:id="rId187"/>
    <p:sldId id="1183" r:id="rId188"/>
    <p:sldId id="1184" r:id="rId189"/>
    <p:sldId id="1207" r:id="rId190"/>
    <p:sldId id="1185" r:id="rId191"/>
    <p:sldId id="1186" r:id="rId192"/>
    <p:sldId id="1187" r:id="rId193"/>
    <p:sldId id="1188" r:id="rId194"/>
    <p:sldId id="1189" r:id="rId195"/>
    <p:sldId id="1190" r:id="rId196"/>
    <p:sldId id="1191" r:id="rId197"/>
    <p:sldId id="1192" r:id="rId198"/>
    <p:sldId id="1193" r:id="rId199"/>
    <p:sldId id="1194" r:id="rId200"/>
    <p:sldId id="1195" r:id="rId201"/>
    <p:sldId id="1196" r:id="rId202"/>
    <p:sldId id="1197" r:id="rId203"/>
    <p:sldId id="1198" r:id="rId204"/>
    <p:sldId id="1199" r:id="rId205"/>
    <p:sldId id="1200" r:id="rId206"/>
    <p:sldId id="1201" r:id="rId207"/>
    <p:sldId id="1202" r:id="rId208"/>
    <p:sldId id="1203" r:id="rId209"/>
    <p:sldId id="1204" r:id="rId210"/>
    <p:sldId id="1208" r:id="rId211"/>
    <p:sldId id="1209" r:id="rId212"/>
    <p:sldId id="1210" r:id="rId213"/>
    <p:sldId id="1211" r:id="rId214"/>
    <p:sldId id="1212" r:id="rId215"/>
    <p:sldId id="1213" r:id="rId216"/>
    <p:sldId id="1214" r:id="rId217"/>
    <p:sldId id="1215" r:id="rId218"/>
  </p:sldIdLst>
  <p:sldSz cx="12190413" cy="6858000"/>
  <p:notesSz cx="6858000" cy="9144000"/>
  <p:custDataLst>
    <p:tags r:id="rId2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9968838-845B-41AA-8979-33FDA1C82556}">
          <p14:sldIdLst>
            <p14:sldId id="679"/>
          </p14:sldIdLst>
        </p14:section>
        <p14:section name="Prequel" id="{014FE5B4-015A-4DC5-873E-EE104239C7E4}">
          <p14:sldIdLst>
            <p14:sldId id="730"/>
            <p14:sldId id="901"/>
            <p14:sldId id="892"/>
            <p14:sldId id="973"/>
            <p14:sldId id="891"/>
            <p14:sldId id="893"/>
            <p14:sldId id="800"/>
            <p14:sldId id="1171"/>
            <p14:sldId id="914"/>
          </p14:sldIdLst>
        </p14:section>
        <p14:section name="In-depth: Ansible" id="{F1CD65DE-3FA0-4E0B-8ED7-4BE2FFA605B0}">
          <p14:sldIdLst>
            <p14:sldId id="919"/>
            <p14:sldId id="871"/>
            <p14:sldId id="1008"/>
            <p14:sldId id="1004"/>
            <p14:sldId id="1003"/>
            <p14:sldId id="1006"/>
            <p14:sldId id="1007"/>
            <p14:sldId id="1009"/>
            <p14:sldId id="1072"/>
            <p14:sldId id="1010"/>
            <p14:sldId id="1011"/>
            <p14:sldId id="1012"/>
            <p14:sldId id="1071"/>
            <p14:sldId id="1073"/>
            <p14:sldId id="1069"/>
            <p14:sldId id="1070"/>
            <p14:sldId id="869"/>
            <p14:sldId id="1097"/>
            <p14:sldId id="1096"/>
            <p14:sldId id="1098"/>
            <p14:sldId id="883"/>
            <p14:sldId id="1099"/>
            <p14:sldId id="881"/>
            <p14:sldId id="882"/>
            <p14:sldId id="870"/>
            <p14:sldId id="1101"/>
            <p14:sldId id="1100"/>
            <p14:sldId id="1102"/>
            <p14:sldId id="876"/>
            <p14:sldId id="878"/>
            <p14:sldId id="1115"/>
            <p14:sldId id="1116"/>
            <p14:sldId id="885"/>
            <p14:sldId id="884"/>
            <p14:sldId id="886"/>
            <p14:sldId id="1118"/>
            <p14:sldId id="1119"/>
            <p14:sldId id="1120"/>
            <p14:sldId id="880"/>
            <p14:sldId id="887"/>
            <p14:sldId id="889"/>
            <p14:sldId id="1117"/>
            <p14:sldId id="1001"/>
            <p14:sldId id="1013"/>
            <p14:sldId id="1105"/>
            <p14:sldId id="1014"/>
            <p14:sldId id="1106"/>
            <p14:sldId id="1015"/>
            <p14:sldId id="1103"/>
            <p14:sldId id="1104"/>
            <p14:sldId id="1109"/>
            <p14:sldId id="1111"/>
            <p14:sldId id="1112"/>
            <p14:sldId id="1113"/>
            <p14:sldId id="1114"/>
            <p14:sldId id="1107"/>
            <p14:sldId id="1005"/>
          </p14:sldIdLst>
        </p14:section>
        <p14:section name="In-depth: Python Cisco automation" id="{99412F73-5AF3-4FD3-BD2F-80870EB35765}">
          <p14:sldIdLst>
            <p14:sldId id="920"/>
            <p14:sldId id="1016"/>
            <p14:sldId id="1017"/>
            <p14:sldId id="1018"/>
            <p14:sldId id="1028"/>
            <p14:sldId id="1056"/>
            <p14:sldId id="1029"/>
            <p14:sldId id="1019"/>
            <p14:sldId id="1022"/>
            <p14:sldId id="1023"/>
            <p14:sldId id="1024"/>
            <p14:sldId id="1057"/>
            <p14:sldId id="1002"/>
            <p14:sldId id="1025"/>
            <p14:sldId id="1026"/>
            <p14:sldId id="1027"/>
            <p14:sldId id="1065"/>
            <p14:sldId id="1066"/>
            <p14:sldId id="981"/>
            <p14:sldId id="1021"/>
            <p14:sldId id="1059"/>
            <p14:sldId id="1060"/>
            <p14:sldId id="1061"/>
            <p14:sldId id="1062"/>
            <p14:sldId id="1063"/>
            <p14:sldId id="993"/>
            <p14:sldId id="1075"/>
            <p14:sldId id="1076"/>
            <p14:sldId id="1077"/>
            <p14:sldId id="1074"/>
            <p14:sldId id="1078"/>
            <p14:sldId id="1085"/>
            <p14:sldId id="1086"/>
            <p14:sldId id="1087"/>
            <p14:sldId id="1089"/>
            <p14:sldId id="1090"/>
            <p14:sldId id="1091"/>
            <p14:sldId id="1092"/>
            <p14:sldId id="1093"/>
            <p14:sldId id="1095"/>
          </p14:sldIdLst>
        </p14:section>
        <p14:section name="In-depth: Grafana" id="{72640C4B-63D5-4376-9182-24417AB356CD}">
          <p14:sldIdLst>
            <p14:sldId id="917"/>
            <p14:sldId id="1030"/>
            <p14:sldId id="1067"/>
            <p14:sldId id="1064"/>
            <p14:sldId id="1033"/>
            <p14:sldId id="1035"/>
            <p14:sldId id="1051"/>
            <p14:sldId id="1034"/>
            <p14:sldId id="1052"/>
            <p14:sldId id="1129"/>
            <p14:sldId id="1047"/>
            <p14:sldId id="1053"/>
            <p14:sldId id="1079"/>
            <p14:sldId id="1080"/>
            <p14:sldId id="1081"/>
            <p14:sldId id="1082"/>
            <p14:sldId id="1083"/>
            <p14:sldId id="1084"/>
            <p14:sldId id="1128"/>
            <p14:sldId id="1130"/>
            <p14:sldId id="1131"/>
            <p14:sldId id="1132"/>
            <p14:sldId id="1133"/>
            <p14:sldId id="1136"/>
            <p14:sldId id="1137"/>
            <p14:sldId id="1139"/>
            <p14:sldId id="1140"/>
            <p14:sldId id="1141"/>
            <p14:sldId id="1143"/>
            <p14:sldId id="1142"/>
            <p14:sldId id="1144"/>
            <p14:sldId id="1145"/>
            <p14:sldId id="1146"/>
            <p14:sldId id="1147"/>
            <p14:sldId id="1150"/>
            <p14:sldId id="1148"/>
            <p14:sldId id="1149"/>
            <p14:sldId id="1151"/>
            <p14:sldId id="1152"/>
            <p14:sldId id="1153"/>
            <p14:sldId id="1154"/>
            <p14:sldId id="1156"/>
            <p14:sldId id="1157"/>
            <p14:sldId id="1126"/>
          </p14:sldIdLst>
        </p14:section>
        <p14:section name="In-depth: Meraki programmability" id="{38334460-D641-4379-9D51-18A311C5895C}">
          <p14:sldIdLst>
            <p14:sldId id="922"/>
            <p14:sldId id="1121"/>
            <p14:sldId id="1122"/>
            <p14:sldId id="1123"/>
            <p14:sldId id="1124"/>
            <p14:sldId id="1125"/>
            <p14:sldId id="1158"/>
            <p14:sldId id="1159"/>
            <p14:sldId id="1160"/>
            <p14:sldId id="1161"/>
            <p14:sldId id="1162"/>
            <p14:sldId id="1163"/>
            <p14:sldId id="1164"/>
            <p14:sldId id="1165"/>
            <p14:sldId id="1166"/>
            <p14:sldId id="1175"/>
            <p14:sldId id="1176"/>
            <p14:sldId id="1177"/>
            <p14:sldId id="1178"/>
            <p14:sldId id="1167"/>
            <p14:sldId id="1168"/>
            <p14:sldId id="1172"/>
            <p14:sldId id="1173"/>
            <p14:sldId id="1169"/>
            <p14:sldId id="1174"/>
            <p14:sldId id="1170"/>
          </p14:sldIdLst>
        </p14:section>
        <p14:section name="In-depth: MIST programmability" id="{B55D02FD-273B-444B-B07F-A4EE80A844FC}">
          <p14:sldIdLst>
            <p14:sldId id="1179"/>
            <p14:sldId id="1180"/>
            <p14:sldId id="1181"/>
            <p14:sldId id="1182"/>
            <p14:sldId id="1206"/>
            <p14:sldId id="1205"/>
            <p14:sldId id="1183"/>
            <p14:sldId id="1184"/>
            <p14:sldId id="1207"/>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8"/>
            <p14:sldId id="1209"/>
            <p14:sldId id="1210"/>
            <p14:sldId id="1211"/>
            <p14:sldId id="1212"/>
            <p14:sldId id="1213"/>
            <p14:sldId id="1214"/>
            <p14:sldId id="1215"/>
          </p14:sldIdLst>
        </p14:section>
      </p14:sectionLst>
    </p:ext>
    <p:ext uri="{EFAFB233-063F-42B5-8137-9DF3F51BA10A}">
      <p15:sldGuideLst xmlns:p15="http://schemas.microsoft.com/office/powerpoint/2012/main">
        <p15:guide id="1" orient="horz" pos="273">
          <p15:clr>
            <a:srgbClr val="A4A3A4"/>
          </p15:clr>
        </p15:guide>
        <p15:guide id="2" orient="horz" pos="956">
          <p15:clr>
            <a:srgbClr val="A4A3A4"/>
          </p15:clr>
        </p15:guide>
        <p15:guide id="3" orient="horz" pos="3664">
          <p15:clr>
            <a:srgbClr val="A4A3A4"/>
          </p15:clr>
        </p15:guide>
        <p15:guide id="4" pos="340">
          <p15:clr>
            <a:srgbClr val="A4A3A4"/>
          </p15:clr>
        </p15:guide>
        <p15:guide id="5" pos="3840">
          <p15:clr>
            <a:srgbClr val="A4A3A4"/>
          </p15:clr>
        </p15:guide>
        <p15:guide id="6" pos="7338">
          <p15:clr>
            <a:srgbClr val="A4A3A4"/>
          </p15:clr>
        </p15:guide>
        <p15:guide id="7" orient="horz" pos="3660">
          <p15:clr>
            <a:srgbClr val="A4A3A4"/>
          </p15:clr>
        </p15:guide>
        <p15:guide id="8" orient="horz" pos="952">
          <p15:clr>
            <a:srgbClr val="A4A3A4"/>
          </p15:clr>
        </p15:guide>
        <p15:guide id="9" pos="341">
          <p15:clr>
            <a:srgbClr val="A4A3A4"/>
          </p15:clr>
        </p15:guide>
        <p15:guide id="10" pos="73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AF8"/>
    <a:srgbClr val="111217"/>
    <a:srgbClr val="EEE8D5"/>
    <a:srgbClr val="00FF00"/>
    <a:srgbClr val="000000"/>
    <a:srgbClr val="9CCCF5"/>
    <a:srgbClr val="C58558"/>
    <a:srgbClr val="E1BE68"/>
    <a:srgbClr val="55B57D"/>
    <a:srgbClr val="347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44E500-528B-4CB1-A596-3CAB4720A1FC}" v="128" dt="2025-02-02T13:19:42.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156" y="528"/>
      </p:cViewPr>
      <p:guideLst>
        <p:guide orient="horz" pos="273"/>
        <p:guide orient="horz" pos="956"/>
        <p:guide orient="horz" pos="3664"/>
        <p:guide pos="340"/>
        <p:guide pos="3840"/>
        <p:guide pos="7338"/>
        <p:guide orient="horz" pos="3660"/>
        <p:guide orient="horz" pos="952"/>
        <p:guide pos="341"/>
        <p:guide pos="733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microsoft.com/office/2015/10/relationships/revisionInfo" Target="revisionInfo.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handoutMaster" Target="handoutMasters/handoutMaster1.xml"/><Relationship Id="rId225"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tags" Target="tags/tag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viewProps" Target="view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216B-2972-4F48-9D24-92DD32946FFC}"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385F6C3-F549-4EF7-8A7B-E908A426392C}">
      <dgm:prSet/>
      <dgm:spPr>
        <a:solidFill>
          <a:schemeClr val="bg2">
            <a:lumMod val="90000"/>
          </a:schemeClr>
        </a:solidFill>
        <a:ln>
          <a:noFill/>
        </a:ln>
      </dgm:spPr>
      <dgm:t>
        <a:bodyPr/>
        <a:lstStyle/>
        <a:p>
          <a:r>
            <a:rPr lang="nb-NO">
              <a:solidFill>
                <a:schemeClr val="tx1"/>
              </a:solidFill>
            </a:rPr>
            <a:t>Pre-lab</a:t>
          </a:r>
          <a:endParaRPr lang="en-US">
            <a:solidFill>
              <a:schemeClr val="tx1"/>
            </a:solidFill>
          </a:endParaRPr>
        </a:p>
      </dgm:t>
    </dgm:pt>
    <dgm:pt modelId="{2725B19A-FB67-4314-8A64-EB1A85D185B0}" type="parTrans" cxnId="{2E63F588-9AF4-48E1-91E2-55535ACC3875}">
      <dgm:prSet/>
      <dgm:spPr/>
      <dgm:t>
        <a:bodyPr/>
        <a:lstStyle/>
        <a:p>
          <a:endParaRPr lang="en-US"/>
        </a:p>
      </dgm:t>
    </dgm:pt>
    <dgm:pt modelId="{561941E0-22B3-4A19-A232-621491305F9F}" type="sibTrans" cxnId="{2E63F588-9AF4-48E1-91E2-55535ACC3875}">
      <dgm:prSet/>
      <dgm:spPr/>
      <dgm:t>
        <a:bodyPr/>
        <a:lstStyle/>
        <a:p>
          <a:endParaRPr lang="en-US"/>
        </a:p>
      </dgm:t>
    </dgm:pt>
    <dgm:pt modelId="{CA4D4197-B57E-4B14-9475-9B14F94027B1}">
      <dgm:prSet custT="1"/>
      <dgm:spPr>
        <a:solidFill>
          <a:schemeClr val="bg2">
            <a:alpha val="90000"/>
          </a:schemeClr>
        </a:solidFill>
        <a:ln>
          <a:noFill/>
        </a:ln>
      </dgm:spPr>
      <dgm:t>
        <a:bodyPr/>
        <a:lstStyle/>
        <a:p>
          <a:pPr>
            <a:buFont typeface="Arial" panose="020B0604020202020204" pitchFamily="34" charset="0"/>
            <a:buChar char="•"/>
          </a:pPr>
          <a:r>
            <a:rPr lang="nb-NO" sz="1400" b="0" i="0"/>
            <a:t>Choose your hypervisor</a:t>
          </a:r>
          <a:endParaRPr lang="en-US" sz="1400"/>
        </a:p>
      </dgm:t>
    </dgm:pt>
    <dgm:pt modelId="{1852B5C7-3995-49A5-BBAF-83A9981E47FD}" type="parTrans" cxnId="{9EDEA201-9E31-4E9A-83FF-90087F33E51E}">
      <dgm:prSet/>
      <dgm:spPr/>
      <dgm:t>
        <a:bodyPr/>
        <a:lstStyle/>
        <a:p>
          <a:endParaRPr lang="en-US"/>
        </a:p>
      </dgm:t>
    </dgm:pt>
    <dgm:pt modelId="{6BE88ACF-1515-4B25-A2D6-313F6DC5ABE2}" type="sibTrans" cxnId="{9EDEA201-9E31-4E9A-83FF-90087F33E51E}">
      <dgm:prSet/>
      <dgm:spPr/>
      <dgm:t>
        <a:bodyPr/>
        <a:lstStyle/>
        <a:p>
          <a:endParaRPr lang="en-US"/>
        </a:p>
      </dgm:t>
    </dgm:pt>
    <dgm:pt modelId="{8275381D-096A-4D8B-94E5-271B830805F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Ubuntu</a:t>
          </a:r>
          <a:r>
            <a:rPr lang="nb-NO" sz="1400" b="0" i="0"/>
            <a:t> Server w/</a:t>
          </a:r>
          <a:r>
            <a:rPr lang="nb-NO" sz="1400" b="0" i="0" err="1"/>
            <a:t>Docker</a:t>
          </a:r>
          <a:endParaRPr lang="en-US" sz="1400"/>
        </a:p>
      </dgm:t>
    </dgm:pt>
    <dgm:pt modelId="{F4D458CA-9A69-449E-96AA-8B0C60972DD5}" type="parTrans" cxnId="{5A8C76C2-E74A-4C6B-9F1F-16448731FCDD}">
      <dgm:prSet/>
      <dgm:spPr/>
      <dgm:t>
        <a:bodyPr/>
        <a:lstStyle/>
        <a:p>
          <a:endParaRPr lang="en-US"/>
        </a:p>
      </dgm:t>
    </dgm:pt>
    <dgm:pt modelId="{07DD7030-3760-4850-866A-F29D885DD7C5}" type="sibTrans" cxnId="{5A8C76C2-E74A-4C6B-9F1F-16448731FCDD}">
      <dgm:prSet/>
      <dgm:spPr/>
      <dgm:t>
        <a:bodyPr/>
        <a:lstStyle/>
        <a:p>
          <a:endParaRPr lang="en-US"/>
        </a:p>
      </dgm:t>
    </dgm:pt>
    <dgm:pt modelId="{D9304394-5752-48C9-8CCC-5CA5802FCDD5}">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Postman</a:t>
          </a:r>
          <a:endParaRPr lang="en-US" sz="1400"/>
        </a:p>
      </dgm:t>
    </dgm:pt>
    <dgm:pt modelId="{407447BF-0D68-454D-AB08-32A3136732DE}" type="parTrans" cxnId="{E8554878-24F6-47BF-88CC-73A6B15C3621}">
      <dgm:prSet/>
      <dgm:spPr/>
      <dgm:t>
        <a:bodyPr/>
        <a:lstStyle/>
        <a:p>
          <a:endParaRPr lang="en-US"/>
        </a:p>
      </dgm:t>
    </dgm:pt>
    <dgm:pt modelId="{9D35403F-ECCA-4774-83AE-51A5DA3C2D9D}" type="sibTrans" cxnId="{E8554878-24F6-47BF-88CC-73A6B15C3621}">
      <dgm:prSet/>
      <dgm:spPr/>
      <dgm:t>
        <a:bodyPr/>
        <a:lstStyle/>
        <a:p>
          <a:endParaRPr lang="en-US"/>
        </a:p>
      </dgm:t>
    </dgm:pt>
    <dgm:pt modelId="{7C3A528D-159C-4099-82E0-9B7ADF001C57}">
      <dgm:prSet custT="1"/>
      <dgm:spPr>
        <a:solidFill>
          <a:schemeClr val="bg2">
            <a:alpha val="90000"/>
          </a:schemeClr>
        </a:solidFill>
        <a:ln>
          <a:noFill/>
        </a:ln>
      </dgm:spPr>
      <dgm:t>
        <a:bodyPr/>
        <a:lstStyle/>
        <a:p>
          <a:pPr>
            <a:buFont typeface="Arial" panose="020B0604020202020204" pitchFamily="34" charset="0"/>
            <a:buChar char="•"/>
          </a:pPr>
          <a:r>
            <a:rPr lang="nb-NO" sz="1400" b="0" i="0" err="1"/>
            <a:t>Install</a:t>
          </a:r>
          <a:r>
            <a:rPr lang="nb-NO" sz="1400" b="0" i="0"/>
            <a:t> </a:t>
          </a:r>
          <a:r>
            <a:rPr lang="nb-NO" sz="1400" b="0" i="0" err="1"/>
            <a:t>VS</a:t>
          </a:r>
          <a:r>
            <a:rPr lang="nb-NO" sz="1400" b="0" i="0"/>
            <a:t> Code</a:t>
          </a:r>
          <a:endParaRPr lang="en-US" sz="1400"/>
        </a:p>
      </dgm:t>
    </dgm:pt>
    <dgm:pt modelId="{CE748A29-06D6-4EE5-804F-C77B8F0AE706}" type="parTrans" cxnId="{3CF9886B-8851-40E2-9F47-D96A4559F182}">
      <dgm:prSet/>
      <dgm:spPr/>
      <dgm:t>
        <a:bodyPr/>
        <a:lstStyle/>
        <a:p>
          <a:endParaRPr lang="en-US"/>
        </a:p>
      </dgm:t>
    </dgm:pt>
    <dgm:pt modelId="{734D39CE-7B15-43E1-95D1-81308364B877}" type="sibTrans" cxnId="{3CF9886B-8851-40E2-9F47-D96A4559F182}">
      <dgm:prSet/>
      <dgm:spPr/>
      <dgm:t>
        <a:bodyPr/>
        <a:lstStyle/>
        <a:p>
          <a:endParaRPr lang="en-US"/>
        </a:p>
      </dgm:t>
    </dgm:pt>
    <dgm:pt modelId="{1FBF17A6-ED3B-44D9-B750-4ACF386F5D47}">
      <dgm:prSet/>
      <dgm:spPr>
        <a:solidFill>
          <a:schemeClr val="bg2">
            <a:lumMod val="90000"/>
          </a:schemeClr>
        </a:solidFill>
        <a:ln>
          <a:noFill/>
        </a:ln>
      </dgm:spPr>
      <dgm:t>
        <a:bodyPr/>
        <a:lstStyle/>
        <a:p>
          <a:r>
            <a:rPr lang="nb-NO">
              <a:solidFill>
                <a:schemeClr val="tx1"/>
              </a:solidFill>
            </a:rPr>
            <a:t>Day 1</a:t>
          </a:r>
          <a:endParaRPr lang="en-US">
            <a:solidFill>
              <a:schemeClr val="tx1"/>
            </a:solidFill>
          </a:endParaRPr>
        </a:p>
      </dgm:t>
    </dgm:pt>
    <dgm:pt modelId="{56BF8C26-074A-43AD-A2EE-06775C685C27}" type="parTrans" cxnId="{0190BD22-6FC3-4EF8-9C1B-31C4519C976D}">
      <dgm:prSet/>
      <dgm:spPr/>
      <dgm:t>
        <a:bodyPr/>
        <a:lstStyle/>
        <a:p>
          <a:endParaRPr lang="en-US"/>
        </a:p>
      </dgm:t>
    </dgm:pt>
    <dgm:pt modelId="{77AD9E18-A96C-46C1-A7D6-B10A75556C59}" type="sibTrans" cxnId="{0190BD22-6FC3-4EF8-9C1B-31C4519C976D}">
      <dgm:prSet/>
      <dgm:spPr/>
      <dgm:t>
        <a:bodyPr/>
        <a:lstStyle/>
        <a:p>
          <a:endParaRPr lang="en-US"/>
        </a:p>
      </dgm:t>
    </dgm:pt>
    <dgm:pt modelId="{DB36C08F-6997-40DC-ACBE-C6F7CE9B7D47}">
      <dgm:prSet/>
      <dgm:spPr>
        <a:solidFill>
          <a:schemeClr val="bg2">
            <a:lumMod val="90000"/>
          </a:schemeClr>
        </a:solidFill>
        <a:ln>
          <a:noFill/>
        </a:ln>
      </dgm:spPr>
      <dgm:t>
        <a:bodyPr/>
        <a:lstStyle/>
        <a:p>
          <a:r>
            <a:rPr lang="nb-NO">
              <a:solidFill>
                <a:schemeClr val="tx1"/>
              </a:solidFill>
            </a:rPr>
            <a:t>Day 2</a:t>
          </a:r>
          <a:endParaRPr lang="en-US">
            <a:solidFill>
              <a:schemeClr val="tx1"/>
            </a:solidFill>
          </a:endParaRPr>
        </a:p>
      </dgm:t>
    </dgm:pt>
    <dgm:pt modelId="{EBF389F1-9071-4E7F-97FB-2BD9CAFDF913}" type="parTrans" cxnId="{B66D5716-E851-40C1-A579-2D8A91844F53}">
      <dgm:prSet/>
      <dgm:spPr/>
      <dgm:t>
        <a:bodyPr/>
        <a:lstStyle/>
        <a:p>
          <a:endParaRPr lang="en-US"/>
        </a:p>
      </dgm:t>
    </dgm:pt>
    <dgm:pt modelId="{52AE04AA-AF8B-4F85-BA4D-620E60057997}" type="sibTrans" cxnId="{B66D5716-E851-40C1-A579-2D8A91844F53}">
      <dgm:prSet/>
      <dgm:spPr/>
      <dgm:t>
        <a:bodyPr/>
        <a:lstStyle/>
        <a:p>
          <a:endParaRPr lang="en-US"/>
        </a:p>
      </dgm:t>
    </dgm:pt>
    <dgm:pt modelId="{20A69F0E-3B11-4449-960F-A8F000473A04}">
      <dgm:prSet custT="1"/>
      <dgm:spPr>
        <a:solidFill>
          <a:schemeClr val="bg2">
            <a:alpha val="90000"/>
          </a:schemeClr>
        </a:solidFill>
        <a:ln>
          <a:noFill/>
        </a:ln>
      </dgm:spPr>
      <dgm:t>
        <a:bodyPr/>
        <a:lstStyle/>
        <a:p>
          <a:r>
            <a:rPr lang="nb-NO" sz="1400" b="0" i="0"/>
            <a:t>In-</a:t>
          </a:r>
          <a:r>
            <a:rPr lang="nb-NO" sz="1400" b="0" i="0" err="1"/>
            <a:t>depth</a:t>
          </a:r>
          <a:r>
            <a:rPr lang="nb-NO" sz="1400" b="0" i="0"/>
            <a:t> </a:t>
          </a:r>
          <a:r>
            <a:rPr lang="nb-NO" sz="1400" b="0" i="0" err="1"/>
            <a:t>explore</a:t>
          </a:r>
          <a:r>
            <a:rPr lang="nb-NO" sz="1400" b="0" i="0"/>
            <a:t> a </a:t>
          </a:r>
          <a:r>
            <a:rPr lang="nb-NO" sz="1400" b="0" i="0" err="1"/>
            <a:t>topic</a:t>
          </a:r>
          <a:r>
            <a:rPr lang="nb-NO" sz="1400" b="0" i="0"/>
            <a:t> </a:t>
          </a:r>
          <a:r>
            <a:rPr lang="nb-NO" sz="1400" b="0" i="0" err="1"/>
            <a:t>of</a:t>
          </a:r>
          <a:r>
            <a:rPr lang="nb-NO" sz="1400" b="0" i="0"/>
            <a:t> </a:t>
          </a:r>
          <a:r>
            <a:rPr lang="nb-NO" sz="1400" b="0" i="0" err="1"/>
            <a:t>choice</a:t>
          </a:r>
          <a:endParaRPr lang="en-US" sz="1400"/>
        </a:p>
      </dgm:t>
    </dgm:pt>
    <dgm:pt modelId="{C2CDE559-86EC-4570-8E04-CCCB5A3E738E}" type="parTrans" cxnId="{B664F878-92DB-4F12-8E04-E3E66A1DDDE3}">
      <dgm:prSet/>
      <dgm:spPr/>
      <dgm:t>
        <a:bodyPr/>
        <a:lstStyle/>
        <a:p>
          <a:endParaRPr lang="en-US"/>
        </a:p>
      </dgm:t>
    </dgm:pt>
    <dgm:pt modelId="{8EE07D6E-9179-4274-9F24-F56844B25A8B}" type="sibTrans" cxnId="{B664F878-92DB-4F12-8E04-E3E66A1DDDE3}">
      <dgm:prSet/>
      <dgm:spPr/>
      <dgm:t>
        <a:bodyPr/>
        <a:lstStyle/>
        <a:p>
          <a:endParaRPr lang="en-US"/>
        </a:p>
      </dgm:t>
    </dgm:pt>
    <dgm:pt modelId="{1ADCAFE7-2BA6-44FA-814D-174884743D1F}">
      <dgm:prSet custT="1"/>
      <dgm:spPr>
        <a:solidFill>
          <a:schemeClr val="bg2">
            <a:alpha val="90000"/>
          </a:schemeClr>
        </a:solidFill>
        <a:ln>
          <a:noFill/>
        </a:ln>
      </dgm:spPr>
      <dgm:t>
        <a:bodyPr/>
        <a:lstStyle/>
        <a:p>
          <a:pPr>
            <a:buFont typeface="Arial" panose="020B0604020202020204" pitchFamily="34" charset="0"/>
            <a:buChar char="•"/>
          </a:pPr>
          <a:r>
            <a:rPr lang="nb-NO" sz="1400" dirty="0"/>
            <a:t>Sort </a:t>
          </a:r>
          <a:r>
            <a:rPr lang="nb-NO" sz="1400" dirty="0" err="1"/>
            <a:t>out</a:t>
          </a:r>
          <a:r>
            <a:rPr lang="nb-NO" sz="1400" dirty="0"/>
            <a:t> pre-lab </a:t>
          </a:r>
          <a:r>
            <a:rPr lang="nb-NO" sz="1400" dirty="0" err="1"/>
            <a:t>task</a:t>
          </a:r>
          <a:r>
            <a:rPr lang="nb-NO" sz="1400" dirty="0"/>
            <a:t> problems</a:t>
          </a:r>
          <a:endParaRPr lang="en-US" sz="1400" dirty="0"/>
        </a:p>
      </dgm:t>
    </dgm:pt>
    <dgm:pt modelId="{4B1FCEC9-0E53-47B9-A763-CFDC09129998}" type="parTrans" cxnId="{EC220732-0B39-46D4-8B21-D69F970BDAA1}">
      <dgm:prSet/>
      <dgm:spPr/>
    </dgm:pt>
    <dgm:pt modelId="{3F09F83A-7B23-480C-8977-8F84A5569196}" type="sibTrans" cxnId="{EC220732-0B39-46D4-8B21-D69F970BDAA1}">
      <dgm:prSet/>
      <dgm:spPr/>
    </dgm:pt>
    <dgm:pt modelId="{7D1E5FF8-6B08-4296-94E9-955815E1D999}">
      <dgm:prSet custT="1"/>
      <dgm:spPr>
        <a:solidFill>
          <a:schemeClr val="bg2">
            <a:alpha val="90000"/>
          </a:schemeClr>
        </a:solidFill>
        <a:ln>
          <a:noFill/>
        </a:ln>
      </dgm:spPr>
      <dgm:t>
        <a:bodyPr/>
        <a:lstStyle/>
        <a:p>
          <a:r>
            <a:rPr lang="en-US" sz="1400"/>
            <a:t>Grafana / TIG-stack</a:t>
          </a:r>
        </a:p>
      </dgm:t>
    </dgm:pt>
    <dgm:pt modelId="{BCAA98A8-0ABF-4657-873B-ABFE182E5933}" type="parTrans" cxnId="{7DDFC2F2-7251-4D2A-A760-FC9536D49238}">
      <dgm:prSet/>
      <dgm:spPr/>
    </dgm:pt>
    <dgm:pt modelId="{802857AE-3EA6-413A-8D63-20C71311AF2E}" type="sibTrans" cxnId="{7DDFC2F2-7251-4D2A-A760-FC9536D49238}">
      <dgm:prSet/>
      <dgm:spPr/>
    </dgm:pt>
    <dgm:pt modelId="{783A8E53-13F5-4AFE-8953-F249B554B20E}">
      <dgm:prSet custT="1"/>
      <dgm:spPr>
        <a:solidFill>
          <a:schemeClr val="bg2">
            <a:alpha val="90000"/>
          </a:schemeClr>
        </a:solidFill>
        <a:ln>
          <a:noFill/>
        </a:ln>
      </dgm:spPr>
      <dgm:t>
        <a:bodyPr/>
        <a:lstStyle/>
        <a:p>
          <a:r>
            <a:rPr lang="en-US" sz="1400"/>
            <a:t>Grafana Cloud</a:t>
          </a:r>
        </a:p>
      </dgm:t>
    </dgm:pt>
    <dgm:pt modelId="{199B3036-C8BA-4A0E-BE75-A982A728A066}" type="parTrans" cxnId="{65F93183-DC02-449D-B1CB-6F38E094D6EE}">
      <dgm:prSet/>
      <dgm:spPr/>
    </dgm:pt>
    <dgm:pt modelId="{3AC6BCC5-CDB5-4EF1-95FE-DE298F508A26}" type="sibTrans" cxnId="{65F93183-DC02-449D-B1CB-6F38E094D6EE}">
      <dgm:prSet/>
      <dgm:spPr/>
    </dgm:pt>
    <dgm:pt modelId="{602371CD-E799-44CC-ACCE-24AD07A29C27}">
      <dgm:prSet custT="1"/>
      <dgm:spPr>
        <a:solidFill>
          <a:schemeClr val="bg2">
            <a:alpha val="90000"/>
          </a:schemeClr>
        </a:solidFill>
        <a:ln>
          <a:noFill/>
        </a:ln>
      </dgm:spPr>
      <dgm:t>
        <a:bodyPr/>
        <a:lstStyle/>
        <a:p>
          <a:r>
            <a:rPr lang="en-US" sz="1400"/>
            <a:t>Ansible</a:t>
          </a:r>
        </a:p>
      </dgm:t>
    </dgm:pt>
    <dgm:pt modelId="{29666659-FCBE-4ABD-BDAF-F050FD8CD6A1}" type="parTrans" cxnId="{BFA91DF8-2620-4CD8-A7FD-BE9DF3DA8464}">
      <dgm:prSet/>
      <dgm:spPr/>
    </dgm:pt>
    <dgm:pt modelId="{B4588A4A-4864-4886-9DB2-E397A5983FF9}" type="sibTrans" cxnId="{BFA91DF8-2620-4CD8-A7FD-BE9DF3DA8464}">
      <dgm:prSet/>
      <dgm:spPr/>
    </dgm:pt>
    <dgm:pt modelId="{EC8FE4AF-1300-4BDF-B94F-7842BE9E6567}">
      <dgm:prSet custT="1"/>
      <dgm:spPr>
        <a:solidFill>
          <a:schemeClr val="bg2">
            <a:alpha val="90000"/>
          </a:schemeClr>
        </a:solidFill>
        <a:ln>
          <a:noFill/>
        </a:ln>
      </dgm:spPr>
      <dgm:t>
        <a:bodyPr/>
        <a:lstStyle/>
        <a:p>
          <a:r>
            <a:rPr lang="en-US" sz="1400"/>
            <a:t>Python</a:t>
          </a:r>
        </a:p>
      </dgm:t>
    </dgm:pt>
    <dgm:pt modelId="{C5106D86-CAC6-4A6D-8A71-F4809747E43F}" type="parTrans" cxnId="{09399753-53FE-4E7C-8BEC-4C3CB3A7F5C3}">
      <dgm:prSet/>
      <dgm:spPr/>
    </dgm:pt>
    <dgm:pt modelId="{248E8744-143D-4A0C-9FC3-F10769FE99F3}" type="sibTrans" cxnId="{09399753-53FE-4E7C-8BEC-4C3CB3A7F5C3}">
      <dgm:prSet/>
      <dgm:spPr/>
    </dgm:pt>
    <dgm:pt modelId="{9F84514E-BB33-443A-B632-581CEE10071C}">
      <dgm:prSet custT="1"/>
      <dgm:spPr>
        <a:solidFill>
          <a:schemeClr val="bg2">
            <a:alpha val="90000"/>
          </a:schemeClr>
        </a:solidFill>
        <a:ln>
          <a:noFill/>
        </a:ln>
      </dgm:spPr>
      <dgm:t>
        <a:bodyPr/>
        <a:lstStyle/>
        <a:p>
          <a:r>
            <a:rPr lang="en-US" sz="1400"/>
            <a:t>Cloud vendor automation (MIST or Meraki)</a:t>
          </a:r>
          <a:endParaRPr lang="en-US" sz="1400" dirty="0"/>
        </a:p>
      </dgm:t>
    </dgm:pt>
    <dgm:pt modelId="{BB9FF251-ED60-498F-8B6E-714105D07086}" type="parTrans" cxnId="{62DA6E95-3A66-40EF-8CD1-75DA718CE469}">
      <dgm:prSet/>
      <dgm:spPr/>
    </dgm:pt>
    <dgm:pt modelId="{19B41A15-02EC-4299-9D45-8D0095607E19}" type="sibTrans" cxnId="{62DA6E95-3A66-40EF-8CD1-75DA718CE469}">
      <dgm:prSet/>
      <dgm:spPr/>
    </dgm:pt>
    <dgm:pt modelId="{034663BF-8990-4C5C-9A94-8EB16A7917B3}">
      <dgm:prSet custT="1"/>
      <dgm:spPr/>
      <dgm:t>
        <a:bodyPr/>
        <a:lstStyle/>
        <a:p>
          <a:pPr>
            <a:buFont typeface="Arial" panose="020B0604020202020204" pitchFamily="34" charset="0"/>
            <a:buChar char="•"/>
          </a:pPr>
          <a:r>
            <a:rPr lang="en-US" sz="1400" dirty="0"/>
            <a:t>Get to know the lab environment</a:t>
          </a:r>
          <a:endParaRPr lang="nb-NO" sz="1400" dirty="0"/>
        </a:p>
      </dgm:t>
    </dgm:pt>
    <dgm:pt modelId="{788FD142-91B7-45F8-9F59-3B8958005CEC}" type="parTrans" cxnId="{29DD5187-53BA-474D-B762-9B7780B05FEF}">
      <dgm:prSet/>
      <dgm:spPr/>
      <dgm:t>
        <a:bodyPr/>
        <a:lstStyle/>
        <a:p>
          <a:endParaRPr lang="nb-NO"/>
        </a:p>
      </dgm:t>
    </dgm:pt>
    <dgm:pt modelId="{4B9FFF8E-2383-4E4B-8B13-84AA393D89E3}" type="sibTrans" cxnId="{29DD5187-53BA-474D-B762-9B7780B05FEF}">
      <dgm:prSet/>
      <dgm:spPr/>
      <dgm:t>
        <a:bodyPr/>
        <a:lstStyle/>
        <a:p>
          <a:endParaRPr lang="nb-NO"/>
        </a:p>
      </dgm:t>
    </dgm:pt>
    <dgm:pt modelId="{1F602F60-168E-4528-A9BD-05899DDD26EA}">
      <dgm:prSet custT="1"/>
      <dgm:spPr/>
      <dgm:t>
        <a:bodyPr/>
        <a:lstStyle/>
        <a:p>
          <a:pPr>
            <a:buFont typeface="Arial" panose="020B0604020202020204" pitchFamily="34" charset="0"/>
            <a:buChar char="•"/>
          </a:pPr>
          <a:r>
            <a:rPr lang="en-US" sz="1400" dirty="0"/>
            <a:t>Connect VS Code to Ubuntu</a:t>
          </a:r>
          <a:endParaRPr lang="nb-NO" sz="1400" dirty="0"/>
        </a:p>
      </dgm:t>
    </dgm:pt>
    <dgm:pt modelId="{B9F118FB-4317-4215-A4BC-E1C5A67332E9}" type="parTrans" cxnId="{C6BADE3C-B232-477F-A821-63F60B711848}">
      <dgm:prSet/>
      <dgm:spPr/>
      <dgm:t>
        <a:bodyPr/>
        <a:lstStyle/>
        <a:p>
          <a:endParaRPr lang="nb-NO"/>
        </a:p>
      </dgm:t>
    </dgm:pt>
    <dgm:pt modelId="{EB6D4CD3-56B4-405C-8087-6C53247F0334}" type="sibTrans" cxnId="{C6BADE3C-B232-477F-A821-63F60B711848}">
      <dgm:prSet/>
      <dgm:spPr/>
      <dgm:t>
        <a:bodyPr/>
        <a:lstStyle/>
        <a:p>
          <a:endParaRPr lang="nb-NO"/>
        </a:p>
      </dgm:t>
    </dgm:pt>
    <dgm:pt modelId="{6026A0C2-E9E2-42C3-B67E-E8881153DB62}">
      <dgm:prSet custT="1"/>
      <dgm:spPr/>
      <dgm:t>
        <a:bodyPr/>
        <a:lstStyle/>
        <a:p>
          <a:pPr>
            <a:buFont typeface="Arial" panose="020B0604020202020204" pitchFamily="34" charset="0"/>
            <a:buChar char="•"/>
          </a:pPr>
          <a:r>
            <a:rPr lang="nb-NO" sz="1400" dirty="0"/>
            <a:t>Install and explore Ansible</a:t>
          </a:r>
        </a:p>
      </dgm:t>
    </dgm:pt>
    <dgm:pt modelId="{C3896BA8-CE0E-4F9F-A054-A7439606B4C4}" type="parTrans" cxnId="{E3E27887-4F6A-4A04-AB3F-3B2F4528CDD8}">
      <dgm:prSet/>
      <dgm:spPr/>
      <dgm:t>
        <a:bodyPr/>
        <a:lstStyle/>
        <a:p>
          <a:endParaRPr lang="nb-NO"/>
        </a:p>
      </dgm:t>
    </dgm:pt>
    <dgm:pt modelId="{462172BB-F52D-4361-8B82-4EC14156A4EC}" type="sibTrans" cxnId="{E3E27887-4F6A-4A04-AB3F-3B2F4528CDD8}">
      <dgm:prSet/>
      <dgm:spPr/>
      <dgm:t>
        <a:bodyPr/>
        <a:lstStyle/>
        <a:p>
          <a:endParaRPr lang="nb-NO"/>
        </a:p>
      </dgm:t>
    </dgm:pt>
    <dgm:pt modelId="{1975C2F9-FBDC-4E02-9762-B480842AC6BA}">
      <dgm:prSet custT="1"/>
      <dgm:spPr/>
      <dgm:t>
        <a:bodyPr/>
        <a:lstStyle/>
        <a:p>
          <a:pPr>
            <a:buFont typeface="Arial" panose="020B0604020202020204" pitchFamily="34" charset="0"/>
            <a:buChar char="•"/>
          </a:pPr>
          <a:r>
            <a:rPr lang="nb-NO" sz="1400" dirty="0"/>
            <a:t>Explore Python automation</a:t>
          </a:r>
        </a:p>
      </dgm:t>
    </dgm:pt>
    <dgm:pt modelId="{9FE803A4-D21F-4CA2-B31F-19E443A147BB}" type="parTrans" cxnId="{70ECA8EF-AAD8-4499-8CEB-CE9F81C302F6}">
      <dgm:prSet/>
      <dgm:spPr/>
      <dgm:t>
        <a:bodyPr/>
        <a:lstStyle/>
        <a:p>
          <a:endParaRPr lang="nb-NO"/>
        </a:p>
      </dgm:t>
    </dgm:pt>
    <dgm:pt modelId="{71A3AA46-63D4-4331-95BD-ACEB5462C8C3}" type="sibTrans" cxnId="{70ECA8EF-AAD8-4499-8CEB-CE9F81C302F6}">
      <dgm:prSet/>
      <dgm:spPr/>
      <dgm:t>
        <a:bodyPr/>
        <a:lstStyle/>
        <a:p>
          <a:endParaRPr lang="nb-NO"/>
        </a:p>
      </dgm:t>
    </dgm:pt>
    <dgm:pt modelId="{73EB41DC-3F6B-4886-84A2-E61779C8C777}">
      <dgm:prSet custT="1"/>
      <dgm:spPr/>
      <dgm:t>
        <a:bodyPr/>
        <a:lstStyle/>
        <a:p>
          <a:pPr>
            <a:buFont typeface="Arial" panose="020B0604020202020204" pitchFamily="34" charset="0"/>
            <a:buChar char="•"/>
          </a:pPr>
          <a:r>
            <a:rPr lang="en-US" sz="1400" dirty="0"/>
            <a:t>Install and explore YANG Suite</a:t>
          </a:r>
          <a:endParaRPr lang="nb-NO" sz="1400" dirty="0"/>
        </a:p>
      </dgm:t>
    </dgm:pt>
    <dgm:pt modelId="{C2109CAA-A792-45F8-BD39-FD261F36A734}" type="parTrans" cxnId="{B5E6CF2F-270A-4DDD-B7B0-281BB9712BA9}">
      <dgm:prSet/>
      <dgm:spPr/>
      <dgm:t>
        <a:bodyPr/>
        <a:lstStyle/>
        <a:p>
          <a:endParaRPr lang="nb-NO"/>
        </a:p>
      </dgm:t>
    </dgm:pt>
    <dgm:pt modelId="{0585E412-FD3B-471A-B211-053FED0F435D}" type="sibTrans" cxnId="{B5E6CF2F-270A-4DDD-B7B0-281BB9712BA9}">
      <dgm:prSet/>
      <dgm:spPr/>
      <dgm:t>
        <a:bodyPr/>
        <a:lstStyle/>
        <a:p>
          <a:endParaRPr lang="nb-NO"/>
        </a:p>
      </dgm:t>
    </dgm:pt>
    <dgm:pt modelId="{ED5CD363-7410-4737-9CF0-22AFE3CADE9E}">
      <dgm:prSet custT="1"/>
      <dgm:spPr/>
      <dgm:t>
        <a:bodyPr/>
        <a:lstStyle/>
        <a:p>
          <a:pPr>
            <a:buFont typeface="Arial" panose="020B0604020202020204" pitchFamily="34" charset="0"/>
            <a:buChar char="•"/>
          </a:pPr>
          <a:r>
            <a:rPr lang="nb-NO" sz="1400" dirty="0"/>
            <a:t>Explore Postman</a:t>
          </a:r>
        </a:p>
      </dgm:t>
    </dgm:pt>
    <dgm:pt modelId="{8C5C198D-3B40-4488-A5C4-6246516E629E}" type="parTrans" cxnId="{E9B62034-3C25-4F73-B8FA-35FD4B38E2CD}">
      <dgm:prSet/>
      <dgm:spPr/>
      <dgm:t>
        <a:bodyPr/>
        <a:lstStyle/>
        <a:p>
          <a:endParaRPr lang="nb-NO"/>
        </a:p>
      </dgm:t>
    </dgm:pt>
    <dgm:pt modelId="{1C21BB18-A2A5-43E0-8BF5-C06A2456C398}" type="sibTrans" cxnId="{E9B62034-3C25-4F73-B8FA-35FD4B38E2CD}">
      <dgm:prSet/>
      <dgm:spPr/>
      <dgm:t>
        <a:bodyPr/>
        <a:lstStyle/>
        <a:p>
          <a:endParaRPr lang="nb-NO"/>
        </a:p>
      </dgm:t>
    </dgm:pt>
    <dgm:pt modelId="{E5DE4034-8CB5-498E-9459-861D812C6CC4}">
      <dgm:prSet custT="1"/>
      <dgm:spPr/>
      <dgm:t>
        <a:bodyPr/>
        <a:lstStyle/>
        <a:p>
          <a:pPr>
            <a:buFont typeface="Arial" panose="020B0604020202020204" pitchFamily="34" charset="0"/>
            <a:buChar char="•"/>
          </a:pPr>
          <a:r>
            <a:rPr lang="en-US" sz="1400" dirty="0"/>
            <a:t>Install and explore Grafana</a:t>
          </a:r>
          <a:endParaRPr lang="nb-NO" sz="1400" dirty="0"/>
        </a:p>
      </dgm:t>
    </dgm:pt>
    <dgm:pt modelId="{7588FDDC-6165-475C-8ECA-F218EC54FAFD}" type="parTrans" cxnId="{D07A0648-AF43-4762-BF11-A87A2EB1A661}">
      <dgm:prSet/>
      <dgm:spPr/>
      <dgm:t>
        <a:bodyPr/>
        <a:lstStyle/>
        <a:p>
          <a:endParaRPr lang="nb-NO"/>
        </a:p>
      </dgm:t>
    </dgm:pt>
    <dgm:pt modelId="{42FE6FE3-7272-431F-BBE8-DDB31A33FF93}" type="sibTrans" cxnId="{D07A0648-AF43-4762-BF11-A87A2EB1A661}">
      <dgm:prSet/>
      <dgm:spPr/>
      <dgm:t>
        <a:bodyPr/>
        <a:lstStyle/>
        <a:p>
          <a:endParaRPr lang="nb-NO"/>
        </a:p>
      </dgm:t>
    </dgm:pt>
    <dgm:pt modelId="{1E14FA5A-AC1C-4A72-B3A8-EEEB74A24999}">
      <dgm:prSet custT="1"/>
      <dgm:spPr>
        <a:solidFill>
          <a:schemeClr val="bg2">
            <a:alpha val="90000"/>
          </a:schemeClr>
        </a:solidFill>
        <a:ln>
          <a:noFill/>
        </a:ln>
      </dgm:spPr>
      <dgm:t>
        <a:bodyPr/>
        <a:lstStyle/>
        <a:p>
          <a:pPr>
            <a:buFont typeface="Arial" panose="020B0604020202020204" pitchFamily="34" charset="0"/>
            <a:buChar char="•"/>
          </a:pPr>
          <a:r>
            <a:rPr lang="en-US" sz="1400"/>
            <a:t>(optional) install 9800-CL </a:t>
          </a:r>
        </a:p>
      </dgm:t>
    </dgm:pt>
    <dgm:pt modelId="{17410FD0-BCCA-4C62-8B4C-2B0121123EB6}" type="parTrans" cxnId="{A5AA6087-7A77-47AF-B122-2009B5E93884}">
      <dgm:prSet/>
      <dgm:spPr/>
    </dgm:pt>
    <dgm:pt modelId="{E3AA0699-AC91-4537-B35B-B5A353845C15}" type="sibTrans" cxnId="{A5AA6087-7A77-47AF-B122-2009B5E93884}">
      <dgm:prSet/>
      <dgm:spPr/>
    </dgm:pt>
    <dgm:pt modelId="{5945574A-881D-4B9E-AFDE-A15CF6DBC89C}" type="pres">
      <dgm:prSet presAssocID="{4B0A216B-2972-4F48-9D24-92DD32946FFC}" presName="Name0" presStyleCnt="0">
        <dgm:presLayoutVars>
          <dgm:dir/>
          <dgm:animLvl val="lvl"/>
          <dgm:resizeHandles val="exact"/>
        </dgm:presLayoutVars>
      </dgm:prSet>
      <dgm:spPr/>
    </dgm:pt>
    <dgm:pt modelId="{8C1C2A8F-339D-4C5D-82BD-1A7EE019E1A8}" type="pres">
      <dgm:prSet presAssocID="{6385F6C3-F549-4EF7-8A7B-E908A426392C}" presName="composite" presStyleCnt="0"/>
      <dgm:spPr/>
    </dgm:pt>
    <dgm:pt modelId="{759C6E91-7722-4B40-A489-C46292773F22}" type="pres">
      <dgm:prSet presAssocID="{6385F6C3-F549-4EF7-8A7B-E908A426392C}" presName="parTx" presStyleLbl="alignNode1" presStyleIdx="0" presStyleCnt="3">
        <dgm:presLayoutVars>
          <dgm:chMax val="0"/>
          <dgm:chPref val="0"/>
          <dgm:bulletEnabled val="1"/>
        </dgm:presLayoutVars>
      </dgm:prSet>
      <dgm:spPr/>
    </dgm:pt>
    <dgm:pt modelId="{AB4963A6-6367-4ABA-9FA6-DBB49575AEB9}" type="pres">
      <dgm:prSet presAssocID="{6385F6C3-F549-4EF7-8A7B-E908A426392C}" presName="desTx" presStyleLbl="alignAccFollowNode1" presStyleIdx="0" presStyleCnt="3">
        <dgm:presLayoutVars>
          <dgm:bulletEnabled val="1"/>
        </dgm:presLayoutVars>
      </dgm:prSet>
      <dgm:spPr/>
    </dgm:pt>
    <dgm:pt modelId="{E1AB252A-C609-46FF-BEF6-28745779CE94}" type="pres">
      <dgm:prSet presAssocID="{561941E0-22B3-4A19-A232-621491305F9F}" presName="space" presStyleCnt="0"/>
      <dgm:spPr/>
    </dgm:pt>
    <dgm:pt modelId="{42ABAE27-2B5A-4597-ABF2-0CAA29FE855E}" type="pres">
      <dgm:prSet presAssocID="{1FBF17A6-ED3B-44D9-B750-4ACF386F5D47}" presName="composite" presStyleCnt="0"/>
      <dgm:spPr/>
    </dgm:pt>
    <dgm:pt modelId="{2DD4E8E4-D05A-431D-8032-66D6B9096BBB}" type="pres">
      <dgm:prSet presAssocID="{1FBF17A6-ED3B-44D9-B750-4ACF386F5D47}" presName="parTx" presStyleLbl="alignNode1" presStyleIdx="1" presStyleCnt="3">
        <dgm:presLayoutVars>
          <dgm:chMax val="0"/>
          <dgm:chPref val="0"/>
          <dgm:bulletEnabled val="1"/>
        </dgm:presLayoutVars>
      </dgm:prSet>
      <dgm:spPr/>
    </dgm:pt>
    <dgm:pt modelId="{EE808BBF-4C4F-458F-906E-6E3A116EF899}" type="pres">
      <dgm:prSet presAssocID="{1FBF17A6-ED3B-44D9-B750-4ACF386F5D47}" presName="desTx" presStyleLbl="alignAccFollowNode1" presStyleIdx="1" presStyleCnt="3">
        <dgm:presLayoutVars>
          <dgm:bulletEnabled val="1"/>
        </dgm:presLayoutVars>
      </dgm:prSet>
      <dgm:spPr/>
    </dgm:pt>
    <dgm:pt modelId="{B51CBA5C-BE1A-400C-A509-DED54A01C61B}" type="pres">
      <dgm:prSet presAssocID="{77AD9E18-A96C-46C1-A7D6-B10A75556C59}" presName="space" presStyleCnt="0"/>
      <dgm:spPr/>
    </dgm:pt>
    <dgm:pt modelId="{8B3D78DB-EF4B-4E6B-875C-05F103BF8104}" type="pres">
      <dgm:prSet presAssocID="{DB36C08F-6997-40DC-ACBE-C6F7CE9B7D47}" presName="composite" presStyleCnt="0"/>
      <dgm:spPr/>
    </dgm:pt>
    <dgm:pt modelId="{EBF2AC56-6931-4259-8008-6B6FED0C999B}" type="pres">
      <dgm:prSet presAssocID="{DB36C08F-6997-40DC-ACBE-C6F7CE9B7D47}" presName="parTx" presStyleLbl="alignNode1" presStyleIdx="2" presStyleCnt="3" custLinFactNeighborX="55178">
        <dgm:presLayoutVars>
          <dgm:chMax val="0"/>
          <dgm:chPref val="0"/>
          <dgm:bulletEnabled val="1"/>
        </dgm:presLayoutVars>
      </dgm:prSet>
      <dgm:spPr/>
    </dgm:pt>
    <dgm:pt modelId="{58C412B4-D560-4343-BC42-1CCCC6E64B50}" type="pres">
      <dgm:prSet presAssocID="{DB36C08F-6997-40DC-ACBE-C6F7CE9B7D47}" presName="desTx" presStyleLbl="alignAccFollowNode1" presStyleIdx="2" presStyleCnt="3" custLinFactNeighborX="287">
        <dgm:presLayoutVars>
          <dgm:bulletEnabled val="1"/>
        </dgm:presLayoutVars>
      </dgm:prSet>
      <dgm:spPr/>
    </dgm:pt>
  </dgm:ptLst>
  <dgm:cxnLst>
    <dgm:cxn modelId="{9EDEA201-9E31-4E9A-83FF-90087F33E51E}" srcId="{6385F6C3-F549-4EF7-8A7B-E908A426392C}" destId="{CA4D4197-B57E-4B14-9475-9B14F94027B1}" srcOrd="0" destOrd="0" parTransId="{1852B5C7-3995-49A5-BBAF-83A9981E47FD}" sibTransId="{6BE88ACF-1515-4B25-A2D6-313F6DC5ABE2}"/>
    <dgm:cxn modelId="{A81BB301-9B22-4D08-95A4-C0AD495DE075}" type="presOf" srcId="{602371CD-E799-44CC-ACCE-24AD07A29C27}" destId="{58C412B4-D560-4343-BC42-1CCCC6E64B50}" srcOrd="0" destOrd="3" presId="urn:microsoft.com/office/officeart/2005/8/layout/hList1"/>
    <dgm:cxn modelId="{E909C406-E8A3-4221-975E-DE470DDE64BC}" type="presOf" srcId="{DB36C08F-6997-40DC-ACBE-C6F7CE9B7D47}" destId="{EBF2AC56-6931-4259-8008-6B6FED0C999B}" srcOrd="0" destOrd="0" presId="urn:microsoft.com/office/officeart/2005/8/layout/hList1"/>
    <dgm:cxn modelId="{B66D5716-E851-40C1-A579-2D8A91844F53}" srcId="{4B0A216B-2972-4F48-9D24-92DD32946FFC}" destId="{DB36C08F-6997-40DC-ACBE-C6F7CE9B7D47}" srcOrd="2" destOrd="0" parTransId="{EBF389F1-9071-4E7F-97FB-2BD9CAFDF913}" sibTransId="{52AE04AA-AF8B-4F85-BA4D-620E60057997}"/>
    <dgm:cxn modelId="{8DDE6A17-D916-4BE2-9DDB-449FDF749230}" type="presOf" srcId="{4B0A216B-2972-4F48-9D24-92DD32946FFC}" destId="{5945574A-881D-4B9E-AFDE-A15CF6DBC89C}" srcOrd="0" destOrd="0" presId="urn:microsoft.com/office/officeart/2005/8/layout/hList1"/>
    <dgm:cxn modelId="{0190BD22-6FC3-4EF8-9C1B-31C4519C976D}" srcId="{4B0A216B-2972-4F48-9D24-92DD32946FFC}" destId="{1FBF17A6-ED3B-44D9-B750-4ACF386F5D47}" srcOrd="1" destOrd="0" parTransId="{56BF8C26-074A-43AD-A2EE-06775C685C27}" sibTransId="{77AD9E18-A96C-46C1-A7D6-B10A75556C59}"/>
    <dgm:cxn modelId="{B5E6CF2F-270A-4DDD-B7B0-281BB9712BA9}" srcId="{1FBF17A6-ED3B-44D9-B750-4ACF386F5D47}" destId="{73EB41DC-3F6B-4886-84A2-E61779C8C777}" srcOrd="5" destOrd="0" parTransId="{C2109CAA-A792-45F8-BD39-FD261F36A734}" sibTransId="{0585E412-FD3B-471A-B211-053FED0F435D}"/>
    <dgm:cxn modelId="{EC220732-0B39-46D4-8B21-D69F970BDAA1}" srcId="{1FBF17A6-ED3B-44D9-B750-4ACF386F5D47}" destId="{1ADCAFE7-2BA6-44FA-814D-174884743D1F}" srcOrd="0" destOrd="0" parTransId="{4B1FCEC9-0E53-47B9-A763-CFDC09129998}" sibTransId="{3F09F83A-7B23-480C-8977-8F84A5569196}"/>
    <dgm:cxn modelId="{2E643C33-92FC-4C73-BEF9-2AD498DF81AE}" type="presOf" srcId="{ED5CD363-7410-4737-9CF0-22AFE3CADE9E}" destId="{EE808BBF-4C4F-458F-906E-6E3A116EF899}" srcOrd="0" destOrd="6" presId="urn:microsoft.com/office/officeart/2005/8/layout/hList1"/>
    <dgm:cxn modelId="{E9B62034-3C25-4F73-B8FA-35FD4B38E2CD}" srcId="{1FBF17A6-ED3B-44D9-B750-4ACF386F5D47}" destId="{ED5CD363-7410-4737-9CF0-22AFE3CADE9E}" srcOrd="6" destOrd="0" parTransId="{8C5C198D-3B40-4488-A5C4-6246516E629E}" sibTransId="{1C21BB18-A2A5-43E0-8BF5-C06A2456C398}"/>
    <dgm:cxn modelId="{B7E44E35-E84D-4790-9478-9AF1B4C48CC2}" type="presOf" srcId="{73EB41DC-3F6B-4886-84A2-E61779C8C777}" destId="{EE808BBF-4C4F-458F-906E-6E3A116EF899}" srcOrd="0" destOrd="5" presId="urn:microsoft.com/office/officeart/2005/8/layout/hList1"/>
    <dgm:cxn modelId="{C6BADE3C-B232-477F-A821-63F60B711848}" srcId="{1FBF17A6-ED3B-44D9-B750-4ACF386F5D47}" destId="{1F602F60-168E-4528-A9BD-05899DDD26EA}" srcOrd="2" destOrd="0" parTransId="{B9F118FB-4317-4215-A4BC-E1C5A67332E9}" sibTransId="{EB6D4CD3-56B4-405C-8087-6C53247F0334}"/>
    <dgm:cxn modelId="{C0833E5D-FB5E-4B43-9B42-B0D5EDED5E4E}" type="presOf" srcId="{E5DE4034-8CB5-498E-9459-861D812C6CC4}" destId="{EE808BBF-4C4F-458F-906E-6E3A116EF899}" srcOrd="0" destOrd="7" presId="urn:microsoft.com/office/officeart/2005/8/layout/hList1"/>
    <dgm:cxn modelId="{1ED7F863-A921-4DDC-AD43-46E3B74503C3}" type="presOf" srcId="{1FBF17A6-ED3B-44D9-B750-4ACF386F5D47}" destId="{2DD4E8E4-D05A-431D-8032-66D6B9096BBB}" srcOrd="0" destOrd="0" presId="urn:microsoft.com/office/officeart/2005/8/layout/hList1"/>
    <dgm:cxn modelId="{D07A0648-AF43-4762-BF11-A87A2EB1A661}" srcId="{1FBF17A6-ED3B-44D9-B750-4ACF386F5D47}" destId="{E5DE4034-8CB5-498E-9459-861D812C6CC4}" srcOrd="7" destOrd="0" parTransId="{7588FDDC-6165-475C-8ECA-F218EC54FAFD}" sibTransId="{42FE6FE3-7272-431F-BBE8-DDB31A33FF93}"/>
    <dgm:cxn modelId="{33618D49-F883-47AB-81F1-D91396DCF3B8}" type="presOf" srcId="{EC8FE4AF-1300-4BDF-B94F-7842BE9E6567}" destId="{58C412B4-D560-4343-BC42-1CCCC6E64B50}" srcOrd="0" destOrd="4" presId="urn:microsoft.com/office/officeart/2005/8/layout/hList1"/>
    <dgm:cxn modelId="{EA9EE84A-A22D-4FFC-A772-8CFB1DAE4047}" type="presOf" srcId="{D9304394-5752-48C9-8CCC-5CA5802FCDD5}" destId="{AB4963A6-6367-4ABA-9FA6-DBB49575AEB9}" srcOrd="0" destOrd="2" presId="urn:microsoft.com/office/officeart/2005/8/layout/hList1"/>
    <dgm:cxn modelId="{7B254C4B-51CC-456A-9FC8-E5A205FE3014}" type="presOf" srcId="{7C3A528D-159C-4099-82E0-9B7ADF001C57}" destId="{AB4963A6-6367-4ABA-9FA6-DBB49575AEB9}" srcOrd="0" destOrd="3" presId="urn:microsoft.com/office/officeart/2005/8/layout/hList1"/>
    <dgm:cxn modelId="{3CF9886B-8851-40E2-9F47-D96A4559F182}" srcId="{6385F6C3-F549-4EF7-8A7B-E908A426392C}" destId="{7C3A528D-159C-4099-82E0-9B7ADF001C57}" srcOrd="3" destOrd="0" parTransId="{CE748A29-06D6-4EE5-804F-C77B8F0AE706}" sibTransId="{734D39CE-7B15-43E1-95D1-81308364B877}"/>
    <dgm:cxn modelId="{09399753-53FE-4E7C-8BEC-4C3CB3A7F5C3}" srcId="{20A69F0E-3B11-4449-960F-A8F000473A04}" destId="{EC8FE4AF-1300-4BDF-B94F-7842BE9E6567}" srcOrd="3" destOrd="0" parTransId="{C5106D86-CAC6-4A6D-8A71-F4809747E43F}" sibTransId="{248E8744-143D-4A0C-9FC3-F10769FE99F3}"/>
    <dgm:cxn modelId="{C9ABC473-7B6E-4A90-98D9-BE77F8C2904F}" type="presOf" srcId="{1975C2F9-FBDC-4E02-9762-B480842AC6BA}" destId="{EE808BBF-4C4F-458F-906E-6E3A116EF899}" srcOrd="0" destOrd="4" presId="urn:microsoft.com/office/officeart/2005/8/layout/hList1"/>
    <dgm:cxn modelId="{5E886B76-4806-4991-B10F-BA69B8F1539D}" type="presOf" srcId="{034663BF-8990-4C5C-9A94-8EB16A7917B3}" destId="{EE808BBF-4C4F-458F-906E-6E3A116EF899}" srcOrd="0" destOrd="1" presId="urn:microsoft.com/office/officeart/2005/8/layout/hList1"/>
    <dgm:cxn modelId="{E8554878-24F6-47BF-88CC-73A6B15C3621}" srcId="{6385F6C3-F549-4EF7-8A7B-E908A426392C}" destId="{D9304394-5752-48C9-8CCC-5CA5802FCDD5}" srcOrd="2" destOrd="0" parTransId="{407447BF-0D68-454D-AB08-32A3136732DE}" sibTransId="{9D35403F-ECCA-4774-83AE-51A5DA3C2D9D}"/>
    <dgm:cxn modelId="{B664F878-92DB-4F12-8E04-E3E66A1DDDE3}" srcId="{DB36C08F-6997-40DC-ACBE-C6F7CE9B7D47}" destId="{20A69F0E-3B11-4449-960F-A8F000473A04}" srcOrd="0" destOrd="0" parTransId="{C2CDE559-86EC-4570-8E04-CCCB5A3E738E}" sibTransId="{8EE07D6E-9179-4274-9F24-F56844B25A8B}"/>
    <dgm:cxn modelId="{319C167E-EFE9-4A80-AE6A-B1525AD21F96}" type="presOf" srcId="{783A8E53-13F5-4AFE-8953-F249B554B20E}" destId="{58C412B4-D560-4343-BC42-1CCCC6E64B50}" srcOrd="0" destOrd="2" presId="urn:microsoft.com/office/officeart/2005/8/layout/hList1"/>
    <dgm:cxn modelId="{65F93183-DC02-449D-B1CB-6F38E094D6EE}" srcId="{20A69F0E-3B11-4449-960F-A8F000473A04}" destId="{783A8E53-13F5-4AFE-8953-F249B554B20E}" srcOrd="1" destOrd="0" parTransId="{199B3036-C8BA-4A0E-BE75-A982A728A066}" sibTransId="{3AC6BCC5-CDB5-4EF1-95FE-DE298F508A26}"/>
    <dgm:cxn modelId="{A5AA6087-7A77-47AF-B122-2009B5E93884}" srcId="{6385F6C3-F549-4EF7-8A7B-E908A426392C}" destId="{1E14FA5A-AC1C-4A72-B3A8-EEEB74A24999}" srcOrd="4" destOrd="0" parTransId="{17410FD0-BCCA-4C62-8B4C-2B0121123EB6}" sibTransId="{E3AA0699-AC91-4537-B35B-B5A353845C15}"/>
    <dgm:cxn modelId="{29DD5187-53BA-474D-B762-9B7780B05FEF}" srcId="{1FBF17A6-ED3B-44D9-B750-4ACF386F5D47}" destId="{034663BF-8990-4C5C-9A94-8EB16A7917B3}" srcOrd="1" destOrd="0" parTransId="{788FD142-91B7-45F8-9F59-3B8958005CEC}" sibTransId="{4B9FFF8E-2383-4E4B-8B13-84AA393D89E3}"/>
    <dgm:cxn modelId="{E3E27887-4F6A-4A04-AB3F-3B2F4528CDD8}" srcId="{1FBF17A6-ED3B-44D9-B750-4ACF386F5D47}" destId="{6026A0C2-E9E2-42C3-B67E-E8881153DB62}" srcOrd="3" destOrd="0" parTransId="{C3896BA8-CE0E-4F9F-A054-A7439606B4C4}" sibTransId="{462172BB-F52D-4361-8B82-4EC14156A4EC}"/>
    <dgm:cxn modelId="{7750C088-2D3C-4F6F-B8FB-60A5581263FA}" type="presOf" srcId="{1ADCAFE7-2BA6-44FA-814D-174884743D1F}" destId="{EE808BBF-4C4F-458F-906E-6E3A116EF899}" srcOrd="0" destOrd="0" presId="urn:microsoft.com/office/officeart/2005/8/layout/hList1"/>
    <dgm:cxn modelId="{2E63F588-9AF4-48E1-91E2-55535ACC3875}" srcId="{4B0A216B-2972-4F48-9D24-92DD32946FFC}" destId="{6385F6C3-F549-4EF7-8A7B-E908A426392C}" srcOrd="0" destOrd="0" parTransId="{2725B19A-FB67-4314-8A64-EB1A85D185B0}" sibTransId="{561941E0-22B3-4A19-A232-621491305F9F}"/>
    <dgm:cxn modelId="{62DA6E95-3A66-40EF-8CD1-75DA718CE469}" srcId="{20A69F0E-3B11-4449-960F-A8F000473A04}" destId="{9F84514E-BB33-443A-B632-581CEE10071C}" srcOrd="4" destOrd="0" parTransId="{BB9FF251-ED60-498F-8B6E-714105D07086}" sibTransId="{19B41A15-02EC-4299-9D45-8D0095607E19}"/>
    <dgm:cxn modelId="{E5D56798-B0B6-4F0B-8C2C-4A00EB5A96E7}" type="presOf" srcId="{1E14FA5A-AC1C-4A72-B3A8-EEEB74A24999}" destId="{AB4963A6-6367-4ABA-9FA6-DBB49575AEB9}" srcOrd="0" destOrd="4" presId="urn:microsoft.com/office/officeart/2005/8/layout/hList1"/>
    <dgm:cxn modelId="{280FAA98-5CAB-47E6-AC6A-7FC2E4561F1C}" type="presOf" srcId="{CA4D4197-B57E-4B14-9475-9B14F94027B1}" destId="{AB4963A6-6367-4ABA-9FA6-DBB49575AEB9}" srcOrd="0" destOrd="0" presId="urn:microsoft.com/office/officeart/2005/8/layout/hList1"/>
    <dgm:cxn modelId="{8DF5F59F-9534-47C6-88FE-73B5746B195F}" type="presOf" srcId="{9F84514E-BB33-443A-B632-581CEE10071C}" destId="{58C412B4-D560-4343-BC42-1CCCC6E64B50}" srcOrd="0" destOrd="5" presId="urn:microsoft.com/office/officeart/2005/8/layout/hList1"/>
    <dgm:cxn modelId="{853FFAA1-500B-45AC-B556-5D4ACFE0B176}" type="presOf" srcId="{6026A0C2-E9E2-42C3-B67E-E8881153DB62}" destId="{EE808BBF-4C4F-458F-906E-6E3A116EF899}" srcOrd="0" destOrd="3" presId="urn:microsoft.com/office/officeart/2005/8/layout/hList1"/>
    <dgm:cxn modelId="{AE7703BE-ACBC-40F1-9A89-76F2C828D21D}" type="presOf" srcId="{7D1E5FF8-6B08-4296-94E9-955815E1D999}" destId="{58C412B4-D560-4343-BC42-1CCCC6E64B50}" srcOrd="0" destOrd="1" presId="urn:microsoft.com/office/officeart/2005/8/layout/hList1"/>
    <dgm:cxn modelId="{88E994BF-6EC6-410C-A848-7273C3F28968}" type="presOf" srcId="{6385F6C3-F549-4EF7-8A7B-E908A426392C}" destId="{759C6E91-7722-4B40-A489-C46292773F22}" srcOrd="0" destOrd="0" presId="urn:microsoft.com/office/officeart/2005/8/layout/hList1"/>
    <dgm:cxn modelId="{5A8C76C2-E74A-4C6B-9F1F-16448731FCDD}" srcId="{6385F6C3-F549-4EF7-8A7B-E908A426392C}" destId="{8275381D-096A-4D8B-94E5-271B830805F5}" srcOrd="1" destOrd="0" parTransId="{F4D458CA-9A69-449E-96AA-8B0C60972DD5}" sibTransId="{07DD7030-3760-4850-866A-F29D885DD7C5}"/>
    <dgm:cxn modelId="{888174D3-7E2E-4E9C-90EB-7A80FB95E4B7}" type="presOf" srcId="{8275381D-096A-4D8B-94E5-271B830805F5}" destId="{AB4963A6-6367-4ABA-9FA6-DBB49575AEB9}" srcOrd="0" destOrd="1" presId="urn:microsoft.com/office/officeart/2005/8/layout/hList1"/>
    <dgm:cxn modelId="{8578BDD6-6522-4853-A7F2-BFD37ADC98C5}" type="presOf" srcId="{1F602F60-168E-4528-A9BD-05899DDD26EA}" destId="{EE808BBF-4C4F-458F-906E-6E3A116EF899}" srcOrd="0" destOrd="2" presId="urn:microsoft.com/office/officeart/2005/8/layout/hList1"/>
    <dgm:cxn modelId="{70ECA8EF-AAD8-4499-8CEB-CE9F81C302F6}" srcId="{1FBF17A6-ED3B-44D9-B750-4ACF386F5D47}" destId="{1975C2F9-FBDC-4E02-9762-B480842AC6BA}" srcOrd="4" destOrd="0" parTransId="{9FE803A4-D21F-4CA2-B31F-19E443A147BB}" sibTransId="{71A3AA46-63D4-4331-95BD-ACEB5462C8C3}"/>
    <dgm:cxn modelId="{9C767AF0-C4DE-4D6F-8479-C55964AC2B1D}" type="presOf" srcId="{20A69F0E-3B11-4449-960F-A8F000473A04}" destId="{58C412B4-D560-4343-BC42-1CCCC6E64B50}" srcOrd="0" destOrd="0" presId="urn:microsoft.com/office/officeart/2005/8/layout/hList1"/>
    <dgm:cxn modelId="{7DDFC2F2-7251-4D2A-A760-FC9536D49238}" srcId="{20A69F0E-3B11-4449-960F-A8F000473A04}" destId="{7D1E5FF8-6B08-4296-94E9-955815E1D999}" srcOrd="0" destOrd="0" parTransId="{BCAA98A8-0ABF-4657-873B-ABFE182E5933}" sibTransId="{802857AE-3EA6-413A-8D63-20C71311AF2E}"/>
    <dgm:cxn modelId="{BFA91DF8-2620-4CD8-A7FD-BE9DF3DA8464}" srcId="{20A69F0E-3B11-4449-960F-A8F000473A04}" destId="{602371CD-E799-44CC-ACCE-24AD07A29C27}" srcOrd="2" destOrd="0" parTransId="{29666659-FCBE-4ABD-BDAF-F050FD8CD6A1}" sibTransId="{B4588A4A-4864-4886-9DB2-E397A5983FF9}"/>
    <dgm:cxn modelId="{4CB8922E-3474-4538-96BF-856447CA9E64}" type="presParOf" srcId="{5945574A-881D-4B9E-AFDE-A15CF6DBC89C}" destId="{8C1C2A8F-339D-4C5D-82BD-1A7EE019E1A8}" srcOrd="0" destOrd="0" presId="urn:microsoft.com/office/officeart/2005/8/layout/hList1"/>
    <dgm:cxn modelId="{B947D44F-208F-499D-ABE1-A50714CEF24C}" type="presParOf" srcId="{8C1C2A8F-339D-4C5D-82BD-1A7EE019E1A8}" destId="{759C6E91-7722-4B40-A489-C46292773F22}" srcOrd="0" destOrd="0" presId="urn:microsoft.com/office/officeart/2005/8/layout/hList1"/>
    <dgm:cxn modelId="{75435ED1-2BC6-4D48-BA36-10225CEA8414}" type="presParOf" srcId="{8C1C2A8F-339D-4C5D-82BD-1A7EE019E1A8}" destId="{AB4963A6-6367-4ABA-9FA6-DBB49575AEB9}" srcOrd="1" destOrd="0" presId="urn:microsoft.com/office/officeart/2005/8/layout/hList1"/>
    <dgm:cxn modelId="{7CC79373-64B2-4313-8BF8-2455ACD73BBE}" type="presParOf" srcId="{5945574A-881D-4B9E-AFDE-A15CF6DBC89C}" destId="{E1AB252A-C609-46FF-BEF6-28745779CE94}" srcOrd="1" destOrd="0" presId="urn:microsoft.com/office/officeart/2005/8/layout/hList1"/>
    <dgm:cxn modelId="{297E3774-EF49-4E9B-8ECF-F8FDE4A9A209}" type="presParOf" srcId="{5945574A-881D-4B9E-AFDE-A15CF6DBC89C}" destId="{42ABAE27-2B5A-4597-ABF2-0CAA29FE855E}" srcOrd="2" destOrd="0" presId="urn:microsoft.com/office/officeart/2005/8/layout/hList1"/>
    <dgm:cxn modelId="{01DFA67F-3374-4599-80C6-6D3D70866E76}" type="presParOf" srcId="{42ABAE27-2B5A-4597-ABF2-0CAA29FE855E}" destId="{2DD4E8E4-D05A-431D-8032-66D6B9096BBB}" srcOrd="0" destOrd="0" presId="urn:microsoft.com/office/officeart/2005/8/layout/hList1"/>
    <dgm:cxn modelId="{5F8F66FA-6C93-4B90-9B6E-1AB37310E27B}" type="presParOf" srcId="{42ABAE27-2B5A-4597-ABF2-0CAA29FE855E}" destId="{EE808BBF-4C4F-458F-906E-6E3A116EF899}" srcOrd="1" destOrd="0" presId="urn:microsoft.com/office/officeart/2005/8/layout/hList1"/>
    <dgm:cxn modelId="{FC4605D9-DF9B-43E3-BBB3-D79F28745743}" type="presParOf" srcId="{5945574A-881D-4B9E-AFDE-A15CF6DBC89C}" destId="{B51CBA5C-BE1A-400C-A509-DED54A01C61B}" srcOrd="3" destOrd="0" presId="urn:microsoft.com/office/officeart/2005/8/layout/hList1"/>
    <dgm:cxn modelId="{DCF94565-AB80-4149-B1E1-18F95ECF9B80}" type="presParOf" srcId="{5945574A-881D-4B9E-AFDE-A15CF6DBC89C}" destId="{8B3D78DB-EF4B-4E6B-875C-05F103BF8104}" srcOrd="4" destOrd="0" presId="urn:microsoft.com/office/officeart/2005/8/layout/hList1"/>
    <dgm:cxn modelId="{A57933FD-0594-4E0F-8C41-A626339CE7FE}" type="presParOf" srcId="{8B3D78DB-EF4B-4E6B-875C-05F103BF8104}" destId="{EBF2AC56-6931-4259-8008-6B6FED0C999B}" srcOrd="0" destOrd="0" presId="urn:microsoft.com/office/officeart/2005/8/layout/hList1"/>
    <dgm:cxn modelId="{6DFE8830-32A4-493F-83FC-C2930808DD64}" type="presParOf" srcId="{8B3D78DB-EF4B-4E6B-875C-05F103BF8104}" destId="{58C412B4-D560-4343-BC42-1CCCC6E64B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6E91-7722-4B40-A489-C46292773F22}">
      <dsp:nvSpPr>
        <dsp:cNvPr id="0" name=""/>
        <dsp:cNvSpPr/>
      </dsp:nvSpPr>
      <dsp:spPr>
        <a:xfrm>
          <a:off x="350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Pre-lab</a:t>
          </a:r>
          <a:endParaRPr lang="en-US" sz="5700" kern="1200">
            <a:solidFill>
              <a:schemeClr val="tx1"/>
            </a:solidFill>
          </a:endParaRPr>
        </a:p>
      </dsp:txBody>
      <dsp:txXfrm>
        <a:off x="3500" y="214808"/>
        <a:ext cx="3413359" cy="1365343"/>
      </dsp:txXfrm>
    </dsp:sp>
    <dsp:sp modelId="{AB4963A6-6367-4ABA-9FA6-DBB49575AEB9}">
      <dsp:nvSpPr>
        <dsp:cNvPr id="0" name=""/>
        <dsp:cNvSpPr/>
      </dsp:nvSpPr>
      <dsp:spPr>
        <a:xfrm>
          <a:off x="350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a:t>Choose your hypervisor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Ubuntu</a:t>
          </a:r>
          <a:r>
            <a:rPr lang="nb-NO" sz="1400" b="0" i="0" kern="1200"/>
            <a:t> Server w/</a:t>
          </a:r>
          <a:r>
            <a:rPr lang="nb-NO" sz="1400" b="0" i="0" kern="1200" err="1"/>
            <a:t>Docker</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Postman</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nb-NO" sz="1400" b="0" i="0" kern="1200" err="1"/>
            <a:t>Install</a:t>
          </a:r>
          <a:r>
            <a:rPr lang="nb-NO" sz="1400" b="0" i="0" kern="1200"/>
            <a:t> </a:t>
          </a:r>
          <a:r>
            <a:rPr lang="nb-NO" sz="1400" b="0" i="0" kern="1200" err="1"/>
            <a:t>VS</a:t>
          </a:r>
          <a:r>
            <a:rPr lang="nb-NO" sz="1400" b="0" i="0" kern="1200"/>
            <a:t> Code</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(optional) install 9800-CL </a:t>
          </a:r>
        </a:p>
      </dsp:txBody>
      <dsp:txXfrm>
        <a:off x="3500" y="1580151"/>
        <a:ext cx="3413359" cy="2503439"/>
      </dsp:txXfrm>
    </dsp:sp>
    <dsp:sp modelId="{2DD4E8E4-D05A-431D-8032-66D6B9096BBB}">
      <dsp:nvSpPr>
        <dsp:cNvPr id="0" name=""/>
        <dsp:cNvSpPr/>
      </dsp:nvSpPr>
      <dsp:spPr>
        <a:xfrm>
          <a:off x="3894730"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1</a:t>
          </a:r>
          <a:endParaRPr lang="en-US" sz="5700" kern="1200">
            <a:solidFill>
              <a:schemeClr val="tx1"/>
            </a:solidFill>
          </a:endParaRPr>
        </a:p>
      </dsp:txBody>
      <dsp:txXfrm>
        <a:off x="3894730" y="214808"/>
        <a:ext cx="3413359" cy="1365343"/>
      </dsp:txXfrm>
    </dsp:sp>
    <dsp:sp modelId="{EE808BBF-4C4F-458F-906E-6E3A116EF899}">
      <dsp:nvSpPr>
        <dsp:cNvPr id="0" name=""/>
        <dsp:cNvSpPr/>
      </dsp:nvSpPr>
      <dsp:spPr>
        <a:xfrm>
          <a:off x="3894730"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Sort </a:t>
          </a:r>
          <a:r>
            <a:rPr lang="nb-NO" sz="1400" kern="1200" dirty="0" err="1"/>
            <a:t>out</a:t>
          </a:r>
          <a:r>
            <a:rPr lang="nb-NO" sz="1400" kern="1200" dirty="0"/>
            <a:t> pre-lab </a:t>
          </a:r>
          <a:r>
            <a:rPr lang="nb-NO" sz="1400" kern="1200" dirty="0" err="1"/>
            <a:t>task</a:t>
          </a:r>
          <a:r>
            <a:rPr lang="nb-NO" sz="1400" kern="1200" dirty="0"/>
            <a:t> problems</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Get to know the lab environment</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Connect VS Code to Ubuntu</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Install and explore Ansible</a:t>
          </a:r>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Python automation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YANG Suite</a:t>
          </a:r>
          <a:endParaRPr lang="nb-N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nb-NO" sz="1400" kern="1200" dirty="0"/>
            <a:t>Explore Postman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Install and explore Grafana</a:t>
          </a:r>
          <a:endParaRPr lang="nb-NO" sz="1400" kern="1200" dirty="0"/>
        </a:p>
      </dsp:txBody>
      <dsp:txXfrm>
        <a:off x="3894730" y="1580151"/>
        <a:ext cx="3413359" cy="2503439"/>
      </dsp:txXfrm>
    </dsp:sp>
    <dsp:sp modelId="{EBF2AC56-6931-4259-8008-6B6FED0C999B}">
      <dsp:nvSpPr>
        <dsp:cNvPr id="0" name=""/>
        <dsp:cNvSpPr/>
      </dsp:nvSpPr>
      <dsp:spPr>
        <a:xfrm>
          <a:off x="7789461" y="214808"/>
          <a:ext cx="3413359" cy="1365343"/>
        </a:xfrm>
        <a:prstGeom prst="rect">
          <a:avLst/>
        </a:prstGeom>
        <a:solidFill>
          <a:schemeClr val="bg2">
            <a:lumMod val="90000"/>
          </a:schemeClr>
        </a:solidFill>
        <a:ln w="25400" cap="flat" cmpd="sng" algn="ctr">
          <a:no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nb-NO" sz="5700" kern="1200">
              <a:solidFill>
                <a:schemeClr val="tx1"/>
              </a:solidFill>
            </a:rPr>
            <a:t>Day 2</a:t>
          </a:r>
          <a:endParaRPr lang="en-US" sz="5700" kern="1200">
            <a:solidFill>
              <a:schemeClr val="tx1"/>
            </a:solidFill>
          </a:endParaRPr>
        </a:p>
      </dsp:txBody>
      <dsp:txXfrm>
        <a:off x="7789461" y="214808"/>
        <a:ext cx="3413359" cy="1365343"/>
      </dsp:txXfrm>
    </dsp:sp>
    <dsp:sp modelId="{58C412B4-D560-4343-BC42-1CCCC6E64B50}">
      <dsp:nvSpPr>
        <dsp:cNvPr id="0" name=""/>
        <dsp:cNvSpPr/>
      </dsp:nvSpPr>
      <dsp:spPr>
        <a:xfrm>
          <a:off x="7789461" y="1580151"/>
          <a:ext cx="3413359" cy="2503439"/>
        </a:xfrm>
        <a:prstGeom prst="rect">
          <a:avLst/>
        </a:prstGeom>
        <a:solidFill>
          <a:schemeClr val="bg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nb-NO" sz="1400" b="0" i="0" kern="1200"/>
            <a:t>In-</a:t>
          </a:r>
          <a:r>
            <a:rPr lang="nb-NO" sz="1400" b="0" i="0" kern="1200" err="1"/>
            <a:t>depth</a:t>
          </a:r>
          <a:r>
            <a:rPr lang="nb-NO" sz="1400" b="0" i="0" kern="1200"/>
            <a:t> </a:t>
          </a:r>
          <a:r>
            <a:rPr lang="nb-NO" sz="1400" b="0" i="0" kern="1200" err="1"/>
            <a:t>explore</a:t>
          </a:r>
          <a:r>
            <a:rPr lang="nb-NO" sz="1400" b="0" i="0" kern="1200"/>
            <a:t> a </a:t>
          </a:r>
          <a:r>
            <a:rPr lang="nb-NO" sz="1400" b="0" i="0" kern="1200" err="1"/>
            <a:t>topic</a:t>
          </a:r>
          <a:r>
            <a:rPr lang="nb-NO" sz="1400" b="0" i="0" kern="1200"/>
            <a:t> </a:t>
          </a:r>
          <a:r>
            <a:rPr lang="nb-NO" sz="1400" b="0" i="0" kern="1200" err="1"/>
            <a:t>of</a:t>
          </a:r>
          <a:r>
            <a:rPr lang="nb-NO" sz="1400" b="0" i="0" kern="1200"/>
            <a:t> </a:t>
          </a:r>
          <a:r>
            <a:rPr lang="nb-NO" sz="1400" b="0" i="0" kern="1200" err="1"/>
            <a:t>choice</a:t>
          </a:r>
          <a:endParaRPr lang="en-US" sz="1400" kern="1200"/>
        </a:p>
        <a:p>
          <a:pPr marL="228600" lvl="2" indent="-114300" algn="l" defTabSz="622300">
            <a:lnSpc>
              <a:spcPct val="90000"/>
            </a:lnSpc>
            <a:spcBef>
              <a:spcPct val="0"/>
            </a:spcBef>
            <a:spcAft>
              <a:spcPct val="15000"/>
            </a:spcAft>
            <a:buChar char="•"/>
          </a:pPr>
          <a:r>
            <a:rPr lang="en-US" sz="1400" kern="1200"/>
            <a:t>Grafana / TIG-stack</a:t>
          </a:r>
        </a:p>
        <a:p>
          <a:pPr marL="228600" lvl="2" indent="-114300" algn="l" defTabSz="622300">
            <a:lnSpc>
              <a:spcPct val="90000"/>
            </a:lnSpc>
            <a:spcBef>
              <a:spcPct val="0"/>
            </a:spcBef>
            <a:spcAft>
              <a:spcPct val="15000"/>
            </a:spcAft>
            <a:buChar char="•"/>
          </a:pPr>
          <a:r>
            <a:rPr lang="en-US" sz="1400" kern="1200"/>
            <a:t>Grafana Cloud</a:t>
          </a:r>
        </a:p>
        <a:p>
          <a:pPr marL="228600" lvl="2" indent="-114300" algn="l" defTabSz="622300">
            <a:lnSpc>
              <a:spcPct val="90000"/>
            </a:lnSpc>
            <a:spcBef>
              <a:spcPct val="0"/>
            </a:spcBef>
            <a:spcAft>
              <a:spcPct val="15000"/>
            </a:spcAft>
            <a:buChar char="•"/>
          </a:pPr>
          <a:r>
            <a:rPr lang="en-US" sz="1400" kern="1200"/>
            <a:t>Ansible</a:t>
          </a:r>
        </a:p>
        <a:p>
          <a:pPr marL="228600" lvl="2" indent="-114300" algn="l" defTabSz="622300">
            <a:lnSpc>
              <a:spcPct val="90000"/>
            </a:lnSpc>
            <a:spcBef>
              <a:spcPct val="0"/>
            </a:spcBef>
            <a:spcAft>
              <a:spcPct val="15000"/>
            </a:spcAft>
            <a:buChar char="•"/>
          </a:pPr>
          <a:r>
            <a:rPr lang="en-US" sz="1400" kern="1200"/>
            <a:t>Python</a:t>
          </a:r>
        </a:p>
        <a:p>
          <a:pPr marL="228600" lvl="2" indent="-114300" algn="l" defTabSz="622300">
            <a:lnSpc>
              <a:spcPct val="90000"/>
            </a:lnSpc>
            <a:spcBef>
              <a:spcPct val="0"/>
            </a:spcBef>
            <a:spcAft>
              <a:spcPct val="15000"/>
            </a:spcAft>
            <a:buChar char="•"/>
          </a:pPr>
          <a:r>
            <a:rPr lang="en-US" sz="1400" kern="1200"/>
            <a:t>Cloud vendor automation (MIST or Meraki)</a:t>
          </a:r>
          <a:endParaRPr lang="en-US" sz="1400" kern="1200" dirty="0"/>
        </a:p>
      </dsp:txBody>
      <dsp:txXfrm>
        <a:off x="7789461" y="1580151"/>
        <a:ext cx="3413359"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4:58.821"/>
    </inkml:context>
    <inkml:brush xml:id="br0">
      <inkml:brushProperty name="width" value="0.05" units="cm"/>
      <inkml:brushProperty name="height" value="0.05" units="cm"/>
      <inkml:brushProperty name="color" value="#FFC114"/>
    </inkml:brush>
  </inkml:definitions>
  <inkml:trace contextRef="#ctx0" brushRef="#br0">767 2 24575,'-83'-1'0,"-89"3"0,133 3 0,-44 13 0,-7 1 0,70-15 0,0 2 0,1 0 0,-28 13 0,-20 7 0,58-24 0,-1 2 0,1-1 0,-1 1 0,1 1 0,1 0 0,-1 0 0,1 1 0,-1 0 0,-10 10 0,17-13 0,-1 0 0,1 0 0,-1 0 0,1 0 0,0 1 0,0-1 0,0 0 0,1 1 0,-1 0 0,1-1 0,0 1 0,0 0 0,0 0 0,1 0 0,-1-1 0,1 1 0,0 0 0,0 0 0,0 0 0,1 0 0,-1 0 0,1 0 0,0-1 0,0 1 0,0 0 0,0-1 0,3 6 0,-1-5 0,-1 0 0,1 0 0,0 0 0,0 0 0,1 0 0,-1 0 0,1-1 0,0 0 0,0 0 0,7 5 0,52 25 0,-28-16 0,7 8 0,-31-17 0,0-1 0,1 0 0,0 0 0,1-1 0,-1-1 0,1 0 0,0-1 0,1 0 0,23 3 0,59 3 0,-62-5 0,49 1 0,-62-6 0,-1 1 0,0 0 0,-1-2 0,1 0 0,-1-1 0,0-1 0,0-1 0,0-1 0,0-1 0,19-8 0,-20 5 0,0-1 0,0 0 0,-2-1 0,1-1 0,21-21 0,-31 26 0,-1-1 0,0 1 0,0-1 0,-1 0 0,0 0 0,0-1 0,-1 0 0,0 1 0,-1-1 0,0-1 0,0 1 0,-1 0 0,2-18 0,-2 17 0,-1-1 0,-1 1 0,0-1 0,0 0 0,-1 1 0,0-1 0,-1 0 0,-3-11 0,3 18 0,1 1 0,-1-1 0,0 1 0,0-1 0,0 1 0,-1-1 0,1 1 0,-1 0 0,0 0 0,0 0 0,0 1 0,0-1 0,0 1 0,-1-1 0,1 1 0,-1 0 0,1 1 0,-1-1 0,0 0 0,0 1 0,1 0 0,-1 0 0,0 0 0,-6 0 0,-15-1 27,-1 0-1,-48 5 1,55-1-233,-1-1-1,1 0 1,0-2-1,0 0 1,-1-1-1,-24-7 1,30 5-6620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0.552"/>
    </inkml:context>
    <inkml:brush xml:id="br0">
      <inkml:brushProperty name="width" value="0.05" units="cm"/>
      <inkml:brushProperty name="height" value="0.05" units="cm"/>
      <inkml:brushProperty name="color" value="#00A0D7"/>
    </inkml:brush>
  </inkml:definitions>
  <inkml:trace contextRef="#ctx0" brushRef="#br0">166 493 24575,'40'1'0,"-8"0"0,0-2 0,0 0 0,53-11 0,-62 8 0,-1 1 0,38-1 0,-37 4 0,-1-2 0,39-7 0,-22 3 0,-1 2 0,1 1 0,0 2 0,45 4 0,8 0 0,-64-1 0,-1 1 0,1 2 0,41 12 0,-8-2 0,55 15 0,-116-29 0,1-1 0,-1 0 0,1 1 0,0-1 0,-1 0 0,1 1 0,-1-1 0,1 0 0,0 0 0,-1 0 0,1 0 0,-1 0 0,1 0 0,0 0 0,-1 0 0,1 0 0,0 0 0,-1 0 0,1 0 0,0 0 0,-1 0 0,1-1 0,-1 1 0,1 0 0,-1 0 0,1-1 0,0 1 0,-1 0 0,1-1 0,-1 1 0,1-1 0,-1 1 0,0-1 0,1 1 0,-1-1 0,1 1 0,-1-1 0,0 1 0,1-1 0,-1 1 0,0-1 0,0 1 0,1-1 0,-1 0 0,0 1 0,0-1 0,0 0 0,0 1 0,0-1 0,0 0 0,0 1 0,0-1 0,0 1 0,0-1 0,0 0 0,0 1 0,-1-1 0,1 0 0,0 1 0,0-1 0,-1 1 0,1-1 0,0 1 0,-1-1 0,1 1 0,-1-1 0,-28-50 0,21 38 0,1-2 0,1 0 0,-9-31 0,11 31 0,0 1 0,-1-1 0,-12-23 0,0 7 0,15 24 0,-1 1 0,-1-1 0,0 0 0,1 1 0,-2 0 0,1 0 0,-1 0 0,0 0 0,0 1 0,-1 0 0,1 0 0,-1 0 0,-12-7 0,-36-25 0,48 31 0,-1 0 0,0 1 0,0 0 0,-1 0 0,1 1 0,-1 0 0,0 0 0,0 1 0,-17-5 0,-6 1 0,1-2 0,-38-15 0,23 7 0,23 12 0,-1 1 0,1 1 0,-1 1 0,0 0 0,1 2 0,-38 4 0,-13-1 0,-24-5 0,-102 5 0,72 17 0,121-20 0,0 1 0,0 0 0,0 0 0,0 0 0,0 0 0,0 1 0,1 0 0,-9 4 0,13-6 0,0 1 0,0 0 0,-1-1 0,1 1 0,0 0 0,0 0 0,0 0 0,0 0 0,0 0 0,0 0 0,1 0 0,-1 0 0,0 1 0,0-1 0,1 0 0,-1 0 0,1 1 0,-1-1 0,1 0 0,0 1 0,-1-1 0,1 1 0,0-1 0,0 0 0,0 1 0,0-1 0,0 1 0,0-1 0,0 0 0,1 1 0,-1-1 0,0 0 0,1 1 0,-1-1 0,1 0 0,-1 1 0,1-1 0,0 0 0,0 0 0,-1 0 0,3 2 0,7 14 0,0 0 0,-2 1 0,0-1 0,0 2 0,-2-1 0,0 1 0,-1 0 0,-1 1 0,-1-1 0,-1 1 0,0 29 0,-2-45-62,-1 2-10,1-1-1,-1 0 1,1 1 0,1-1-1,-1 0 1,1 0-1,0 1 1,0-1 0,0 0-1,1 0 1,0 0-1,0 0 1,0 0 0,1 0-1,-1-1 1,1 1-1,6 6 1,3 0-6754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5.964"/>
    </inkml:context>
    <inkml:brush xml:id="br0">
      <inkml:brushProperty name="width" value="0.05" units="cm"/>
      <inkml:brushProperty name="height" value="0.05" units="cm"/>
      <inkml:brushProperty name="color" value="#00A0D7"/>
    </inkml:brush>
  </inkml:definitions>
  <inkml:trace contextRef="#ctx0" brushRef="#br0">3 70 24575,'-1'50'0,"0"-18"0,1 1 0,2-1 0,11 64 0,-8-57 0,4 9 0,-8-46 0,0 0 0,0 1 0,0-1 0,1 0 0,-1-1 0,0 1 0,1 0 0,0 0 0,-1-1 0,1 1 0,0 0 0,0-1 0,0 0 0,0 0 0,0 1 0,0-1 0,0 0 0,5 1 0,15 3 0,0 0 0,1-1 0,0-2 0,-1 0 0,42-2 0,36 2 0,-37 8 0,-44-6 0,0-1 0,28 1 0,-12-3 0,-11-2 0,0 1 0,0 1 0,-1 1 0,1 1 0,0 1 0,-1 1 0,23 8 0,-32-8 0,1-1 0,0-1 0,-1-1 0,1 0 0,19 0 0,44 7 0,-32 1 0,2-1 0,-1 3 0,-1 1 0,48 22 0,-76-30 0,1 0 0,-1-1 0,1-1 0,0-1 0,0-1 0,0 0 0,0-2 0,26-3 0,22 2 0,38 3 0,106-3 0,-191-1 0,0-2 0,0 0 0,-1-1 0,0 0 0,26-14 0,33-11 0,-28 20 0,-43 10 0,1 0 0,-1 0 0,0-1 0,0 0 0,0 0 0,0 0 0,0-1 0,-1-1 0,11-6 0,-14 8 0,5-2 0,0-2 0,-1 1 0,0-1 0,0 0 0,-1-1 0,9-10 0,-13 14 0,-1 0 0,1-1 0,-1 1 0,1-1 0,-1 1 0,0-1 0,-1 1 0,1-1 0,-1 0 0,1 1 0,-1-1 0,0 0 0,0 0 0,-1 1 0,1-1 0,-1 0 0,0 1 0,0-1 0,-2-4 0,-13-79 0,15 75 0,0 0 0,0 0 0,-2 0 0,1 0 0,-1 0 0,-1 0 0,0 1 0,-1-1 0,0 1 0,-1 1 0,0-1 0,-10-12 0,11 16 0,0 1 0,0-1 0,1 0 0,0 0 0,0 0 0,-3-11 0,-11-19 0,15 34 0,1 1 0,0-1 0,-1 1 0,0-1 0,0 1 0,1 0 0,-1 0 0,0 0 0,-1 1 0,1-1 0,0 1 0,0 0 0,-1 0 0,1 0 0,-1 0 0,1 0 0,-1 1 0,1-1 0,-1 1 0,1 0 0,-1 0 0,-5 1 0,-11 1 0,1 1 0,-33 9 0,47-11 0,-164 43 0,150-40 0,0-1 0,0-1 0,-33 0 0,31-2 0,1 1 0,-1 1 0,-21 4 0,4 0 0,0-1 0,-1-2 0,1-2 0,-47-5 0,-7 2 0,-713 2 0,786 1 0,-1 1 0,-25 6 0,-39 2 0,-22-10-1365,88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48.042"/>
    </inkml:context>
    <inkml:brush xml:id="br0">
      <inkml:brushProperty name="width" value="0.05" units="cm"/>
      <inkml:brushProperty name="height" value="0.05" units="cm"/>
      <inkml:brushProperty name="color" value="#00A0D7"/>
    </inkml:brush>
  </inkml:definitions>
  <inkml:trace contextRef="#ctx0" brushRef="#br0">0 0 24575,'2'12'0,"0"0"0,0 0 0,1 0 0,0 0 0,1-1 0,1 0 0,5 12 0,15 42 0,5 24 0,-20-63 0,-1 0 0,10 48 0,2 18 0,-14-69 0,-1 1 0,-1 0 0,3 42 0,12 103 0,-18-140 0,2 0 0,0 0 0,11 32 0,3 25 0,2-14 0,-15-60 0,-1 0 0,0 0 0,-1 0 0,-1 1 0,3 22 0,-2-1 0,1-1 0,2 0 0,1 0 0,2 0 0,18 42 0,-22-61 0,6 11 0,-2-1 0,-1 1 0,9 49 0,-14-47 0,1 2 0,0 1 0,2-1 0,11 34 0,-10-50-1365,0-2-5461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5:05:50.434"/>
    </inkml:context>
    <inkml:brush xml:id="br0">
      <inkml:brushProperty name="width" value="0.05" units="cm"/>
      <inkml:brushProperty name="height" value="0.05" units="cm"/>
      <inkml:brushProperty name="color" value="#00A0D7"/>
    </inkml:brush>
  </inkml:definitions>
  <inkml:trace contextRef="#ctx0" brushRef="#br0">153 14 24575,'-4'0'0,"-4"0"0,-5 0 0,-4 0 0,-2 0 0,-2 0 0,-1 0 0,4-3 0,1-2 0,3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26.590"/>
    </inkml:context>
    <inkml:brush xml:id="br0">
      <inkml:brushProperty name="width" value="0.05" units="cm"/>
      <inkml:brushProperty name="height" value="0.05" units="cm"/>
      <inkml:brushProperty name="color" value="#00A0D7"/>
    </inkml:brush>
  </inkml:definitions>
  <inkml:trace contextRef="#ctx0" brushRef="#br0">0 1 24575,'5'0'0,"-1"1"0,0 0 0,1 0 0,-1 1 0,0-1 0,0 1 0,0 0 0,0 0 0,6 4 0,8 4 0,157 82 0,44 20 0,-125-68 0,35 14 0,-85-42 0,-31-12 0,0 1 0,1 0 0,-1 1 0,-1 0 0,21 15 0,10 10 0,58 59 0,-51-41 0,72 80 0,-111-116 0,10 13 0,1-2 0,44 40 0,154 143 0,-158-144 0,38 50 0,-4 20 0,-84-116 0,-4-4 0,-1 0 0,8 19 0,-10-20 0,0 0 0,1-1 0,1 1 0,8 10 0,6 7 0,29 53 0,-30-46 0,-7-16 0,0-1 0,2 0 0,0-2 0,1 1 0,21 17 0,96 67 0,-97-78 0,-18-12 0,32 26 0,-19-11 0,9 9 0,44 51 0,0 32 0,-72-100 0,-3-6 0,16 16 0,-16-19 0,0 1 0,10 16 0,-4-4 0,0 0 0,2-1 0,31 32 0,-35-40 0,16 15 0,41 34 0,-17-17 0,-35-30 0,1 0 0,22 15 0,-2-5 0,-2 2 0,42 39 0,-53-39 0,-19-18 0,18 14 0,-11-11 0,-1-1 0,-1 2 0,0 0 0,0 0 0,-1 1 0,-1 0 0,-1 1 0,10 22 0,-10-22 0,0-2 0,0 1 0,2-1 0,12 14 0,-10-13 0,-1 1 0,19 30 0,-25-35 0,1 0 0,0 0 0,0-1 0,1 0 0,1-1 0,13 13 0,27 27 0,-34-33 0,1-1 0,0 0 0,36 25 0,48 33 0,-49-33 0,114 94 0,-139-112 0,-19-16 0,-1 1 0,0 0 0,0 0 0,6 11 0,13 16 0,-17-26 0,3 4 0,0 1 0,0 0 0,-2 0 0,1 1 0,14 29 0,-19-32 0,1 0 0,1-1 0,0 1 0,13 14 0,-10-13 0,-1 0 0,11 19 0,1 8 0,17 45 0,-34-77 0,-1-1 0,1 1 0,0-1 0,1 0 0,-1 0 0,10 8 0,2 4 0,22 21 0,-24-26 0,14 18 0,-14-12 0,-11-14 0,1 0 0,-1 0 0,1-1 0,0 0 0,8 8 0,-8-9 0,0 1 0,-1-1 0,1 1 0,-1-1 0,0 1 0,0 0 0,0 1 0,4 8 0,-1 1 0,6 23 0,1 0 0,1 5 0,-8-25 0,0-1 0,0 1 0,13 19 0,-16-29 0,0 0 0,-1-1 0,0 1 0,0 0 0,0 0 0,-1 0 0,0 0 0,0 1 0,-1 11 0,4 25 0,2-13-682,3 57-1,-9-76-6143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36.647"/>
    </inkml:context>
    <inkml:brush xml:id="br0">
      <inkml:brushProperty name="width" value="0.05" units="cm"/>
      <inkml:brushProperty name="height" value="0.05" units="cm"/>
      <inkml:brushProperty name="color" value="#00A0D7"/>
    </inkml:brush>
  </inkml:definitions>
  <inkml:trace contextRef="#ctx0" brushRef="#br0">0 45 24575,'9'10'0,"-1"1"0,0 0 0,-1 0 0,0 1 0,-1 0 0,0 0 0,7 21 0,-11-28 0,0-1 0,1 1 0,-1-1 0,1 0 0,0 0 0,0 0 0,8 7 0,28 21 0,-37-30 0,0-1 0,0 0 0,0 0 0,0 0 0,1 0 0,-1 0 0,0 0 0,1-1 0,4 2 0,-5-2 0,1 0 0,-1 1 0,0 0 0,1 0 0,-1-1 0,1 1 0,3 3 0,2 1 0,0 0 0,1-1 0,0 0 0,0 0 0,0 0 0,0-1 0,13 2 0,-20-5 0,0 0 0,-1 0 0,1 0 0,0 0 0,0 0 0,0 0 0,-1-1 0,1 1 0,0-1 0,-1 1 0,1-1 0,0 0 0,-1 1 0,3-3 0,24-18 0,-3 3 0,29-11 0,-51 27 0,0 0 0,-1-1 0,1 1 0,-1 0 0,1-1 0,-1 1 0,0-1 0,0 0 0,0 0 0,0 0 0,-1 0 0,1 0 0,0-4 0,1-4 0,0 1 0,2-21 0,-4 22 0,0 0 0,0 1 0,1-1 0,1 0 0,4-12 0,-2 12-455,0 1 0,10-14 0,-6 12-6371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4.556"/>
    </inkml:context>
    <inkml:brush xml:id="br0">
      <inkml:brushProperty name="width" value="0.05" units="cm"/>
      <inkml:brushProperty name="height" value="0.05" units="cm"/>
      <inkml:brushProperty name="color" value="#FFC114"/>
    </inkml:brush>
  </inkml:definitions>
  <inkml:trace contextRef="#ctx0" brushRef="#br0">551 1 24575,'-8'0'0,"0"1"0,0 1 0,0-1 0,1 1 0,-1 0 0,-14 7 0,-42 23 0,64-32 0,-12 9 0,0-1 0,1 2 0,0 0 0,0 0 0,1 1 0,0 0 0,-12 19 0,-17 19 0,27-34 0,0 1 0,-15 27 0,18-27 0,0-1 0,-1 0 0,-19 20 0,17-21 0,0 0 0,1 1 0,0 0 0,2 1 0,-15 29 0,11-13 0,1 0 0,-9 41 0,12-25 0,7-35 0,0 0 0,-1 1 0,-6 17 0,4-16 0,1-1 0,0 1 0,1 0 0,1-1 0,-1 19 0,3 77 0,1-58 0,0 303 0,0-344 0,0-1 0,1 0 0,0 0 0,0-1 0,7 17 0,-4-12 0,6 26 0,-3 5 0,-3-23 0,-1 0 0,1 39 0,-4-50 0,0 0 0,1 1 0,5 16 0,2 17 0,-6 7 0,-3 62 0,-1-43 0,-5 3 0,1-5 0,6 55 0,-2 62 0,-4-119 0,-2 38 0,8 274 0,0-360 0,1 0 0,1 1 0,1-1 0,1 0 0,9 23 0,6 25 0,-17-49 0,-1-10 0,-1 0 0,1-1 0,0 1 0,1 0 0,0-1 0,0 1 0,8 11 0,-5-11 0,-1 1 0,0 0 0,0 1 0,0-1 0,-2 1 0,1 0 0,4 18 0,6 76 0,-10-67 0,0-8 0,12 82 0,-14-91 0,0-1 0,-2 0 0,0 1 0,-4 29 0,0 12 0,4-39 0,1 1 0,0-1 0,2 1 0,8 33 0,-2-17 0,-2 0 0,-2 0 0,-1 1 0,-2 41 0,-1-68 0,0 0 0,1 0 0,1 0 0,0-1 0,5 13 0,3 14 0,-6-26 0,0 1 0,0-1 0,2 0 0,0 0 0,9 12 0,7 15 0,29 75 0,-35-73 0,32 56 0,-10-34 0,-11-20 0,27 57 0,-34-56 0,-8-19 0,-1 0 0,10 35 0,-15-36 0,12 50 0,-10-20 0,-3-13 0,2 1 0,16 47 0,54 118 0,-65-166 0,-4-12 0,19 41 0,36 70 0,-16-40 0,-21-43 0,-18-35 0,24 38 0,-22-41 0,14 31 0,-6-9 0,58 82 0,-1-2 0,-70-112 0,0-1 0,0 0 0,1 0 0,8 7 0,-7-8 0,-1 1 0,0 0 0,9 15 0,-8-9 0,1-1 0,0 0 0,2 0 0,-1-1 0,1-1 0,1 1 0,0-2 0,24 18 0,-32-25 0,0-1 0,0 1 0,-1 0 0,1 0 0,-1 0 0,0 1 0,2 4 0,8 11 0,56 64 0,24 44 0,-36-47 0,-32-48 0,2-1 0,1-2 0,1 0 0,63 48 0,-79-68 0,15 17 0,-20-20 0,0 0 0,0-1 0,1 0 0,-1-1 0,19 9 0,11 6 0,-17-6 0,1-1 0,30 12 0,-46-22 0,0 0 0,-1 0 0,8 6 0,-9-6 0,-1 0 0,1-1 0,0 1 0,0-1 0,0 0 0,0 0 0,1-1 0,4 2 0,3-1 0,0-1 0,0 0 0,12-2 0,-13 1 0,-1 0 0,1 0 0,0 1 0,16 4 0,-3 2 0,-1-1 0,1-1 0,0-2 0,33 2 0,-22-5 0,65 1 0,-84 1 0,0 0 0,0 0 0,-1 2 0,20 6 0,4 6 0,-19-8 0,27 8 0,-34-13 0,0-1 0,13 1 0,-13-3 0,-1 2 0,20 4 0,1 5 0,0 1 0,-1 1 0,39 24 0,87 61 0,-132-81 0,88 66 0,-72-51 0,-30-24 0,0-1 0,22 10 0,-21-11 0,0 1 0,16 10 0,2 3 0,-19-13 0,19 15 0,-11-6 0,1-1 0,0-1 0,1-1 0,0-1 0,1-1 0,39 13 0,-54-20 0,1 0 0,-1 0 0,0 1 0,8 6 0,17 10 0,148 65 0,-117-56 0,-29-13 0,57 20 0,-80-33 0,-1 1 0,1 0 0,-1 0 0,18 13 0,39 35 0,-21-16 0,-38-29 0,0-1 0,11 14 0,0-1 0,-16-16 0,1 0 0,0-1 0,1 0 0,-1 0 0,0 0 0,9 2 0,14 8 0,-7-1 0,1-1 0,0-1 0,29 10 0,-5-4 0,-2 2 0,80 45 0,15 10 0,-117-64 0,-14-6 0,-1 1 0,0-1 0,13 9 0,-8-3 0,1 0 0,0-1 0,0 0 0,0 0 0,24 7 0,-32-13 0,1 0 0,0 1 0,-1 0 0,1 0 0,-1 0 0,0 0 0,0 1 0,0-1 0,-1 2 0,1-1 0,-1 0 0,5 7 0,-6-8 0,0 0 0,0-1 0,0 1 0,0-1 0,1 0 0,3 2 0,16 11 0,-6 2 0,-14-13 0,1 0 0,-1 0 0,1-1 0,0 1 0,0-1 0,0 0 0,1 0 0,7 3 0,23 11 0,-23-11 0,0 0 0,16 4 0,-21-8 0,1 0 0,-1 1 0,0-1 0,0 2 0,0-1 0,0 1 0,-1 0 0,9 6 0,-7-4 0,0-1 0,1 0 0,0 0 0,0-1 0,0 0 0,16 5 0,12 5 0,-11 1 0,-21-12 0,0 0 0,0 0 0,9 4 0,9 0 0,-15-5 0,-1 1 0,1-1 0,-1 1 0,1 1 0,-1-1 0,0 1 0,0 0 0,10 9 0,-1 2 0,-3-2 0,1 0 0,19 28 0,30 38 0,-58-73 0,0-1 0,0 0 0,0 0 0,1 0 0,7 4 0,5 5 0,-16-11 0,1 0 0,-1 0 0,0 0 0,1 0 0,-1 0 0,-1 1 0,1-1 0,0 1 0,-1-1 0,0 1 0,0 0 0,1 4 0,1 6 0,1 27 0,-3-25-61,-1-9-200,0 0 0,0 0 1,1-1-1,2 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8T17:12:58.758"/>
    </inkml:context>
    <inkml:brush xml:id="br0">
      <inkml:brushProperty name="width" value="0.05" units="cm"/>
      <inkml:brushProperty name="height" value="0.05" units="cm"/>
      <inkml:brushProperty name="color" value="#FFC114"/>
    </inkml:brush>
  </inkml:definitions>
  <inkml:trace contextRef="#ctx0" brushRef="#br0">1 193 24575,'10'1'0,"-1"0"0,1 1 0,0 1 0,-1 0 0,1 0 0,-1 1 0,0 0 0,0 0 0,-1 1 0,9 6 0,-4-3 0,-2 0 0,1 1 0,-1 0 0,0 0 0,-1 2 0,0-1 0,14 21 0,-21-28 0,-1-1 0,1 1 0,0-1 0,0 0 0,0 1 0,0-2 0,0 1 0,1 0 0,-1-1 0,5 2 0,15 9 0,-10-1 0,-11-9 0,0 0 0,0 0 0,1 0 0,-1 0 0,0-1 0,1 1 0,4 2 0,-6-5 0,-1 1 0,0 0 0,1 0 0,-1 0 0,0 0 0,1 0 0,-1 0 0,0 0 0,1-1 0,-1 1 0,0 0 0,1 0 0,-1 0 0,0-1 0,0 1 0,1 0 0,-1 0 0,0-1 0,0 1 0,1 0 0,-1-1 0,0 1 0,0 0 0,0-1 0,1 1 0,-1 0 0,0-1 0,0 1 0,0 0 0,0-1 0,0 1 0,0-1 0,0 1 0,0 0 0,0-1 0,0 1 0,1-19 0,-1 17 0,0-218 110,-1 90-1585,1 118-5351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100">
                <a:latin typeface="Verdana" panose="020B0604030504040204" pitchFamily="34" charset="0"/>
                <a:ea typeface="Verdana" panose="020B0604030504040204" pitchFamily="34" charset="0"/>
                <a:sym typeface="Verdana" panose="020B0604030504040204" pitchFamily="34" charset="0"/>
              </a:defRPr>
            </a:lvl1pPr>
          </a:lstStyle>
          <a:p>
            <a:r>
              <a:rPr lang="en-US"/>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100">
                <a:latin typeface="Verdana" panose="020B0604030504040204" pitchFamily="34" charset="0"/>
                <a:ea typeface="Verdana" panose="020B0604030504040204" pitchFamily="34" charset="0"/>
                <a:sym typeface="Verdana" panose="020B0604030504040204" pitchFamily="34" charset="0"/>
              </a:defRPr>
            </a:lvl1pPr>
          </a:lstStyle>
          <a:p>
            <a:fld id="{92DA5471-CC57-402A-9527-36A1D012F698}" type="slidenum">
              <a:rPr lang="en-US" smtClean="0"/>
              <a:pPr/>
              <a:t>‹#›</a:t>
            </a:fld>
            <a:endParaRPr lang="en-US"/>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36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72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08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440000" algn="l" defTabSz="914400" rtl="0" eaLnBrk="1" latinLnBrk="0" hangingPunct="1">
      <a:lnSpc>
        <a:spcPct val="90000"/>
      </a:lnSpc>
      <a:spcAft>
        <a:spcPts val="1000"/>
      </a:spcAft>
      <a:defRPr sz="11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1</a:t>
            </a:fld>
            <a:endParaRPr lang="en-US" sz="1050"/>
          </a:p>
        </p:txBody>
      </p:sp>
    </p:spTree>
    <p:extLst>
      <p:ext uri="{BB962C8B-B14F-4D97-AF65-F5344CB8AC3E}">
        <p14:creationId xmlns:p14="http://schemas.microsoft.com/office/powerpoint/2010/main" val="367440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942377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98436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318824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279511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011587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20369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879981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740073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4190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41928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2348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4739035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1083408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18062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58978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304945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596541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89220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5695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737060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872060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3781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076777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730633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21253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92722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933504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227742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862183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241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9240654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364310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7367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457199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58568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233267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817908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916257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444006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026355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969610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2239394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648639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67867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939540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991598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82541375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385667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007792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39379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373478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0944506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89355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7250629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97165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232427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07531771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789955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2784730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731570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3021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0672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055448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6704177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58248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4189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1721032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371445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590529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572722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75458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867081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2432654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8E40A-5EDF-AE56-93A1-2200943C861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B157DA2-478A-149D-3FE6-20D845F1151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9D61E87-71E1-929E-55EF-93ED4AB061B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2474532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B360-ED5C-5F28-5D26-6388BF92D8A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CCEB3CB-0AEC-17B4-722F-E9544FDDC58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3AE6EF4-AE10-6FF9-5148-D29D2FB86D92}"/>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0959057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52E4B-53CC-CE5E-27CD-B00EA80AEE1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D1F4F31-A706-FD8C-64DE-931CAC2301C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3433D72-6279-C66B-77F9-853C2F6425B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641880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2177E-9FA3-E8FF-7A5F-48D077B37FA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950F4C0-4C84-2C04-B030-4FC7D723229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EED0535-DAE8-444B-B940-8FD39A9D747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932483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92098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57377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783390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8213-0805-FE41-0F36-749375A00CC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9F40E7B-FB9F-6D64-7973-DE61FC0EFFA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8AA03364-074C-F27D-4A82-E499363153C9}"/>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3159781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296F-EB6C-16D2-AD41-E9DD135F9D4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F9649A3-6B95-6968-C076-972700BB29B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881F91B-3200-6266-B38B-03408A1ED44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9900310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14535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7EF66-FC84-2B4E-B7C8-DD5F6B75CE2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9441C46-5E75-D451-028F-9EB2CEE39C6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490803D-D2AA-A976-C518-6C046A64775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76936923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9575549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F4CA-6524-3230-8158-2F3946FE7D8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25218D1-8F45-C9AD-CF0D-C27A066EF48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31DA8F8-13D9-DA59-A65B-B1D7DE5AF56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4211737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AC10-BFE9-B61D-3543-E926CCA0804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CAAE7A7-1DA9-70CC-5C67-3AA51E4104B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44F9117-A1A1-EE89-21EF-08C933B5E60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71342481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D1FDB-0100-4432-216A-E310EC89D3D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731F83B-B965-179F-12B1-1BA2D5FEFC21}"/>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6B767C7C-6FE5-C0EA-11C6-6370A64485D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627033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828287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ABFD7-B886-F7F3-3A03-A77AC30D1F6A}"/>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7EE5FBE-BC50-9551-717D-9AC0D5B7F64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E3DE25A-43BA-0170-2AA1-21B64ECEA790}"/>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31436309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C6EE-1B0D-501D-A5D3-BCC7B7480B9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BA865EA2-0244-E677-BD79-87B1D4A652B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8B01BEE-6FBC-536F-F63F-917B8B06427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96400415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B6E0E-84D7-090E-5AA0-F9286F7A6BC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A130536-823B-4D94-C876-3EFBE9AD00C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4EB76E0-E1D7-DA25-F3D2-39762ACBA62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80928778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FFFCF-1525-A668-3CA0-B6876C3266B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C53FF3F-B877-3904-C32D-A7D0796DD80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DA6BEDE-DC22-3F7E-6A9F-B7227DFD1998}"/>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91208267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06A07-1C8D-7A3E-95DF-4C89BE408CE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B3178EE-C66D-5F7B-C5F9-75D33DE3109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87E4E5F-8147-B4DD-B8C2-E03FEAFFA0CC}"/>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735882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83685-FF3A-9BD0-C588-FA8DD6C2565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C71AC7F-4258-E7C9-17DB-C8303CC2BE7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680E7EC-B8DE-D600-7CCB-C5D1A67F913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66816022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20DA0-E416-A1D6-DB7B-79CDFCD5B9A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3C0E9CAE-76C1-0DDE-0968-41660851B106}"/>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2B79889-0FCD-3604-81F1-BDD444B1A86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2272141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F6F27-134B-2849-2C2A-F596BCA9438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3127154-476D-B163-CD8C-D4650CF63F8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DA5402F-0448-9A4B-FD3B-2B5D34FFD12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593091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A0989-63D2-BB99-E539-EB3F4559060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F15CD38-9CAF-8E35-660E-FE12301EE66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FAE2DD4-41BC-6B4B-A244-6CE5F42F11B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18190573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84B98-7359-B98D-3ABC-9CF67817677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8D6DB5E-3DAA-9BA7-8B92-F1327172DCC7}"/>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31A4FDC-9B30-D359-4E54-A067FF4CD79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939450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31703220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11EDB-2C3C-7F7D-8EA3-9BB4D1831A1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7DB11CA-98F8-2A3F-9FD8-D1EEB9DDE7E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34819E0-DB82-D5E6-B591-D0CFEC229C6C}"/>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931498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B3630-B14D-2EE1-48B6-2DFE7638C97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9CEE7BE-9995-0384-86DC-E934A9B9028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A372781-6A81-CE08-6099-9C315677CF4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3200676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0B10A-1DAB-1C6C-3F33-58F2AB94DD6B}"/>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0790045-7AAF-17AF-13B9-35C20054CB94}"/>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1FCE7ADF-CABB-87EB-9742-E8C458419DA3}"/>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15231920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AF959-D5FC-8D6B-5A67-19E25A9E91E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2FBDA0D-6242-A3AC-C812-DE23A08A6A2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859F56C-6EA2-65D1-6DEE-E8857EC1B9B5}"/>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5790949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18932-C0DC-DF64-5316-032C0822FCF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467AB05-EEA9-5546-67EE-16CD715A698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89281D1E-AEA1-77BB-AB11-A436F5A204C9}"/>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64736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0B234-A09E-70B3-70C3-3CB634A7963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1D0E3E1-2D5A-157D-C244-593E106CDF7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FEBEBE7-63CF-A200-CA92-994C7E7DD723}"/>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38968745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99B46-16A4-8254-CF91-5B86D903EBC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8290164-93FA-BF02-8565-EAFECABA2B7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B61A9E18-0BF7-013C-A11D-C9CC77E300E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22818373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09F66-2373-0973-7DD6-C59D1952F98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EBC015AE-77F5-978C-0AD8-59782B923BD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EABD60B2-338A-9DCE-1D14-64D96DD4FFC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21827521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46BD0-385B-6836-DF34-3DF621D0AA6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0ADD083-07CE-D39F-FC66-F4FD40B2129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D8DBA6D5-39E3-5C0F-C780-9397BC256C2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5058520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8C6E0-AB4A-3EFF-1FBE-54BA8E93ACC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F0F52CB-A049-F699-A879-2F99EF3A0C1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B689719B-F8ED-E38B-5585-37368082F66E}"/>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329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2</a:t>
            </a:fld>
            <a:endParaRPr lang="en-US" sz="1050"/>
          </a:p>
        </p:txBody>
      </p:sp>
    </p:spTree>
    <p:extLst>
      <p:ext uri="{BB962C8B-B14F-4D97-AF65-F5344CB8AC3E}">
        <p14:creationId xmlns:p14="http://schemas.microsoft.com/office/powerpoint/2010/main" val="102983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1416323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CF5D7-2175-54D5-2DB9-B4002700AAB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FABD6F1-58CA-B7FA-34EA-B803F5871ED8}"/>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50C5FDE-EC79-3136-9128-5A5B64196E47}"/>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11560386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A89DB-EB67-2A0B-2120-19F7D271AB8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4697844-20F8-241F-66D9-468C79C6015B}"/>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8426020-5DDD-B511-91A5-6B9433C098BC}"/>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57211325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4B4D7-C4B3-1B9F-6586-F3E753E67A5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BCDE57F-F5C2-B439-702A-5711D58133ED}"/>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04FAE578-8A90-2F99-1826-F1D4D00F987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60774147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A8266-A2AB-C2F1-BD62-996777E8780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0D2DA2F-0E1F-D0BB-6408-669A03981F00}"/>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A1E7E3FE-6D34-7A4A-0932-B2D78CF660A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94744159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E802-41AF-05E5-41C0-45BDD289F18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75CAB82-E94B-E579-ACB2-5A6591A78819}"/>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FDEB2FE3-050B-8BCC-A63E-D0F777420FBB}"/>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8443992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90C05-3FE3-54B3-699E-C4E2474E8B9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0550CF0-5D5A-BC0E-F11E-338996B3039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9ED35928-59A6-0F70-00B9-409C67C7EC6A}"/>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77278331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00999-951E-FB32-F235-4898835D04A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32A750C-791A-354F-EE17-78065A26EF7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44AC53F5-11E2-548B-0DD7-07CAAA3CCB0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4212374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7B27C-F378-A230-003B-946BF91854F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079A234-EDBE-2B7D-0C7A-A7E94BD2B3BA}"/>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3A6C020E-95A8-4DA3-BDA9-DDF8FCFCCD4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0738745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E40B1-9765-5DD4-A476-332943999EB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B80018F-B6D9-0263-249E-30729E1DCE0F}"/>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7528AD36-CB67-C60C-A583-FA1533520981}"/>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45459957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D1EFC-F7CE-0280-C461-FD96850FC7D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12F1D40-FB01-EEF9-5FA9-FD12223909D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877A43F0-196D-553E-034E-7295EC81CA59}"/>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2862425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9610374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7DC1D-6E8E-C238-9F61-62D9EB07D170}"/>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0813A66-69D2-B0EF-9931-E3D03918985C}"/>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977FCF8-D201-B46E-8ED9-79058EC20216}"/>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73604696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C1E3-B857-F226-AB7C-69D2D11FAC8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5491F81-0182-EB62-DF83-95EB796D4C23}"/>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54445E32-906E-9E31-59E3-217B83C7E46F}"/>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367694213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8655-7CF4-D305-7329-BEAD9AA3E9C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4CE1DC2-6C7F-A4AC-0322-DEEC8A9243B2}"/>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240D08FA-0A20-B06B-3E21-72FFCC04A640}"/>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61580898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3C1D7-14B4-907D-295C-D3D83D46B399}"/>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8D7E40B-61CB-7EF0-57A9-6214A6FBBC25}"/>
              </a:ext>
            </a:extLst>
          </p:cNvPr>
          <p:cNvSpPr>
            <a:spLocks noGrp="1" noRot="1" noChangeAspect="1"/>
          </p:cNvSpPr>
          <p:nvPr>
            <p:ph type="sldImg"/>
          </p:nvPr>
        </p:nvSpPr>
        <p:spPr>
          <a:xfrm>
            <a:off x="381000" y="685800"/>
            <a:ext cx="6096000" cy="3429000"/>
          </a:xfrm>
        </p:spPr>
      </p:sp>
      <p:sp>
        <p:nvSpPr>
          <p:cNvPr id="3" name="Plassholder for notater 2">
            <a:extLst>
              <a:ext uri="{FF2B5EF4-FFF2-40B4-BE49-F238E27FC236}">
                <a16:creationId xmlns:a16="http://schemas.microsoft.com/office/drawing/2014/main" id="{BDB47DD7-9DF0-B67A-B9B9-A2B2EC806B7D}"/>
              </a:ext>
            </a:extLst>
          </p:cNvPr>
          <p:cNvSpPr>
            <a:spLocks noGrp="1"/>
          </p:cNvSpPr>
          <p:nvPr>
            <p:ph type="body" idx="1"/>
          </p:nvPr>
        </p:nvSpPr>
        <p:spPr/>
        <p:txBody>
          <a:bodyPr/>
          <a:lstStyle/>
          <a:p>
            <a:endParaRPr lang="nb-NO"/>
          </a:p>
        </p:txBody>
      </p:sp>
    </p:spTree>
    <p:extLst>
      <p:ext uri="{BB962C8B-B14F-4D97-AF65-F5344CB8AC3E}">
        <p14:creationId xmlns:p14="http://schemas.microsoft.com/office/powerpoint/2010/main" val="177536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21806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2398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24007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0817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13952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343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46049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6299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431800"/>
            <a:ext cx="6137275" cy="3454400"/>
          </a:xfrm>
        </p:spPr>
      </p:sp>
      <p:sp>
        <p:nvSpPr>
          <p:cNvPr id="3" name="Notes Placeholder 2"/>
          <p:cNvSpPr>
            <a:spLocks noGrp="1"/>
          </p:cNvSpPr>
          <p:nvPr>
            <p:ph type="body" idx="1"/>
          </p:nvPr>
        </p:nvSpPr>
        <p:spPr/>
        <p:txBody>
          <a:bodyPr/>
          <a:lstStyle/>
          <a:p>
            <a:endParaRPr lang="en-GB" sz="1050"/>
          </a:p>
        </p:txBody>
      </p:sp>
      <p:sp>
        <p:nvSpPr>
          <p:cNvPr id="4" name="Footer Placeholder 3"/>
          <p:cNvSpPr>
            <a:spLocks noGrp="1"/>
          </p:cNvSpPr>
          <p:nvPr>
            <p:ph type="ftr" sz="quarter" idx="4"/>
          </p:nvPr>
        </p:nvSpPr>
        <p:spPr/>
        <p:txBody>
          <a:bodyPr/>
          <a:lstStyle/>
          <a:p>
            <a:r>
              <a:rPr lang="en-US" sz="1050"/>
              <a:t>Presentation Title</a:t>
            </a:r>
          </a:p>
        </p:txBody>
      </p:sp>
      <p:sp>
        <p:nvSpPr>
          <p:cNvPr id="5" name="Slide Number Placeholder 4"/>
          <p:cNvSpPr>
            <a:spLocks noGrp="1"/>
          </p:cNvSpPr>
          <p:nvPr>
            <p:ph type="sldNum" sz="quarter" idx="5"/>
          </p:nvPr>
        </p:nvSpPr>
        <p:spPr/>
        <p:txBody>
          <a:bodyPr/>
          <a:lstStyle/>
          <a:p>
            <a:fld id="{92DA5471-CC57-402A-9527-36A1D012F698}" type="slidenum">
              <a:rPr lang="en-US" sz="1050" smtClean="0"/>
              <a:pPr/>
              <a:t>3</a:t>
            </a:fld>
            <a:endParaRPr lang="en-US" sz="1050"/>
          </a:p>
        </p:txBody>
      </p:sp>
    </p:spTree>
    <p:extLst>
      <p:ext uri="{BB962C8B-B14F-4D97-AF65-F5344CB8AC3E}">
        <p14:creationId xmlns:p14="http://schemas.microsoft.com/office/powerpoint/2010/main" val="1570828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52773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145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49595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90538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40511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4841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52698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91018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2634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2887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80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90948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77159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83463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3458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52643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16354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3708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75624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2923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4735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89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88958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46186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67995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89933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106216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53952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712766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2925996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763355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567190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9988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2227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925619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3223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199624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7635810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6256927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541040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05721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38562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1028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0952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94061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360235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62039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966565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7329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4684342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50455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63760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9634121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49107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3314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2491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411262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486745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7073151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2042829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0641433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39846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0551313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686009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1532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3296144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1039993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8472298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9901282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882447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328042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653683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681547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727235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6972703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a:p>
        </p:txBody>
      </p:sp>
    </p:spTree>
    <p:extLst>
      <p:ext uri="{BB962C8B-B14F-4D97-AF65-F5344CB8AC3E}">
        <p14:creationId xmlns:p14="http://schemas.microsoft.com/office/powerpoint/2010/main" val="1362500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72F380-1D87-4371-B3E1-7735EB6A6BFB}"/>
              </a:ext>
            </a:extLst>
          </p:cNvPr>
          <p:cNvGraphicFramePr>
            <a:graphicFrameLocks noChangeAspect="1"/>
          </p:cNvGraphicFramePr>
          <p:nvPr userDrawn="1">
            <p:custDataLst>
              <p:tags r:id="rId1"/>
            </p:custDataLst>
            <p:extLst>
              <p:ext uri="{D42A27DB-BD31-4B8C-83A1-F6EECF244321}">
                <p14:modId xmlns:p14="http://schemas.microsoft.com/office/powerpoint/2010/main" val="78249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F72F380-1D87-4371-B3E1-7735EB6A6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852A93-52FF-4192-B9B3-620200F0B21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1103DB3B-275A-4D22-A8EF-C53D77B651B5}" type="datetime1">
              <a:rPr lang="en-GB" smtClean="0"/>
              <a:t>04/02/2025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70AE5308-1FB7-42A8-BB2A-92BA9F3B5B49}"/>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4D99D5B8-D19C-45BC-93F2-4FE0C7C878C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409875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4BB6AF-B8BE-430E-9515-7E781F6C33D4}"/>
              </a:ext>
            </a:extLst>
          </p:cNvPr>
          <p:cNvGraphicFramePr>
            <a:graphicFrameLocks noChangeAspect="1"/>
          </p:cNvGraphicFramePr>
          <p:nvPr userDrawn="1">
            <p:custDataLst>
              <p:tags r:id="rId1"/>
            </p:custDataLst>
            <p:extLst>
              <p:ext uri="{D42A27DB-BD31-4B8C-83A1-F6EECF244321}">
                <p14:modId xmlns:p14="http://schemas.microsoft.com/office/powerpoint/2010/main" val="3362522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DD4BB6AF-B8BE-430E-9515-7E781F6C3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015626A-AC59-44B0-8979-397F8C3E4E8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2" name="Rechteck 1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3997212"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a:t>
            </a:r>
          </a:p>
        </p:txBody>
      </p:sp>
      <p:sp>
        <p:nvSpPr>
          <p:cNvPr id="3" name="Content"/>
          <p:cNvSpPr>
            <a:spLocks noGrp="1"/>
          </p:cNvSpPr>
          <p:nvPr>
            <p:ph sz="half" idx="1" hasCustomPrompt="1"/>
          </p:nvPr>
        </p:nvSpPr>
        <p:spPr bwMode="gray">
          <a:xfrm>
            <a:off x="539998" y="1512000"/>
            <a:ext cx="3997213"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cNvSpPr>
            <a:spLocks noGrp="1"/>
          </p:cNvSpPr>
          <p:nvPr>
            <p:ph type="pic" sz="quarter" idx="14" hasCustomPrompt="1"/>
          </p:nvPr>
        </p:nvSpPr>
        <p:spPr bwMode="gray">
          <a:xfrm>
            <a:off x="4910441" y="475200"/>
            <a:ext cx="6984000"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4"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D9327C4F-86E4-4733-9A17-BDACD8A116F1}" type="datetime1">
              <a:rPr lang="en-GB" smtClean="0"/>
              <a:t>04/02/2025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3" name="Picture 12">
            <a:extLst>
              <a:ext uri="{FF2B5EF4-FFF2-40B4-BE49-F238E27FC236}">
                <a16:creationId xmlns:a16="http://schemas.microsoft.com/office/drawing/2014/main" id="{B0DE959C-D00E-4B6F-86D2-29ED989427C9}"/>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7467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FD41AB-8B43-4B6B-9CD3-57AFCB946FCA}"/>
              </a:ext>
            </a:extLst>
          </p:cNvPr>
          <p:cNvGraphicFramePr>
            <a:graphicFrameLocks noChangeAspect="1"/>
          </p:cNvGraphicFramePr>
          <p:nvPr userDrawn="1">
            <p:custDataLst>
              <p:tags r:id="rId1"/>
            </p:custDataLst>
            <p:extLst>
              <p:ext uri="{D42A27DB-BD31-4B8C-83A1-F6EECF244321}">
                <p14:modId xmlns:p14="http://schemas.microsoft.com/office/powerpoint/2010/main" val="232726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60FD41AB-8B43-4B6B-9CD3-57AFCB946F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859D3DC-8E47-4D21-9467-73FE4A51CF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6289241" y="475200"/>
            <a:ext cx="56052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53627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53627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sym typeface="Verdana" panose="020B0604030504040204" pitchFamily="34" charset="0"/>
              </a:defRPr>
            </a:lvl2pPr>
            <a:lvl3pPr>
              <a:defRPr sz="1600">
                <a:latin typeface="Verdana" panose="020B0604030504040204" pitchFamily="34" charset="0"/>
                <a:ea typeface="Verdana" panose="020B0604030504040204" pitchFamily="34" charset="0"/>
                <a:sym typeface="Verdana" panose="020B0604030504040204" pitchFamily="34" charset="0"/>
              </a:defRPr>
            </a:lvl3pPr>
            <a:lvl4pPr>
              <a:defRPr sz="1400">
                <a:latin typeface="Verdana" panose="020B0604030504040204" pitchFamily="34" charset="0"/>
                <a:ea typeface="Verdana" panose="020B0604030504040204" pitchFamily="34" charset="0"/>
                <a:sym typeface="Verdana" panose="020B0604030504040204" pitchFamily="34" charset="0"/>
              </a:defRPr>
            </a:lvl4pPr>
            <a:lvl5pP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EE4E413E-645C-4270-9438-20C1BD7AF0DD}"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16820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0602EE-76EB-4A8B-AB73-54D364069979}"/>
              </a:ext>
            </a:extLst>
          </p:cNvPr>
          <p:cNvGraphicFramePr>
            <a:graphicFrameLocks noChangeAspect="1"/>
          </p:cNvGraphicFramePr>
          <p:nvPr userDrawn="1">
            <p:custDataLst>
              <p:tags r:id="rId1"/>
            </p:custDataLst>
            <p:extLst>
              <p:ext uri="{D42A27DB-BD31-4B8C-83A1-F6EECF244321}">
                <p14:modId xmlns:p14="http://schemas.microsoft.com/office/powerpoint/2010/main" val="603789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3" name="Object 2" hidden="1">
                        <a:extLst>
                          <a:ext uri="{FF2B5EF4-FFF2-40B4-BE49-F238E27FC236}">
                            <a16:creationId xmlns:a16="http://schemas.microsoft.com/office/drawing/2014/main" id="{7A0602EE-76EB-4A8B-AB73-54D36406997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389845-281A-4D36-AAF6-A6D18A8A076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0" name="Picture"/>
          <p:cNvSpPr>
            <a:spLocks noGrp="1" noChangeAspect="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1" name="Text"/>
          <p:cNvSpPr>
            <a:spLocks noGrp="1" noChangeAspect="1"/>
          </p:cNvSpPr>
          <p:nvPr>
            <p:ph type="body" sz="quarter" idx="16" hasCustomPrompt="1"/>
          </p:nvPr>
        </p:nvSpPr>
        <p:spPr bwMode="gray">
          <a:xfrm>
            <a:off x="7480800" y="360000"/>
            <a:ext cx="4309200" cy="2667600"/>
          </a:xfrm>
          <a:solidFill>
            <a:schemeClr val="tx1"/>
          </a:solidFill>
        </p:spPr>
        <p:txBody>
          <a:bodyPr lIns="360000" tIns="360000" rIns="360000" bIns="360000"/>
          <a:lstStyle>
            <a:lvl1pPr>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r>
              <a:rPr lang="en-GB" noProof="0"/>
              <a:t>Second level</a:t>
            </a:r>
          </a:p>
        </p:txBody>
      </p:sp>
      <p:sp>
        <p:nvSpPr>
          <p:cNvPr id="8" name="Title"/>
          <p:cNvSpPr>
            <a:spLocks noGrp="1"/>
          </p:cNvSpPr>
          <p:nvPr>
            <p:ph type="title" hasCustomPrompt="1"/>
          </p:nvPr>
        </p:nvSpPr>
        <p:spPr bwMode="gray">
          <a:xfrm>
            <a:off x="540000" y="432000"/>
            <a:ext cx="64404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5" name="Date"/>
          <p:cNvSpPr>
            <a:spLocks noGrp="1"/>
          </p:cNvSpPr>
          <p:nvPr>
            <p:ph type="dt" sz="half" idx="10"/>
          </p:nvPr>
        </p:nvSpPr>
        <p:spPr bwMode="gray">
          <a:xfrm>
            <a:off x="1967400" y="62532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6B4D6A0-3A85-4BF0-B227-1E1104A125E9}" type="datetime1">
              <a:rPr lang="en-GB" smtClean="0"/>
              <a:t>04/02/2025</a:t>
            </a:fld>
            <a:endParaRPr lang="en-GB"/>
          </a:p>
        </p:txBody>
      </p:sp>
      <p:sp>
        <p:nvSpPr>
          <p:cNvPr id="16" name="Footer"/>
          <p:cNvSpPr>
            <a:spLocks noGrp="1"/>
          </p:cNvSpPr>
          <p:nvPr>
            <p:ph type="ftr" sz="quarter" idx="11"/>
          </p:nvPr>
        </p:nvSpPr>
        <p:spPr bwMode="gray">
          <a:xfrm>
            <a:off x="3934800" y="62532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532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8" name="Bildplatzhalter 8"/>
          <p:cNvSpPr>
            <a:spLocks noGrp="1" noChangeAspect="1"/>
          </p:cNvSpPr>
          <p:nvPr>
            <p:ph type="pic" sz="quarter" idx="17" hasCustomPrompt="1"/>
          </p:nvPr>
        </p:nvSpPr>
        <p:spPr>
          <a:xfrm>
            <a:off x="11455200" y="6247800"/>
            <a:ext cx="486000" cy="450000"/>
          </a:xfrm>
        </p:spPr>
        <p:txBody>
          <a:bodyPr anchor="ctr"/>
          <a:lstStyle>
            <a:lvl1pPr marL="0" indent="0" algn="ctr">
              <a:buNone/>
              <a:defRPr sz="11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Tree>
    <p:extLst>
      <p:ext uri="{BB962C8B-B14F-4D97-AF65-F5344CB8AC3E}">
        <p14:creationId xmlns:p14="http://schemas.microsoft.com/office/powerpoint/2010/main" val="36550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ED45C6-BC2C-4E1E-833E-BB780DF3BCBA}"/>
              </a:ext>
            </a:extLst>
          </p:cNvPr>
          <p:cNvGraphicFramePr>
            <a:graphicFrameLocks noChangeAspect="1"/>
          </p:cNvGraphicFramePr>
          <p:nvPr userDrawn="1">
            <p:custDataLst>
              <p:tags r:id="rId1"/>
            </p:custDataLst>
            <p:extLst>
              <p:ext uri="{D42A27DB-BD31-4B8C-83A1-F6EECF244321}">
                <p14:modId xmlns:p14="http://schemas.microsoft.com/office/powerpoint/2010/main" val="285077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7CED45C6-BC2C-4E1E-833E-BB780DF3BC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3ABF4-7233-48EF-9B11-F8EF0A9BE41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8" name="Rechteck 7"/>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908B2FB-6BF3-4D0E-877C-324A4D7EC8B2}"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1041368C-6C22-495F-AEB6-F25AF85CA212}"/>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9" name="Picture 8">
            <a:extLst>
              <a:ext uri="{FF2B5EF4-FFF2-40B4-BE49-F238E27FC236}">
                <a16:creationId xmlns:a16="http://schemas.microsoft.com/office/drawing/2014/main" id="{69936C98-23C8-4315-A614-88583CFA9616}"/>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36229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F19C7A0-1049-46A4-9A8C-E5699DE83B91}"/>
              </a:ext>
            </a:extLst>
          </p:cNvPr>
          <p:cNvGraphicFramePr>
            <a:graphicFrameLocks noChangeAspect="1"/>
          </p:cNvGraphicFramePr>
          <p:nvPr userDrawn="1">
            <p:custDataLst>
              <p:tags r:id="rId1"/>
            </p:custDataLst>
            <p:extLst>
              <p:ext uri="{D42A27DB-BD31-4B8C-83A1-F6EECF244321}">
                <p14:modId xmlns:p14="http://schemas.microsoft.com/office/powerpoint/2010/main" val="3357257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DF19C7A0-1049-46A4-9A8C-E5699DE83B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D5373F9-65BB-4A97-9160-5BF83BD03DF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9" name="Date"/>
          <p:cNvSpPr>
            <a:spLocks noGrp="1"/>
          </p:cNvSpPr>
          <p:nvPr>
            <p:ph type="dt" sz="half" idx="10"/>
          </p:nvPr>
        </p:nvSpPr>
        <p:spPr bwMode="gray">
          <a:xfrm>
            <a:off x="1967400" y="6247800"/>
            <a:ext cx="144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DC53351C-2060-4668-8873-3F8954E84A17}" type="datetime1">
              <a:rPr lang="en-GB" smtClean="0"/>
              <a:t>04/02/2025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2" name="Slide Number"/>
          <p:cNvSpPr>
            <a:spLocks noGrp="1"/>
          </p:cNvSpPr>
          <p:nvPr>
            <p:ph type="sldNum" sz="quarter" idx="12"/>
          </p:nvPr>
        </p:nvSpPr>
        <p:spPr bwMode="gray">
          <a:xfrm>
            <a:off x="540000" y="6247800"/>
            <a:ext cx="900000" cy="450000"/>
          </a:xfrm>
        </p:spPr>
        <p:txBody>
          <a:bodyPr/>
          <a:lstStyle>
            <a:lvl1pPr>
              <a:defRPr sz="105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850235DA-E1FF-42E5-9CC3-4845150D808E}"/>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8" name="Picture 7">
            <a:extLst>
              <a:ext uri="{FF2B5EF4-FFF2-40B4-BE49-F238E27FC236}">
                <a16:creationId xmlns:a16="http://schemas.microsoft.com/office/drawing/2014/main" id="{97DEA228-1E59-46AB-ABA9-98D810130379}"/>
              </a:ext>
            </a:extLst>
          </p:cNvPr>
          <p:cNvPicPr>
            <a:picLocks noChangeAspect="1"/>
          </p:cNvPicPr>
          <p:nvPr userDrawn="1"/>
        </p:nvPicPr>
        <p:blipFill>
          <a:blip r:embed="rId7"/>
          <a:stretch>
            <a:fillRect/>
          </a:stretch>
        </p:blipFill>
        <p:spPr>
          <a:xfrm>
            <a:off x="11035224" y="6364955"/>
            <a:ext cx="792549" cy="213378"/>
          </a:xfrm>
          <a:prstGeom prst="rect">
            <a:avLst/>
          </a:prstGeom>
        </p:spPr>
      </p:pic>
    </p:spTree>
    <p:extLst>
      <p:ext uri="{BB962C8B-B14F-4D97-AF65-F5344CB8AC3E}">
        <p14:creationId xmlns:p14="http://schemas.microsoft.com/office/powerpoint/2010/main" val="23620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FESSION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B55092-6C34-4AB0-B004-4454A038DD4B}"/>
              </a:ext>
            </a:extLst>
          </p:cNvPr>
          <p:cNvGraphicFramePr>
            <a:graphicFrameLocks noChangeAspect="1"/>
          </p:cNvGraphicFramePr>
          <p:nvPr userDrawn="1">
            <p:custDataLst>
              <p:tags r:id="rId1"/>
            </p:custDataLst>
            <p:extLst>
              <p:ext uri="{D42A27DB-BD31-4B8C-83A1-F6EECF244321}">
                <p14:modId xmlns:p14="http://schemas.microsoft.com/office/powerpoint/2010/main" val="37230877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E6B55092-6C34-4AB0-B004-4454A038DD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4AA44A0-9F7E-4B8D-9C43-A585BA34C3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title</a:t>
            </a:r>
          </a:p>
        </p:txBody>
      </p:sp>
      <p:sp>
        <p:nvSpPr>
          <p:cNvPr id="10" name="Date"/>
          <p:cNvSpPr>
            <a:spLocks noGrp="1"/>
          </p:cNvSpPr>
          <p:nvPr>
            <p:ph type="dt" sz="half" idx="10"/>
          </p:nvPr>
        </p:nvSpPr>
        <p:spPr bwMode="gray">
          <a:xfrm>
            <a:off x="9593178" y="6248400"/>
            <a:ext cx="960979"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F22686E-5455-4F2E-A9AD-3C14903A82A0}" type="datetime1">
              <a:rPr lang="en-GB" smtClean="0"/>
              <a:t>04/02/2025</a:t>
            </a:fld>
            <a:endParaRPr lang="en-GB"/>
          </a:p>
        </p:txBody>
      </p:sp>
      <p:sp>
        <p:nvSpPr>
          <p:cNvPr id="11" name="Footer"/>
          <p:cNvSpPr>
            <a:spLocks noGrp="1"/>
          </p:cNvSpPr>
          <p:nvPr>
            <p:ph type="ftr" sz="quarter" idx="11"/>
          </p:nvPr>
        </p:nvSpPr>
        <p:spPr bwMode="gray">
          <a:xfrm>
            <a:off x="5504682" y="6247800"/>
            <a:ext cx="3928075" cy="450000"/>
          </a:xfrm>
        </p:spPr>
        <p:txBody>
          <a:bodyPr/>
          <a:lstStyle>
            <a:lvl1pPr algn="l">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pic>
        <p:nvPicPr>
          <p:cNvPr id="8" name="Bilde 11" descr="Et bilde som inneholder maske&#10;&#10;Beskrivelse som er generert med svært høy visshet">
            <a:extLst>
              <a:ext uri="{FF2B5EF4-FFF2-40B4-BE49-F238E27FC236}">
                <a16:creationId xmlns:a16="http://schemas.microsoft.com/office/drawing/2014/main" id="{4CB2A7F9-8C12-4CAA-8748-97AAE47E3185}"/>
              </a:ext>
            </a:extLst>
          </p:cNvPr>
          <p:cNvPicPr>
            <a:picLocks noChangeAspect="1"/>
          </p:cNvPicPr>
          <p:nvPr userDrawn="1"/>
        </p:nvPicPr>
        <p:blipFill>
          <a:blip r:embed="rId6"/>
          <a:stretch>
            <a:fillRect/>
          </a:stretch>
        </p:blipFill>
        <p:spPr>
          <a:xfrm>
            <a:off x="11452069" y="6247800"/>
            <a:ext cx="489131" cy="450000"/>
          </a:xfrm>
          <a:prstGeom prst="rect">
            <a:avLst/>
          </a:prstGeom>
        </p:spPr>
      </p:pic>
      <p:sp>
        <p:nvSpPr>
          <p:cNvPr id="4" name="Plassholder for tekst 3">
            <a:extLst>
              <a:ext uri="{FF2B5EF4-FFF2-40B4-BE49-F238E27FC236}">
                <a16:creationId xmlns:a16="http://schemas.microsoft.com/office/drawing/2014/main" id="{768A2CAA-5B03-4535-AC17-CC87BBF3568F}"/>
              </a:ext>
            </a:extLst>
          </p:cNvPr>
          <p:cNvSpPr>
            <a:spLocks noGrp="1"/>
          </p:cNvSpPr>
          <p:nvPr>
            <p:ph type="body" sz="quarter" idx="13" hasCustomPrompt="1"/>
          </p:nvPr>
        </p:nvSpPr>
        <p:spPr>
          <a:xfrm>
            <a:off x="994611" y="6248400"/>
            <a:ext cx="4363452" cy="447675"/>
          </a:xfrm>
        </p:spPr>
        <p:txBody>
          <a:bodyPr/>
          <a:lstStyle>
            <a:lvl1pPr marL="0" indent="0">
              <a:buNone/>
              <a:defRPr sz="18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area</a:t>
            </a:r>
          </a:p>
        </p:txBody>
      </p:sp>
      <p:sp>
        <p:nvSpPr>
          <p:cNvPr id="12" name="Slide Number">
            <a:extLst>
              <a:ext uri="{FF2B5EF4-FFF2-40B4-BE49-F238E27FC236}">
                <a16:creationId xmlns:a16="http://schemas.microsoft.com/office/drawing/2014/main" id="{D40EE8D3-6CED-40EC-AE88-7FC802F57842}"/>
              </a:ext>
            </a:extLst>
          </p:cNvPr>
          <p:cNvSpPr>
            <a:spLocks noGrp="1"/>
          </p:cNvSpPr>
          <p:nvPr>
            <p:ph type="sldNum" sz="quarter" idx="12"/>
          </p:nvPr>
        </p:nvSpPr>
        <p:spPr bwMode="gray">
          <a:xfrm>
            <a:off x="540000" y="6247800"/>
            <a:ext cx="302211"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Tree>
    <p:extLst>
      <p:ext uri="{BB962C8B-B14F-4D97-AF65-F5344CB8AC3E}">
        <p14:creationId xmlns:p14="http://schemas.microsoft.com/office/powerpoint/2010/main" val="25092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Image 60:40">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88885" y="398760"/>
            <a:ext cx="6878040" cy="1213413"/>
          </a:xfrm>
          <a:prstGeom prst="rect">
            <a:avLst/>
          </a:prstGeom>
        </p:spPr>
        <p:txBody>
          <a:bodyPr/>
          <a:lstStyle>
            <a:lvl1pPr algn="l">
              <a:lnSpc>
                <a:spcPct val="100000"/>
              </a:lnSpc>
              <a:defRPr sz="3599"/>
            </a:lvl1pPr>
          </a:lstStyle>
          <a:p>
            <a:r>
              <a:t>Title Text</a:t>
            </a:r>
          </a:p>
        </p:txBody>
      </p:sp>
      <p:sp>
        <p:nvSpPr>
          <p:cNvPr id="3" name="Content Placeholder 2">
            <a:extLst>
              <a:ext uri="{FF2B5EF4-FFF2-40B4-BE49-F238E27FC236}">
                <a16:creationId xmlns:a16="http://schemas.microsoft.com/office/drawing/2014/main" id="{91B810DC-903F-47C2-870A-01220B8B453F}"/>
              </a:ext>
            </a:extLst>
          </p:cNvPr>
          <p:cNvSpPr>
            <a:spLocks noGrp="1"/>
          </p:cNvSpPr>
          <p:nvPr>
            <p:ph sz="quarter" idx="15"/>
          </p:nvPr>
        </p:nvSpPr>
        <p:spPr>
          <a:xfrm>
            <a:off x="912528" y="1945812"/>
            <a:ext cx="6878040"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9E202C-402A-42BD-AFB1-E3214A103603}"/>
              </a:ext>
            </a:extLst>
          </p:cNvPr>
          <p:cNvSpPr>
            <a:spLocks noGrp="1"/>
          </p:cNvSpPr>
          <p:nvPr>
            <p:ph sz="quarter" idx="16"/>
          </p:nvPr>
        </p:nvSpPr>
        <p:spPr>
          <a:xfrm>
            <a:off x="8094983" y="476250"/>
            <a:ext cx="381818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197520176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Image 50:50">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88884" y="398760"/>
            <a:ext cx="5005926" cy="1213413"/>
          </a:xfrm>
          <a:prstGeom prst="rect">
            <a:avLst/>
          </a:prstGeom>
        </p:spPr>
        <p:txBody>
          <a:bodyPr/>
          <a:lstStyle>
            <a:lvl1pPr algn="l">
              <a:lnSpc>
                <a:spcPct val="100000"/>
              </a:lnSpc>
              <a:defRPr sz="3599"/>
            </a:lvl1pPr>
          </a:lstStyle>
          <a:p>
            <a:r>
              <a:t>Title Text</a:t>
            </a:r>
          </a:p>
        </p:txBody>
      </p:sp>
      <p:sp>
        <p:nvSpPr>
          <p:cNvPr id="4" name="Content Placeholder 3">
            <a:extLst>
              <a:ext uri="{FF2B5EF4-FFF2-40B4-BE49-F238E27FC236}">
                <a16:creationId xmlns:a16="http://schemas.microsoft.com/office/drawing/2014/main" id="{0AA99382-2CBA-4D97-8F2D-171A12498272}"/>
              </a:ext>
            </a:extLst>
          </p:cNvPr>
          <p:cNvSpPr>
            <a:spLocks noGrp="1"/>
          </p:cNvSpPr>
          <p:nvPr>
            <p:ph sz="quarter" idx="15"/>
          </p:nvPr>
        </p:nvSpPr>
        <p:spPr>
          <a:xfrm>
            <a:off x="912528" y="1945812"/>
            <a:ext cx="4958638" cy="3881772"/>
          </a:xfrm>
          <a:prstGeom prst="rect">
            <a:avLst/>
          </a:prstGeom>
        </p:spPr>
        <p:txBody>
          <a:bodyPr lIns="50800" tIns="50800" rIns="50800" bIns="5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E1BB6B06-97E8-4E9A-9778-CEEB2F164C02}"/>
              </a:ext>
            </a:extLst>
          </p:cNvPr>
          <p:cNvSpPr>
            <a:spLocks noGrp="1"/>
          </p:cNvSpPr>
          <p:nvPr>
            <p:ph sz="quarter" idx="16"/>
          </p:nvPr>
        </p:nvSpPr>
        <p:spPr>
          <a:xfrm>
            <a:off x="6306864" y="476250"/>
            <a:ext cx="5606302" cy="5351401"/>
          </a:xfrm>
          <a:prstGeom prst="rect">
            <a:avLst/>
          </a:prstGeom>
        </p:spPr>
        <p:txBody>
          <a:bodyPr lIns="91439" tIns="45719" rIns="91439" bIns="45719"/>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a:extLst>
              <a:ext uri="{FF2B5EF4-FFF2-40B4-BE49-F238E27FC236}">
                <a16:creationId xmlns:a16="http://schemas.microsoft.com/office/drawing/2014/main" id="{607F16F9-FEAF-ED44-B8D7-7734B5761751}"/>
              </a:ext>
            </a:extLst>
          </p:cNvPr>
          <p:cNvSpPr/>
          <p:nvPr userDrawn="1"/>
        </p:nvSpPr>
        <p:spPr>
          <a:xfrm>
            <a:off x="0" y="6228000"/>
            <a:ext cx="12190413" cy="63000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pic>
        <p:nvPicPr>
          <p:cNvPr id="11" name="Picture 16">
            <a:extLst>
              <a:ext uri="{FF2B5EF4-FFF2-40B4-BE49-F238E27FC236}">
                <a16:creationId xmlns:a16="http://schemas.microsoft.com/office/drawing/2014/main" id="{8D965B0E-A1C6-F043-8323-F3A9FE90C970}"/>
              </a:ext>
            </a:extLst>
          </p:cNvPr>
          <p:cNvPicPr>
            <a:picLocks noChangeAspect="1"/>
          </p:cNvPicPr>
          <p:nvPr userDrawn="1"/>
        </p:nvPicPr>
        <p:blipFill>
          <a:blip r:embed="rId2"/>
          <a:stretch>
            <a:fillRect/>
          </a:stretch>
        </p:blipFill>
        <p:spPr>
          <a:xfrm>
            <a:off x="246778" y="6320221"/>
            <a:ext cx="1502849" cy="437198"/>
          </a:xfrm>
          <a:prstGeom prst="rect">
            <a:avLst/>
          </a:prstGeom>
        </p:spPr>
      </p:pic>
      <p:pic>
        <p:nvPicPr>
          <p:cNvPr id="12"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31153634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End frame">
    <p:spTree>
      <p:nvGrpSpPr>
        <p:cNvPr id="1" name=""/>
        <p:cNvGrpSpPr/>
        <p:nvPr/>
      </p:nvGrpSpPr>
      <p:grpSpPr>
        <a:xfrm>
          <a:off x="0" y="0"/>
          <a:ext cx="0" cy="0"/>
          <a:chOff x="0" y="0"/>
          <a:chExt cx="0" cy="0"/>
        </a:xfrm>
      </p:grpSpPr>
      <p:sp>
        <p:nvSpPr>
          <p:cNvPr id="142" name="Rectangle"/>
          <p:cNvSpPr/>
          <p:nvPr/>
        </p:nvSpPr>
        <p:spPr>
          <a:xfrm>
            <a:off x="0" y="-3175"/>
            <a:ext cx="12190413" cy="6864350"/>
          </a:xfrm>
          <a:prstGeom prst="rect">
            <a:avLst/>
          </a:prstGeom>
          <a:solidFill>
            <a:srgbClr val="0C1026"/>
          </a:solidFill>
          <a:ln w="12700">
            <a:miter lim="400000"/>
          </a:ln>
        </p:spPr>
        <p:txBody>
          <a:bodyPr lIns="22857" rIns="22857" anchor="ctr"/>
          <a:lstStyle/>
          <a:p>
            <a:pPr algn="l" defTabSz="228554">
              <a:defRPr sz="2400" b="0">
                <a:latin typeface="+mn-lt"/>
                <a:ea typeface="+mn-ea"/>
                <a:cs typeface="+mn-cs"/>
                <a:sym typeface="Arial"/>
              </a:defRPr>
            </a:pPr>
            <a:endParaRPr sz="1200"/>
          </a:p>
        </p:txBody>
      </p:sp>
      <p:sp>
        <p:nvSpPr>
          <p:cNvPr id="143" name="Title Text"/>
          <p:cNvSpPr txBox="1">
            <a:spLocks noGrp="1"/>
          </p:cNvSpPr>
          <p:nvPr>
            <p:ph type="title"/>
          </p:nvPr>
        </p:nvSpPr>
        <p:spPr>
          <a:xfrm>
            <a:off x="888885" y="2545936"/>
            <a:ext cx="10412644" cy="1766129"/>
          </a:xfrm>
          <a:prstGeom prst="rect">
            <a:avLst/>
          </a:prstGeom>
        </p:spPr>
        <p:txBody>
          <a:bodyPr anchor="ctr"/>
          <a:lstStyle>
            <a:lvl1pPr>
              <a:lnSpc>
                <a:spcPct val="100000"/>
              </a:lnSpc>
              <a:defRPr sz="3599">
                <a:solidFill>
                  <a:srgbClr val="FFFFFF"/>
                </a:solidFill>
              </a:defRPr>
            </a:lvl1pPr>
          </a:lstStyle>
          <a:p>
            <a:r>
              <a:t>Title Text</a:t>
            </a:r>
          </a:p>
        </p:txBody>
      </p:sp>
      <p:pic>
        <p:nvPicPr>
          <p:cNvPr id="8" name="Picture 7">
            <a:extLst>
              <a:ext uri="{FF2B5EF4-FFF2-40B4-BE49-F238E27FC236}">
                <a16:creationId xmlns:a16="http://schemas.microsoft.com/office/drawing/2014/main" id="{52B4A3DB-2EF7-BC46-8D4B-7BE90F67451B}"/>
              </a:ext>
            </a:extLst>
          </p:cNvPr>
          <p:cNvPicPr>
            <a:picLocks noChangeAspect="1"/>
          </p:cNvPicPr>
          <p:nvPr userDrawn="1"/>
        </p:nvPicPr>
        <p:blipFill>
          <a:blip r:embed="rId2"/>
          <a:stretch>
            <a:fillRect/>
          </a:stretch>
        </p:blipFill>
        <p:spPr>
          <a:xfrm>
            <a:off x="4703034" y="403490"/>
            <a:ext cx="2789610" cy="811532"/>
          </a:xfrm>
          <a:prstGeom prst="rect">
            <a:avLst/>
          </a:prstGeom>
        </p:spPr>
      </p:pic>
      <p:pic>
        <p:nvPicPr>
          <p:cNvPr id="11" name="Image" descr="Image">
            <a:extLst>
              <a:ext uri="{FF2B5EF4-FFF2-40B4-BE49-F238E27FC236}">
                <a16:creationId xmlns:a16="http://schemas.microsoft.com/office/drawing/2014/main" id="{645ECC68-B484-C642-A575-C42C717BEAF0}"/>
              </a:ext>
            </a:extLst>
          </p:cNvPr>
          <p:cNvPicPr>
            <a:picLocks noChangeAspect="1"/>
          </p:cNvPicPr>
          <p:nvPr userDrawn="1"/>
        </p:nvPicPr>
        <p:blipFill>
          <a:blip r:embed="rId3"/>
          <a:stretch>
            <a:fillRect/>
          </a:stretch>
        </p:blipFill>
        <p:spPr>
          <a:xfrm>
            <a:off x="11512638" y="6318316"/>
            <a:ext cx="476188" cy="439103"/>
          </a:xfrm>
          <a:prstGeom prst="rect">
            <a:avLst/>
          </a:prstGeom>
          <a:ln w="12700">
            <a:miter lim="400000"/>
          </a:ln>
        </p:spPr>
      </p:pic>
    </p:spTree>
    <p:extLst>
      <p:ext uri="{BB962C8B-B14F-4D97-AF65-F5344CB8AC3E}">
        <p14:creationId xmlns:p14="http://schemas.microsoft.com/office/powerpoint/2010/main" val="2040658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E440E1-3B3B-4CF1-A7E0-3AFB11D2B65A}"/>
              </a:ext>
            </a:extLst>
          </p:cNvPr>
          <p:cNvGraphicFramePr>
            <a:graphicFrameLocks noChangeAspect="1"/>
          </p:cNvGraphicFramePr>
          <p:nvPr userDrawn="1">
            <p:custDataLst>
              <p:tags r:id="rId1"/>
            </p:custDataLst>
            <p:extLst>
              <p:ext uri="{D42A27DB-BD31-4B8C-83A1-F6EECF244321}">
                <p14:modId xmlns:p14="http://schemas.microsoft.com/office/powerpoint/2010/main" val="107126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36E440E1-3B3B-4CF1-A7E0-3AFB11D2B6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88C823-958B-4637-95F1-B28E62290A8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44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744000"/>
            <a:ext cx="11109600" cy="2059200"/>
          </a:xfrm>
        </p:spPr>
        <p:txBody>
          <a:bodyPr tIns="360000"/>
          <a:lstStyle>
            <a:lvl1pPr marL="0" indent="0" algn="ctr">
              <a:buNone/>
              <a:defRPr sz="16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2" name="Title"/>
          <p:cNvSpPr>
            <a:spLocks noGrp="1"/>
          </p:cNvSpPr>
          <p:nvPr>
            <p:ph type="ctrTitle" hasCustomPrompt="1"/>
          </p:nvPr>
        </p:nvSpPr>
        <p:spPr bwMode="gray">
          <a:xfrm>
            <a:off x="540000" y="0"/>
            <a:ext cx="11109600" cy="3744000"/>
          </a:xfrm>
        </p:spPr>
        <p:txBody>
          <a:bodyPr bIns="360000" anchor="b"/>
          <a:lstStyle>
            <a:lvl1pPr algn="ctr">
              <a:lnSpc>
                <a:spcPct val="100000"/>
              </a:lnSpc>
              <a:spcBef>
                <a:spcPts val="0"/>
              </a:spcBef>
              <a:spcAft>
                <a:spcPts val="1000"/>
              </a:spcAft>
              <a:defRPr sz="44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a:t>
            </a:r>
            <a:br>
              <a:rPr lang="en-GB" noProof="0"/>
            </a:br>
            <a:r>
              <a:rPr lang="en-GB" noProof="0"/>
              <a:t>Master title style</a:t>
            </a:r>
          </a:p>
        </p:txBody>
      </p:sp>
      <p:sp>
        <p:nvSpPr>
          <p:cNvPr id="16"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905A19B-6316-4FFF-B5B3-EAA8E355145E}" type="datetime1">
              <a:rPr lang="en-GB" smtClean="0"/>
              <a:t>04/02/2025</a:t>
            </a:fld>
            <a:endParaRPr lang="en-GB"/>
          </a:p>
        </p:txBody>
      </p:sp>
      <p:sp>
        <p:nvSpPr>
          <p:cNvPr id="17"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8"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C55A8856-F5D8-4887-B293-5409C038E76D}"/>
              </a:ext>
            </a:extLst>
          </p:cNvPr>
          <p:cNvPicPr>
            <a:picLocks noChangeAspect="1"/>
          </p:cNvPicPr>
          <p:nvPr userDrawn="1"/>
        </p:nvPicPr>
        <p:blipFill>
          <a:blip r:embed="rId6"/>
          <a:stretch>
            <a:fillRect/>
          </a:stretch>
        </p:blipFill>
        <p:spPr>
          <a:xfrm>
            <a:off x="5553998" y="583990"/>
            <a:ext cx="1079086" cy="993734"/>
          </a:xfrm>
          <a:prstGeom prst="rect">
            <a:avLst/>
          </a:prstGeom>
        </p:spPr>
      </p:pic>
      <p:pic>
        <p:nvPicPr>
          <p:cNvPr id="11" name="Picture 10">
            <a:extLst>
              <a:ext uri="{FF2B5EF4-FFF2-40B4-BE49-F238E27FC236}">
                <a16:creationId xmlns:a16="http://schemas.microsoft.com/office/drawing/2014/main" id="{D647E844-44D1-442A-AD3A-C9BB06EA16F4}"/>
              </a:ext>
            </a:extLst>
          </p:cNvPr>
          <p:cNvPicPr>
            <a:picLocks noChangeAspect="1"/>
          </p:cNvPicPr>
          <p:nvPr userDrawn="1"/>
        </p:nvPicPr>
        <p:blipFill>
          <a:blip r:embed="rId7"/>
          <a:stretch>
            <a:fillRect/>
          </a:stretch>
        </p:blipFill>
        <p:spPr>
          <a:xfrm>
            <a:off x="11031290" y="6367266"/>
            <a:ext cx="792549" cy="213378"/>
          </a:xfrm>
          <a:prstGeom prst="rect">
            <a:avLst/>
          </a:prstGeom>
        </p:spPr>
      </p:pic>
    </p:spTree>
    <p:extLst>
      <p:ext uri="{BB962C8B-B14F-4D97-AF65-F5344CB8AC3E}">
        <p14:creationId xmlns:p14="http://schemas.microsoft.com/office/powerpoint/2010/main" val="29279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35B72E-C16E-4C03-ADFD-E66D4E5BC089}"/>
              </a:ext>
            </a:extLst>
          </p:cNvPr>
          <p:cNvGraphicFramePr>
            <a:graphicFrameLocks noChangeAspect="1"/>
          </p:cNvGraphicFramePr>
          <p:nvPr userDrawn="1">
            <p:custDataLst>
              <p:tags r:id="rId1"/>
            </p:custDataLst>
            <p:extLst>
              <p:ext uri="{D42A27DB-BD31-4B8C-83A1-F6EECF244321}">
                <p14:modId xmlns:p14="http://schemas.microsoft.com/office/powerpoint/2010/main" val="1651117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F235B72E-C16E-4C03-ADFD-E66D4E5BC0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p:cNvSpPr/>
          <p:nvPr userDrawn="1"/>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90000"/>
              </a:lnSpc>
              <a:spcAft>
                <a:spcPts val="1000"/>
              </a:spcAft>
            </a:pPr>
            <a:endParaRPr lang="en-GB" sz="1600" noProof="0">
              <a:solidFill>
                <a:schemeClr val="bg1"/>
              </a:solidFill>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bg1"/>
            </a:solidFill>
          </a:ln>
        </p:spPr>
        <p:txBody>
          <a:bodyPr anchor="ctr"/>
          <a:lstStyle>
            <a:lvl1pPr marL="0" indent="0" algn="ctr">
              <a:lnSpc>
                <a:spcPct val="100000"/>
              </a:lnSpc>
              <a:buNone/>
              <a:defRPr sz="32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15"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1B0B78A-6D75-4191-B154-1284E90C7DA0}" type="datetime1">
              <a:rPr lang="en-GB" smtClean="0"/>
              <a:t>04/02/2025</a:t>
            </a:fld>
            <a:endParaRPr lang="en-GB"/>
          </a:p>
        </p:txBody>
      </p:sp>
      <p:sp>
        <p:nvSpPr>
          <p:cNvPr id="16"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7"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29222CA6-B83D-4890-8A6C-2504F7A7588F}"/>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134901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349B8E-F2D2-4B98-9ED1-CB1053D8ADE4}"/>
              </a:ext>
            </a:extLst>
          </p:cNvPr>
          <p:cNvGraphicFramePr>
            <a:graphicFrameLocks noChangeAspect="1"/>
          </p:cNvGraphicFramePr>
          <p:nvPr userDrawn="1">
            <p:custDataLst>
              <p:tags r:id="rId1"/>
            </p:custDataLst>
            <p:extLst>
              <p:ext uri="{D42A27DB-BD31-4B8C-83A1-F6EECF244321}">
                <p14:modId xmlns:p14="http://schemas.microsoft.com/office/powerpoint/2010/main" val="2179916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4" name="Object 3" hidden="1">
                        <a:extLst>
                          <a:ext uri="{FF2B5EF4-FFF2-40B4-BE49-F238E27FC236}">
                            <a16:creationId xmlns:a16="http://schemas.microsoft.com/office/drawing/2014/main" id="{44349B8E-F2D2-4B98-9ED1-CB1053D8AD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Subtitle"/>
          <p:cNvSpPr>
            <a:spLocks noGrp="1"/>
          </p:cNvSpPr>
          <p:nvPr>
            <p:ph type="subTitle" idx="1" hasCustomPrompt="1"/>
          </p:nvPr>
        </p:nvSpPr>
        <p:spPr bwMode="gray">
          <a:xfrm>
            <a:off x="540000" y="3384000"/>
            <a:ext cx="11109600" cy="2419200"/>
          </a:xfrm>
        </p:spPr>
        <p:txBody>
          <a:bodyPr tIns="0"/>
          <a:lstStyle>
            <a:lvl1pPr marL="0" indent="0" algn="ctr">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sp>
        <p:nvSpPr>
          <p:cNvPr id="9" name="Textplatzhalter 8"/>
          <p:cNvSpPr>
            <a:spLocks noGrp="1" noChangeAspect="1"/>
          </p:cNvSpPr>
          <p:nvPr>
            <p:ph type="body" sz="quarter" idx="16" hasCustomPrompt="1"/>
          </p:nvPr>
        </p:nvSpPr>
        <p:spPr>
          <a:xfrm>
            <a:off x="5327794" y="1465200"/>
            <a:ext cx="1534012" cy="1534012"/>
          </a:xfrm>
          <a:prstGeom prst="ellipse">
            <a:avLst/>
          </a:prstGeom>
          <a:ln w="12700">
            <a:solidFill>
              <a:schemeClr val="tx1"/>
            </a:solidFill>
          </a:ln>
        </p:spPr>
        <p:txBody>
          <a:bodyPr anchor="ctr"/>
          <a:lstStyle>
            <a:lvl1pPr marL="0" indent="0" algn="ctr">
              <a:lnSpc>
                <a:spcPct val="100000"/>
              </a:lnSpc>
              <a:spcAft>
                <a:spcPts val="1000"/>
              </a:spcAft>
              <a:buNone/>
              <a:defRPr sz="32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pPr lvl="0"/>
            <a:r>
              <a:rPr lang="en-GB" noProof="0"/>
              <a:t>No.</a:t>
            </a:r>
          </a:p>
        </p:txBody>
      </p:sp>
      <p:sp>
        <p:nvSpPr>
          <p:cNvPr id="8"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2854CFBE-B38C-4F88-AB57-450F769294DB}"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DE8391E3-E545-4BB2-AB30-30EC73131F14}"/>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582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2F5882-8D7C-4A5B-B4F3-8AF11C24D1E3}"/>
              </a:ext>
            </a:extLst>
          </p:cNvPr>
          <p:cNvGraphicFramePr>
            <a:graphicFrameLocks noChangeAspect="1"/>
          </p:cNvGraphicFramePr>
          <p:nvPr userDrawn="1">
            <p:custDataLst>
              <p:tags r:id="rId1"/>
            </p:custDataLst>
            <p:extLst>
              <p:ext uri="{D42A27DB-BD31-4B8C-83A1-F6EECF244321}">
                <p14:modId xmlns:p14="http://schemas.microsoft.com/office/powerpoint/2010/main" val="10800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CE2F5882-8D7C-4A5B-B4F3-8AF11C24D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4F28F63-1BC1-45FC-819D-9DC730E3209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9" name="Rechteck 8"/>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994BEEA-04B5-492F-B200-0DA3708A31B4}" type="datetime1">
              <a:rPr lang="en-GB" smtClean="0"/>
              <a:t>04/02/2025</a:t>
            </a:fld>
            <a:endParaRPr lang="en-GB"/>
          </a:p>
        </p:txBody>
      </p:sp>
      <p:sp>
        <p:nvSpPr>
          <p:cNvPr id="11"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2" name="Picture 11">
            <a:extLst>
              <a:ext uri="{FF2B5EF4-FFF2-40B4-BE49-F238E27FC236}">
                <a16:creationId xmlns:a16="http://schemas.microsoft.com/office/drawing/2014/main" id="{A76AE178-AA99-4280-842B-4D3D1ACF2190}"/>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7938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436E6C-C10B-46DA-9334-74D39CACB04D}"/>
              </a:ext>
            </a:extLst>
          </p:cNvPr>
          <p:cNvGraphicFramePr>
            <a:graphicFrameLocks noChangeAspect="1"/>
          </p:cNvGraphicFramePr>
          <p:nvPr userDrawn="1">
            <p:custDataLst>
              <p:tags r:id="rId1"/>
            </p:custDataLst>
            <p:extLst>
              <p:ext uri="{D42A27DB-BD31-4B8C-83A1-F6EECF244321}">
                <p14:modId xmlns:p14="http://schemas.microsoft.com/office/powerpoint/2010/main" val="3779543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04436E6C-C10B-46DA-9334-74D39CACB0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32D88-92E5-4F8F-8273-85D22ACBD85C}"/>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hasCustomPrompt="1"/>
          </p:nvPr>
        </p:nvSpPr>
        <p:spPr bwMode="gray">
          <a:xfrm>
            <a:off x="540000" y="432000"/>
            <a:ext cx="11109600" cy="1080000"/>
          </a:xfrm>
        </p:spPr>
        <p:txBody>
          <a:bodyPr/>
          <a:lstStyle>
            <a:lvl1pPr>
              <a:defRPr sz="280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F5B68D3C-71D8-44DE-83EB-FAABD0452CD6}" type="datetime1">
              <a:rPr lang="en-GB" smtClean="0"/>
              <a:t>04/02/2025</a:t>
            </a:fld>
            <a:endParaRPr lang="en-GB"/>
          </a:p>
        </p:txBody>
      </p:sp>
      <p:sp>
        <p:nvSpPr>
          <p:cNvPr id="14"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5"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7" name="Picture 6">
            <a:extLst>
              <a:ext uri="{FF2B5EF4-FFF2-40B4-BE49-F238E27FC236}">
                <a16:creationId xmlns:a16="http://schemas.microsoft.com/office/drawing/2014/main" id="{742FCCEA-D064-4ECD-9E9E-689CF0CC0773}"/>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5989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35AA2E-1D5F-4429-9EC0-C688A1612AAA}"/>
              </a:ext>
            </a:extLst>
          </p:cNvPr>
          <p:cNvGraphicFramePr>
            <a:graphicFrameLocks noChangeAspect="1"/>
          </p:cNvGraphicFramePr>
          <p:nvPr userDrawn="1">
            <p:custDataLst>
              <p:tags r:id="rId1"/>
            </p:custDataLst>
            <p:extLst>
              <p:ext uri="{D42A27DB-BD31-4B8C-83A1-F6EECF244321}">
                <p14:modId xmlns:p14="http://schemas.microsoft.com/office/powerpoint/2010/main" val="3681382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4" name="Object 3" hidden="1">
                        <a:extLst>
                          <a:ext uri="{FF2B5EF4-FFF2-40B4-BE49-F238E27FC236}">
                            <a16:creationId xmlns:a16="http://schemas.microsoft.com/office/drawing/2014/main" id="{3435AA2E-1D5F-4429-9EC0-C688A1612A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FA792DA-E2C6-4F61-8582-08A44AB0C73F}"/>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3" name="Content"/>
          <p:cNvSpPr>
            <a:spLocks noGrp="1"/>
          </p:cNvSpPr>
          <p:nvPr>
            <p:ph idx="1" hasCustomPrompt="1"/>
          </p:nvPr>
        </p:nvSpPr>
        <p:spPr bwMode="gray">
          <a:xfrm>
            <a:off x="540000" y="1512000"/>
            <a:ext cx="11109600" cy="4298400"/>
          </a:xfrm>
        </p:spPr>
        <p:txBody>
          <a:bodyPr vert="horz" lIns="0" tIns="180000" rIns="0" bIns="180000" rtlCol="0">
            <a:noAutofit/>
          </a:bodyPr>
          <a:lstStyle>
            <a:lvl1pPr>
              <a:defRPr lang="en-US" sz="1800" dirty="0" smtClean="0">
                <a:latin typeface="Verdana" panose="020B0604030504040204" pitchFamily="34" charset="0"/>
                <a:ea typeface="Verdana" panose="020B0604030504040204" pitchFamily="34" charset="0"/>
                <a:sym typeface="Verdana" panose="020B0604030504040204" pitchFamily="34" charset="0"/>
              </a:defRPr>
            </a:lvl1pPr>
            <a:lvl2pPr>
              <a:defRPr lang="en-US" sz="1600" dirty="0" smtClean="0">
                <a:latin typeface="Verdana" panose="020B0604030504040204" pitchFamily="34" charset="0"/>
                <a:ea typeface="Verdana" panose="020B0604030504040204" pitchFamily="34" charset="0"/>
                <a:sym typeface="Verdana" panose="020B0604030504040204" pitchFamily="34" charset="0"/>
              </a:defRPr>
            </a:lvl2pPr>
            <a:lvl3pPr>
              <a:defRPr lang="en-US" sz="1400" dirty="0" smtClean="0">
                <a:latin typeface="Verdana" panose="020B0604030504040204" pitchFamily="34" charset="0"/>
                <a:ea typeface="Verdana" panose="020B0604030504040204" pitchFamily="34" charset="0"/>
                <a:sym typeface="Verdana" panose="020B0604030504040204" pitchFamily="34" charset="0"/>
              </a:defRPr>
            </a:lvl3pPr>
            <a:lvl4pPr>
              <a:defRPr lang="en-US" sz="1200" dirty="0" smtClean="0">
                <a:latin typeface="Verdana" panose="020B0604030504040204" pitchFamily="34" charset="0"/>
                <a:ea typeface="Verdana" panose="020B0604030504040204" pitchFamily="34" charset="0"/>
                <a:sym typeface="Verdana" panose="020B0604030504040204" pitchFamily="34" charset="0"/>
              </a:defRPr>
            </a:lvl4pPr>
            <a:lvl5pPr>
              <a:defRPr lang="en-US" sz="1200" dirty="0">
                <a:latin typeface="Verdana" panose="020B0604030504040204" pitchFamily="34" charset="0"/>
                <a:ea typeface="Verdana" panose="020B0604030504040204" pitchFamily="34" charset="0"/>
                <a:sym typeface="Verdana" panose="020B0604030504040204" pitchFamily="34" charset="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14EBBAFC-748F-4F2B-8FE2-C4CF56445536}" type="datetime1">
              <a:rPr lang="en-GB" smtClean="0"/>
              <a:t>04/02/2025</a:t>
            </a:fld>
            <a:endParaRPr lang="en-GB"/>
          </a:p>
        </p:txBody>
      </p:sp>
      <p:sp>
        <p:nvSpPr>
          <p:cNvPr id="15"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6"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2" name="Title"/>
          <p:cNvSpPr>
            <a:spLocks noGrp="1"/>
          </p:cNvSpPr>
          <p:nvPr>
            <p:ph type="title" hasCustomPrompt="1"/>
          </p:nvPr>
        </p:nvSpPr>
        <p:spPr bwMode="gray">
          <a:xfrm>
            <a:off x="540000" y="432000"/>
            <a:ext cx="11109600" cy="54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sz="1600" baseline="0">
                <a:solidFill>
                  <a:srgbClr val="767676"/>
                </a:solidFill>
                <a:latin typeface="Verdana" panose="020B0604030504040204" pitchFamily="34" charset="0"/>
                <a:ea typeface="Verdana" panose="020B0604030504040204" pitchFamily="34" charset="0"/>
                <a:sym typeface="Verdana" panose="020B0604030504040204" pitchFamily="34" charset="0"/>
              </a:defRPr>
            </a:lvl1pPr>
          </a:lstStyle>
          <a:p>
            <a:r>
              <a:rPr lang="en-GB"/>
              <a:t>Enter your subtitle here</a:t>
            </a:r>
            <a:endParaRPr lang="en-GB" sz="1800"/>
          </a:p>
        </p:txBody>
      </p:sp>
      <p:pic>
        <p:nvPicPr>
          <p:cNvPr id="11" name="Picture 10">
            <a:extLst>
              <a:ext uri="{FF2B5EF4-FFF2-40B4-BE49-F238E27FC236}">
                <a16:creationId xmlns:a16="http://schemas.microsoft.com/office/drawing/2014/main" id="{D37F907F-044E-4E1B-BA42-E6D62D458682}"/>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6848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21944-5D24-4D5D-8AB2-58F8B3A4DF54}"/>
              </a:ext>
            </a:extLst>
          </p:cNvPr>
          <p:cNvGraphicFramePr>
            <a:graphicFrameLocks noChangeAspect="1"/>
          </p:cNvGraphicFramePr>
          <p:nvPr userDrawn="1">
            <p:custDataLst>
              <p:tags r:id="rId1"/>
            </p:custDataLst>
            <p:extLst>
              <p:ext uri="{D42A27DB-BD31-4B8C-83A1-F6EECF244321}">
                <p14:modId xmlns:p14="http://schemas.microsoft.com/office/powerpoint/2010/main" val="450591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6" imgH="415" progId="TCLayout.ActiveDocument.1">
                  <p:embed/>
                </p:oleObj>
              </mc:Choice>
              <mc:Fallback>
                <p:oleObj name="think-cell Slide" r:id="rId3" imgW="416" imgH="415" progId="TCLayout.ActiveDocument.1">
                  <p:embed/>
                  <p:pic>
                    <p:nvPicPr>
                      <p:cNvPr id="2" name="Object 1" hidden="1">
                        <a:extLst>
                          <a:ext uri="{FF2B5EF4-FFF2-40B4-BE49-F238E27FC236}">
                            <a16:creationId xmlns:a16="http://schemas.microsoft.com/office/drawing/2014/main" id="{C9921944-5D24-4D5D-8AB2-58F8B3A4DF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hteck 16"/>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1" name="Picture"/>
          <p:cNvSpPr>
            <a:spLocks noGrp="1" noChangeAspect="1"/>
          </p:cNvSpPr>
          <p:nvPr>
            <p:ph type="pic" sz="quarter" idx="16" hasCustomPrompt="1"/>
          </p:nvPr>
        </p:nvSpPr>
        <p:spPr bwMode="gray">
          <a:xfrm>
            <a:off x="2520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5" name="Picture"/>
          <p:cNvSpPr>
            <a:spLocks noGrp="1" noChangeAspect="1"/>
          </p:cNvSpPr>
          <p:nvPr>
            <p:ph type="pic" sz="quarter" idx="17" hasCustomPrompt="1"/>
          </p:nvPr>
        </p:nvSpPr>
        <p:spPr bwMode="gray">
          <a:xfrm>
            <a:off x="6199200" y="475200"/>
            <a:ext cx="5695241" cy="5353200"/>
          </a:xfrm>
          <a:solidFill>
            <a:schemeClr val="bg1">
              <a:lumMod val="85000"/>
            </a:schemeClr>
          </a:solidFill>
        </p:spPr>
        <p:txBody>
          <a:bodyPr lIns="144000" tIns="144000" rIns="144000" bIns="144000"/>
          <a:lstStyle>
            <a:lvl1pPr marL="0" indent="0">
              <a:buNone/>
              <a:defRPr sz="1800">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12"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BCB8F842-9062-4E61-AC25-BE03CF17FDAA}" type="datetime1">
              <a:rPr lang="en-GB" smtClean="0"/>
              <a:t>04/02/2025</a:t>
            </a:fld>
            <a:endParaRPr lang="en-GB"/>
          </a:p>
        </p:txBody>
      </p:sp>
      <p:sp>
        <p:nvSpPr>
          <p:cNvPr id="13"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4"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0" name="Picture 9">
            <a:extLst>
              <a:ext uri="{FF2B5EF4-FFF2-40B4-BE49-F238E27FC236}">
                <a16:creationId xmlns:a16="http://schemas.microsoft.com/office/drawing/2014/main" id="{94A546D7-9CF4-4730-A14E-F3B9E6A56853}"/>
              </a:ext>
            </a:extLst>
          </p:cNvPr>
          <p:cNvPicPr>
            <a:picLocks noChangeAspect="1"/>
          </p:cNvPicPr>
          <p:nvPr userDrawn="1"/>
        </p:nvPicPr>
        <p:blipFill>
          <a:blip r:embed="rId5"/>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339032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1E90B6D-1282-4B3C-9044-32750AAE1DE8}"/>
              </a:ext>
            </a:extLst>
          </p:cNvPr>
          <p:cNvGraphicFramePr>
            <a:graphicFrameLocks noChangeAspect="1"/>
          </p:cNvGraphicFramePr>
          <p:nvPr userDrawn="1">
            <p:custDataLst>
              <p:tags r:id="rId1"/>
            </p:custDataLst>
            <p:extLst>
              <p:ext uri="{D42A27DB-BD31-4B8C-83A1-F6EECF244321}">
                <p14:modId xmlns:p14="http://schemas.microsoft.com/office/powerpoint/2010/main" val="367151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5" progId="TCLayout.ActiveDocument.1">
                  <p:embed/>
                </p:oleObj>
              </mc:Choice>
              <mc:Fallback>
                <p:oleObj name="think-cell Slide" r:id="rId4" imgW="416" imgH="415" progId="TCLayout.ActiveDocument.1">
                  <p:embed/>
                  <p:pic>
                    <p:nvPicPr>
                      <p:cNvPr id="5" name="Object 4" hidden="1">
                        <a:extLst>
                          <a:ext uri="{FF2B5EF4-FFF2-40B4-BE49-F238E27FC236}">
                            <a16:creationId xmlns:a16="http://schemas.microsoft.com/office/drawing/2014/main" id="{21E90B6D-1282-4B3C-9044-32750AAE1D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E1FAA2C-74DC-4A1F-B2B5-B9BA354B44CA}"/>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16" name="Rechteck 15"/>
          <p:cNvSpPr/>
          <p:nvPr userDrawn="1"/>
        </p:nvSpPr>
        <p:spPr>
          <a:xfrm>
            <a:off x="0" y="6084000"/>
            <a:ext cx="12190413" cy="7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600" noProof="0">
              <a:latin typeface="Verdana" panose="020B0604030504040204" pitchFamily="34" charset="0"/>
              <a:ea typeface="Verdana" panose="020B0604030504040204" pitchFamily="34" charset="0"/>
              <a:sym typeface="Verdana" panose="020B0604030504040204" pitchFamily="34" charset="0"/>
            </a:endParaRPr>
          </a:p>
        </p:txBody>
      </p:sp>
      <p:sp>
        <p:nvSpPr>
          <p:cNvPr id="10" name="Picture"/>
          <p:cNvSpPr>
            <a:spLocks noGrp="1"/>
          </p:cNvSpPr>
          <p:nvPr>
            <p:ph type="pic" sz="quarter" idx="17" hasCustomPrompt="1"/>
          </p:nvPr>
        </p:nvSpPr>
        <p:spPr bwMode="gray">
          <a:xfrm>
            <a:off x="8074841" y="475200"/>
            <a:ext cx="3819600" cy="5353200"/>
          </a:xfrm>
          <a:solidFill>
            <a:schemeClr val="bg1">
              <a:lumMod val="85000"/>
            </a:schemeClr>
          </a:solidFill>
        </p:spPr>
        <p:txBody>
          <a:bodyPr lIns="144000" tIns="144000" rIns="144000" bIns="144000"/>
          <a:lstStyle>
            <a:lvl1pPr marL="0" indent="0">
              <a:buNone/>
              <a:defRPr sz="18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noProof="0"/>
              <a:t>Picture</a:t>
            </a:r>
          </a:p>
        </p:txBody>
      </p:sp>
      <p:sp>
        <p:nvSpPr>
          <p:cNvPr id="2" name="Title"/>
          <p:cNvSpPr>
            <a:spLocks noGrp="1"/>
          </p:cNvSpPr>
          <p:nvPr>
            <p:ph type="title" hasCustomPrompt="1"/>
          </p:nvPr>
        </p:nvSpPr>
        <p:spPr bwMode="gray">
          <a:xfrm>
            <a:off x="539999" y="432000"/>
            <a:ext cx="7148360" cy="1080000"/>
          </a:xfrm>
        </p:spPr>
        <p:txBody>
          <a:bodyPr/>
          <a:lstStyle>
            <a:lvl1pPr>
              <a:defRPr sz="2800">
                <a:latin typeface="Verdana" panose="020B0604030504040204" pitchFamily="34" charset="0"/>
                <a:ea typeface="Verdana" panose="020B0604030504040204" pitchFamily="34" charset="0"/>
                <a:sym typeface="Verdana" panose="020B0604030504040204" pitchFamily="34" charset="0"/>
              </a:defRPr>
            </a:lvl1pPr>
          </a:lstStyle>
          <a:p>
            <a:r>
              <a:rPr lang="en-GB" noProof="0"/>
              <a:t>Click to edit Master title style</a:t>
            </a:r>
          </a:p>
        </p:txBody>
      </p:sp>
      <p:sp>
        <p:nvSpPr>
          <p:cNvPr id="3" name="Content"/>
          <p:cNvSpPr>
            <a:spLocks noGrp="1"/>
          </p:cNvSpPr>
          <p:nvPr>
            <p:ph sz="half" idx="1" hasCustomPrompt="1"/>
          </p:nvPr>
        </p:nvSpPr>
        <p:spPr bwMode="gray">
          <a:xfrm>
            <a:off x="540000" y="1512000"/>
            <a:ext cx="7148359" cy="4298400"/>
          </a:xfrm>
        </p:spPr>
        <p:txBody>
          <a:bodyPr tIns="180000" bIns="180000"/>
          <a:lstStyle>
            <a:lvl1pPr>
              <a:defRPr sz="2000">
                <a:latin typeface="Verdana" panose="020B0604030504040204" pitchFamily="34" charset="0"/>
                <a:ea typeface="Verdana" panose="020B0604030504040204" pitchFamily="34" charset="0"/>
                <a:sym typeface="Verdana" panose="020B0604030504040204" pitchFamily="34" charset="0"/>
              </a:defRPr>
            </a:lvl1pPr>
            <a:lvl2pPr>
              <a:buClr>
                <a:srgbClr val="00B0F0"/>
              </a:buClr>
              <a:defRPr sz="1800">
                <a:latin typeface="Verdana" panose="020B0604030504040204" pitchFamily="34" charset="0"/>
                <a:ea typeface="Verdana" panose="020B0604030504040204" pitchFamily="34" charset="0"/>
                <a:sym typeface="Verdana" panose="020B0604030504040204" pitchFamily="34" charset="0"/>
              </a:defRPr>
            </a:lvl2pPr>
            <a:lvl3pPr>
              <a:buClr>
                <a:srgbClr val="00B0F0"/>
              </a:buClr>
              <a:defRPr sz="1600">
                <a:latin typeface="Verdana" panose="020B0604030504040204" pitchFamily="34" charset="0"/>
                <a:ea typeface="Verdana" panose="020B0604030504040204" pitchFamily="34" charset="0"/>
                <a:sym typeface="Verdana" panose="020B0604030504040204" pitchFamily="34" charset="0"/>
              </a:defRPr>
            </a:lvl3pPr>
            <a:lvl4pPr>
              <a:buClr>
                <a:srgbClr val="00B0F0"/>
              </a:buClr>
              <a:defRPr sz="1400">
                <a:latin typeface="Verdana" panose="020B0604030504040204" pitchFamily="34" charset="0"/>
                <a:ea typeface="Verdana" panose="020B0604030504040204" pitchFamily="34" charset="0"/>
                <a:sym typeface="Verdana" panose="020B0604030504040204" pitchFamily="34" charset="0"/>
              </a:defRPr>
            </a:lvl4pPr>
            <a:lvl5pPr>
              <a:buClr>
                <a:schemeClr val="accent1"/>
              </a:buClr>
              <a:defRPr sz="1400">
                <a:latin typeface="Verdana" panose="020B0604030504040204" pitchFamily="34" charset="0"/>
                <a:ea typeface="Verdana" panose="020B0604030504040204" pitchFamily="34" charset="0"/>
                <a:sym typeface="Verdana" panose="020B0604030504040204" pitchFamily="34" charset="0"/>
              </a:defRPr>
            </a:lvl5pPr>
            <a:lvl6pPr>
              <a:defRPr sz="1800"/>
            </a:lvl6pPr>
            <a:lvl7pPr>
              <a:defRPr sz="1800"/>
            </a:lvl7pPr>
            <a:lvl8pPr>
              <a:defRPr sz="1800"/>
            </a:lvl8pPr>
            <a:lvl9pPr>
              <a:defRPr sz="18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cNvSpPr>
            <a:spLocks noGrp="1"/>
          </p:cNvSpPr>
          <p:nvPr>
            <p:ph type="dt" sz="half" idx="10"/>
          </p:nvPr>
        </p:nvSpPr>
        <p:spPr bwMode="gray">
          <a:xfrm>
            <a:off x="1967400" y="6247800"/>
            <a:ext cx="144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CDF006D7-74FB-4BA2-9D51-D0D0A88F110F}" type="datetime1">
              <a:rPr lang="en-GB" smtClean="0"/>
              <a:t>04/02/2025</a:t>
            </a:fld>
            <a:endParaRPr lang="en-GB"/>
          </a:p>
        </p:txBody>
      </p:sp>
      <p:sp>
        <p:nvSpPr>
          <p:cNvPr id="12" name="Footer"/>
          <p:cNvSpPr>
            <a:spLocks noGrp="1"/>
          </p:cNvSpPr>
          <p:nvPr>
            <p:ph type="ftr" sz="quarter" idx="11"/>
          </p:nvPr>
        </p:nvSpPr>
        <p:spPr bwMode="gray">
          <a:xfrm>
            <a:off x="3934800" y="6247800"/>
            <a:ext cx="432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13" name="Slide Number"/>
          <p:cNvSpPr>
            <a:spLocks noGrp="1"/>
          </p:cNvSpPr>
          <p:nvPr>
            <p:ph type="sldNum" sz="quarter" idx="12"/>
          </p:nvPr>
        </p:nvSpPr>
        <p:spPr bwMode="gray">
          <a:xfrm>
            <a:off x="540000" y="6247800"/>
            <a:ext cx="900000" cy="450000"/>
          </a:xfrm>
        </p:spPr>
        <p:txBody>
          <a:bodyPr/>
          <a:lstStyle>
            <a:lvl1pPr>
              <a:defRPr sz="1050">
                <a:solidFill>
                  <a:schemeClr val="bg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pic>
        <p:nvPicPr>
          <p:cNvPr id="14" name="Picture 13">
            <a:extLst>
              <a:ext uri="{FF2B5EF4-FFF2-40B4-BE49-F238E27FC236}">
                <a16:creationId xmlns:a16="http://schemas.microsoft.com/office/drawing/2014/main" id="{67D44EB3-C41A-452E-BD33-C5EA4A2525E5}"/>
              </a:ext>
            </a:extLst>
          </p:cNvPr>
          <p:cNvPicPr>
            <a:picLocks noChangeAspect="1"/>
          </p:cNvPicPr>
          <p:nvPr userDrawn="1"/>
        </p:nvPicPr>
        <p:blipFill>
          <a:blip r:embed="rId6"/>
          <a:stretch>
            <a:fillRect/>
          </a:stretch>
        </p:blipFill>
        <p:spPr>
          <a:xfrm>
            <a:off x="11453478" y="6247800"/>
            <a:ext cx="487722" cy="451143"/>
          </a:xfrm>
          <a:prstGeom prst="rect">
            <a:avLst/>
          </a:prstGeom>
        </p:spPr>
      </p:pic>
    </p:spTree>
    <p:extLst>
      <p:ext uri="{BB962C8B-B14F-4D97-AF65-F5344CB8AC3E}">
        <p14:creationId xmlns:p14="http://schemas.microsoft.com/office/powerpoint/2010/main" val="213746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35DBEE-A28A-426C-9735-ED22B2B5FC5C}"/>
              </a:ext>
            </a:extLst>
          </p:cNvPr>
          <p:cNvGraphicFramePr>
            <a:graphicFrameLocks noChangeAspect="1"/>
          </p:cNvGraphicFramePr>
          <p:nvPr userDrawn="1">
            <p:custDataLst>
              <p:tags r:id="rId20"/>
            </p:custDataLst>
            <p:extLst>
              <p:ext uri="{D42A27DB-BD31-4B8C-83A1-F6EECF244321}">
                <p14:modId xmlns:p14="http://schemas.microsoft.com/office/powerpoint/2010/main" val="1207779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16" imgH="415" progId="TCLayout.ActiveDocument.1">
                  <p:embed/>
                </p:oleObj>
              </mc:Choice>
              <mc:Fallback>
                <p:oleObj name="think-cell Slide" r:id="rId22" imgW="416" imgH="415" progId="TCLayout.ActiveDocument.1">
                  <p:embed/>
                  <p:pic>
                    <p:nvPicPr>
                      <p:cNvPr id="8" name="Object 7" hidden="1">
                        <a:extLst>
                          <a:ext uri="{FF2B5EF4-FFF2-40B4-BE49-F238E27FC236}">
                            <a16:creationId xmlns:a16="http://schemas.microsoft.com/office/drawing/2014/main" id="{2735DBEE-A28A-426C-9735-ED22B2B5FC5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6A659A-FB44-43CA-8412-4FDC7C998EC7}"/>
              </a:ext>
            </a:extLst>
          </p:cNvPr>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3200" b="0" i="0" baseline="0" err="1">
              <a:latin typeface="Verdana" panose="020B0604030504040204" pitchFamily="34" charset="0"/>
              <a:ea typeface="Verdana" panose="020B0604030504040204" pitchFamily="34" charset="0"/>
              <a:cs typeface="+mj-cs"/>
              <a:sym typeface="Verdana" panose="020B0604030504040204" pitchFamily="34" charset="0"/>
            </a:endParaRPr>
          </a:p>
        </p:txBody>
      </p:sp>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ctr">
            <a:noAutofit/>
          </a:bodyPr>
          <a:lstStyle/>
          <a:p>
            <a:r>
              <a:rPr lang="en-GB" noProof="0"/>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cNvSpPr>
            <a:spLocks noGrp="1"/>
          </p:cNvSpPr>
          <p:nvPr>
            <p:ph type="dt" sz="half" idx="2"/>
          </p:nvPr>
        </p:nvSpPr>
        <p:spPr bwMode="gray">
          <a:xfrm>
            <a:off x="1967400" y="6249600"/>
            <a:ext cx="144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2023549D-88EF-4DFD-A399-7C16D11A4A1C}" type="datetime1">
              <a:rPr lang="en-GB" smtClean="0"/>
              <a:t>04/02/2025</a:t>
            </a:fld>
            <a:endParaRPr lang="en-GB"/>
          </a:p>
        </p:txBody>
      </p:sp>
      <p:sp>
        <p:nvSpPr>
          <p:cNvPr id="5" name="Footer"/>
          <p:cNvSpPr>
            <a:spLocks noGrp="1"/>
          </p:cNvSpPr>
          <p:nvPr>
            <p:ph type="ftr" sz="quarter" idx="3"/>
          </p:nvPr>
        </p:nvSpPr>
        <p:spPr bwMode="gray">
          <a:xfrm>
            <a:off x="3934800" y="6249600"/>
            <a:ext cx="4320000" cy="450000"/>
          </a:xfrm>
          <a:prstGeom prst="rect">
            <a:avLst/>
          </a:prstGeom>
        </p:spPr>
        <p:txBody>
          <a:bodyPr vert="horz" lIns="0" tIns="0" rIns="0" bIns="0" rtlCol="0" anchor="ctr"/>
          <a:lstStyle>
            <a:lvl1pPr algn="ctr">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r>
              <a:rPr lang="en-GB"/>
              <a:t> Prequel</a:t>
            </a:r>
          </a:p>
        </p:txBody>
      </p:sp>
      <p:sp>
        <p:nvSpPr>
          <p:cNvPr id="6" name="Slide Number"/>
          <p:cNvSpPr>
            <a:spLocks noGrp="1"/>
          </p:cNvSpPr>
          <p:nvPr>
            <p:ph type="sldNum" sz="quarter" idx="4"/>
          </p:nvPr>
        </p:nvSpPr>
        <p:spPr bwMode="gray">
          <a:xfrm>
            <a:off x="540000" y="6249600"/>
            <a:ext cx="900000" cy="450000"/>
          </a:xfrm>
          <a:prstGeom prst="rect">
            <a:avLst/>
          </a:prstGeom>
        </p:spPr>
        <p:txBody>
          <a:bodyPr vert="horz" lIns="0" tIns="0" rIns="0" bIns="0" rtlCol="0" anchor="ctr"/>
          <a:lstStyle>
            <a:lvl1pPr algn="l">
              <a:defRPr sz="1100">
                <a:solidFill>
                  <a:schemeClr val="tx1"/>
                </a:solidFill>
                <a:latin typeface="Verdana" panose="020B0604030504040204" pitchFamily="34" charset="0"/>
                <a:ea typeface="Verdana" panose="020B0604030504040204" pitchFamily="34" charset="0"/>
                <a:sym typeface="Verdana" panose="020B0604030504040204" pitchFamily="34" charset="0"/>
              </a:defRPr>
            </a:lvl1pPr>
          </a:lstStyle>
          <a:p>
            <a:fld id="{02CEFE82-39F2-4F47-8A0C-D5AB3496FA5C}" type="slidenum">
              <a:rPr lang="en-GB" smtClean="0"/>
              <a:pPr/>
              <a:t>‹#›</a:t>
            </a:fld>
            <a:endParaRPr lang="en-GB"/>
          </a:p>
        </p:txBody>
      </p:sp>
      <p:sp>
        <p:nvSpPr>
          <p:cNvPr id="10" name="TextBox 9">
            <a:extLst>
              <a:ext uri="{FF2B5EF4-FFF2-40B4-BE49-F238E27FC236}">
                <a16:creationId xmlns:a16="http://schemas.microsoft.com/office/drawing/2014/main" id="{669A5229-CAD7-60D2-A807-707C04EAE373}"/>
              </a:ext>
            </a:extLst>
          </p:cNvPr>
          <p:cNvSpPr txBox="1"/>
          <p:nvPr>
            <p:extLst>
              <p:ext uri="{1162E1C5-73C7-4A58-AE30-91384D911F3F}">
                <p184:classification xmlns:p184="http://schemas.microsoft.com/office/powerpoint/2018/4/main" val="ftr"/>
              </p:ext>
            </p:extLst>
          </p:nvPr>
        </p:nvSpPr>
        <p:spPr>
          <a:xfrm>
            <a:off x="5747512" y="6672580"/>
            <a:ext cx="717550" cy="121920"/>
          </a:xfrm>
          <a:prstGeom prst="rect">
            <a:avLst/>
          </a:prstGeom>
        </p:spPr>
        <p:txBody>
          <a:bodyPr horzOverflow="overflow" lIns="0" tIns="0" rIns="0" bIns="0">
            <a:spAutoFit/>
          </a:bodyPr>
          <a:lstStyle/>
          <a:p>
            <a:pPr algn="l"/>
            <a:r>
              <a:rPr lang="nb-NO" sz="800">
                <a:solidFill>
                  <a:srgbClr val="737373"/>
                </a:solidFill>
                <a:latin typeface="Calibri" panose="020F0502020204030204" pitchFamily="34" charset="0"/>
                <a:ea typeface="Calibri" panose="020F0502020204030204" pitchFamily="34" charset="0"/>
                <a:cs typeface="Calibri" panose="020F0502020204030204" pitchFamily="34" charset="0"/>
              </a:rPr>
              <a:t>Sensitivity: Open</a:t>
            </a:r>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728" r:id="rId1"/>
    <p:sldLayoutId id="2147483865" r:id="rId2"/>
    <p:sldLayoutId id="2147483883" r:id="rId3"/>
    <p:sldLayoutId id="2147483888" r:id="rId4"/>
    <p:sldLayoutId id="2147483665" r:id="rId5"/>
    <p:sldLayoutId id="2147483898" r:id="rId6"/>
    <p:sldLayoutId id="2147483895" r:id="rId7"/>
    <p:sldLayoutId id="2147483896" r:id="rId8"/>
    <p:sldLayoutId id="2147483897" r:id="rId9"/>
    <p:sldLayoutId id="2147483664" r:id="rId10"/>
    <p:sldLayoutId id="2147483656" r:id="rId11"/>
    <p:sldLayoutId id="2147483878" r:id="rId12"/>
    <p:sldLayoutId id="2147483872" r:id="rId13"/>
    <p:sldLayoutId id="2147483873" r:id="rId14"/>
    <p:sldLayoutId id="2147483915" r:id="rId15"/>
    <p:sldLayoutId id="2147483917" r:id="rId16"/>
    <p:sldLayoutId id="2147483918" r:id="rId17"/>
    <p:sldLayoutId id="21474839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u="none" kern="1200">
          <a:solidFill>
            <a:schemeClr val="tx1"/>
          </a:solidFill>
          <a:latin typeface="Verdana" panose="020B0604030504040204" pitchFamily="34" charset="0"/>
          <a:ea typeface="Verdana" panose="020B0604030504040204" pitchFamily="34" charset="0"/>
          <a:cs typeface="+mj-cs"/>
          <a:sym typeface="Verdana" panose="020B0604030504040204" pitchFamily="34" charset="0"/>
        </a:defRPr>
      </a:lvl1pPr>
    </p:titleStyle>
    <p:body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sz="1800" b="0" i="0" u="none"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hyperlink" Target="https://nornir.readthedocs.io/en/v2.5.0/tutorials/intro/task_results.html" TargetMode="External"/><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3.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influxdb:8086/"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43.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slideLayout" Target="../slideLayouts/slideLayout7.xml"/><Relationship Id="rId7" Type="http://schemas.openxmlformats.org/officeDocument/2006/relationships/image" Target="../media/image1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notesSlide" Target="../notesSlides/notesSlide117.xml"/><Relationship Id="rId9" Type="http://schemas.openxmlformats.org/officeDocument/2006/relationships/image" Target="../media/image143.png"/></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62.png"/></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64.emf"/><Relationship Id="rId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66.png"/></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69.png"/><Relationship Id="rId4" Type="http://schemas.openxmlformats.org/officeDocument/2006/relationships/image" Target="../media/image168.png"/></Relationships>
</file>

<file path=ppt/slides/_rels/slide123.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43.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2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25.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43.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84.png"/><Relationship Id="rId4" Type="http://schemas.openxmlformats.org/officeDocument/2006/relationships/image" Target="../media/image183.png"/></Relationships>
</file>

<file path=ppt/slides/_rels/slide1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85.png"/><Relationship Id="rId4" Type="http://schemas.openxmlformats.org/officeDocument/2006/relationships/image" Target="../media/image169.png"/></Relationships>
</file>

<file path=ppt/slides/_rels/slide1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88.png"/><Relationship Id="rId4" Type="http://schemas.openxmlformats.org/officeDocument/2006/relationships/image" Target="../media/image187.png"/></Relationships>
</file>

<file path=ppt/slides/_rels/slide1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0.png"/><Relationship Id="rId4" Type="http://schemas.openxmlformats.org/officeDocument/2006/relationships/image" Target="../media/image18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4.png"/><Relationship Id="rId4" Type="http://schemas.openxmlformats.org/officeDocument/2006/relationships/image" Target="../media/image193.png"/></Relationships>
</file>

<file path=ppt/slides/_rels/slide1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7.png"/><Relationship Id="rId4" Type="http://schemas.openxmlformats.org/officeDocument/2006/relationships/image" Target="../media/image196.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0.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96.png"/><Relationship Id="rId4" Type="http://schemas.openxmlformats.org/officeDocument/2006/relationships/image" Target="../media/image195.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143.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08.png"/><Relationship Id="rId4" Type="http://schemas.openxmlformats.org/officeDocument/2006/relationships/image" Target="../media/image199.png"/></Relationships>
</file>

<file path=ppt/slides/_rels/slide14.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docs.ansible.com/ansible/latest/collections/ansible/builtin/index.html#plugins-in-ansible-builtin"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0.png"/><Relationship Id="rId4" Type="http://schemas.openxmlformats.org/officeDocument/2006/relationships/image" Target="../media/image196.png"/></Relationships>
</file>

<file path=ppt/slides/_rels/slide14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13.png"/><Relationship Id="rId4" Type="http://schemas.openxmlformats.org/officeDocument/2006/relationships/image" Target="../media/image212.png"/></Relationships>
</file>

<file path=ppt/slides/_rels/slide1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0.png"/><Relationship Id="rId4" Type="http://schemas.openxmlformats.org/officeDocument/2006/relationships/image" Target="../media/image199.png"/></Relationships>
</file>

<file path=ppt/slides/_rels/slide14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2.png"/><Relationship Id="rId4" Type="http://schemas.openxmlformats.org/officeDocument/2006/relationships/image" Target="../media/image196.png"/></Relationships>
</file>

<file path=ppt/slides/_rels/slide14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223.png"/><Relationship Id="rId4" Type="http://schemas.openxmlformats.org/officeDocument/2006/relationships/image" Target="../media/image212.png"/></Relationships>
</file>

<file path=ppt/slides/_rels/slide14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225.png"/></Relationships>
</file>

<file path=ppt/slides/_rels/slide1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documentation.meraki.com/General_Administration/Other_Topics/Cisco_Meraki_Dashboard_API"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hyperlink" Target="https://developer.cisco.com/meraki/api-v1/getting-started/"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154.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s://www.postman.com/meraki-api?tab=collections" TargetMode="External"/><Relationship Id="rId7" Type="http://schemas.openxmlformats.org/officeDocument/2006/relationships/image" Target="../media/image232.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155.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hyperlink" Target="https://www.postman.com/meraki-api/cisco-meraki-s-public-workspace/overview" TargetMode="External"/><Relationship Id="rId7" Type="http://schemas.openxmlformats.org/officeDocument/2006/relationships/image" Target="../media/image239.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5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5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5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5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59.xml"/><Relationship Id="rId1" Type="http://schemas.openxmlformats.org/officeDocument/2006/relationships/slideLayout" Target="../slideLayouts/slideLayout7.xml"/><Relationship Id="rId5" Type="http://schemas.openxmlformats.org/officeDocument/2006/relationships/image" Target="../media/image263.png"/><Relationship Id="rId4" Type="http://schemas.openxmlformats.org/officeDocument/2006/relationships/image" Target="../media/image262.png"/></Relationships>
</file>

<file path=ppt/slides/_rels/slide16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60.xml"/><Relationship Id="rId1" Type="http://schemas.openxmlformats.org/officeDocument/2006/relationships/slideLayout" Target="../slideLayouts/slideLayout7.xml"/><Relationship Id="rId5" Type="http://schemas.openxmlformats.org/officeDocument/2006/relationships/image" Target="../media/image266.png"/><Relationship Id="rId4" Type="http://schemas.openxmlformats.org/officeDocument/2006/relationships/image" Target="../media/image265.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hyperlink" Target="https://github.com/influxdata/influxdb-python"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4" Type="http://schemas.openxmlformats.org/officeDocument/2006/relationships/hyperlink" Target="https://influxdb-python.readthedocs.io/en/latest/"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6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65.xml"/><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1.png"/></Relationships>
</file>

<file path=ppt/slides/_rels/slide16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272.png"/><Relationship Id="rId4" Type="http://schemas.openxmlformats.org/officeDocument/2006/relationships/image" Target="../media/image274.png"/></Relationships>
</file>

<file path=ppt/slides/_rels/slide16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280.png"/><Relationship Id="rId4" Type="http://schemas.openxmlformats.org/officeDocument/2006/relationships/image" Target="../media/image279.png"/></Relationships>
</file>

<file path=ppt/slides/_rels/slide172.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173.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292.png"/><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png"/></Relationships>
</file>

<file path=ppt/slides/_rels/slide17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295.png"/><Relationship Id="rId4" Type="http://schemas.openxmlformats.org/officeDocument/2006/relationships/image" Target="../media/image294.png"/></Relationships>
</file>

<file path=ppt/slides/_rels/slide17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hyperlink" Target="https://www.juniper.net/documentation/product/us/en/mist/#cat=for_developers" TargetMode="External"/><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hyperlink" Target="https://api-class.mist.com/" TargetMode="External"/><Relationship Id="rId5" Type="http://schemas.openxmlformats.org/officeDocument/2006/relationships/hyperlink" Target="https://apps.mist-lab.fr/" TargetMode="External"/><Relationship Id="rId4" Type="http://schemas.openxmlformats.org/officeDocument/2006/relationships/hyperlink" Target="https://www.mist.com/documentation/using-postman/"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s://manage.mist.com/" TargetMode="External"/><Relationship Id="rId7" Type="http://schemas.openxmlformats.org/officeDocument/2006/relationships/image" Target="../media/image300.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hyperlink" Target="https://www.juniper.net/documentation/us/en/software/mist/automation-integration/topics/task/create-token-for-rest-api.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ansible.com/ansible/latest/collections/cisco/ios/index.html#plugins-in-cisco-io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s://www.postman.com/juniper-mist/mist-systems-s-public-workspace/overview" TargetMode="External"/><Relationship Id="rId7" Type="http://schemas.openxmlformats.org/officeDocument/2006/relationships/image" Target="../media/image232.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31.png"/><Relationship Id="rId11" Type="http://schemas.openxmlformats.org/officeDocument/2006/relationships/image" Target="../media/image303.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301.png"/><Relationship Id="rId9" Type="http://schemas.openxmlformats.org/officeDocument/2006/relationships/image" Target="../media/image3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306.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238.png"/></Relationships>
</file>

<file path=ppt/slides/_rels/slide182.xml.rels><?xml version="1.0" encoding="UTF-8" standalone="yes"?>
<Relationships xmlns="http://schemas.openxmlformats.org/package/2006/relationships"><Relationship Id="rId3" Type="http://schemas.openxmlformats.org/officeDocument/2006/relationships/hyperlink" Target="https://www.juniper.net/documentation/us/en/software/mist/automation-integration/topics/task/create-token-for-rest-api.html" TargetMode="External"/><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8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18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4.xml"/><Relationship Id="rId1" Type="http://schemas.openxmlformats.org/officeDocument/2006/relationships/slideLayout" Target="../slideLayouts/slideLayout7.xml"/><Relationship Id="rId4" Type="http://schemas.openxmlformats.org/officeDocument/2006/relationships/image" Target="../media/image317.png"/></Relationships>
</file>

<file path=ppt/slides/_rels/slide18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185.xml"/><Relationship Id="rId1" Type="http://schemas.openxmlformats.org/officeDocument/2006/relationships/slideLayout" Target="../slideLayouts/slideLayout7.xml"/><Relationship Id="rId5" Type="http://schemas.openxmlformats.org/officeDocument/2006/relationships/image" Target="../media/image321.png"/><Relationship Id="rId4" Type="http://schemas.openxmlformats.org/officeDocument/2006/relationships/image" Target="../media/image319.png"/></Relationships>
</file>

<file path=ppt/slides/_rels/slide187.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325.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18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87.xml"/><Relationship Id="rId1" Type="http://schemas.openxmlformats.org/officeDocument/2006/relationships/slideLayout" Target="../slideLayouts/slideLayout7.xml"/><Relationship Id="rId5" Type="http://schemas.openxmlformats.org/officeDocument/2006/relationships/image" Target="../media/image328.png"/><Relationship Id="rId4" Type="http://schemas.openxmlformats.org/officeDocument/2006/relationships/image" Target="../media/image327.png"/></Relationships>
</file>

<file path=ppt/slides/_rels/slide189.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2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189.xml"/><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hyperlink" Target="https://github.com/influxdata/influxdb-python" TargetMode="External"/><Relationship Id="rId2" Type="http://schemas.openxmlformats.org/officeDocument/2006/relationships/notesSlide" Target="../notesSlides/notesSlide192.xml"/><Relationship Id="rId1" Type="http://schemas.openxmlformats.org/officeDocument/2006/relationships/slideLayout" Target="../slideLayouts/slideLayout7.xml"/><Relationship Id="rId4" Type="http://schemas.openxmlformats.org/officeDocument/2006/relationships/hyperlink" Target="https://influxdb-python.readthedocs.io/en/latest/"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94.xml"/><Relationship Id="rId1" Type="http://schemas.openxmlformats.org/officeDocument/2006/relationships/slideLayout" Target="../slideLayouts/slideLayout7.xml"/><Relationship Id="rId4" Type="http://schemas.openxmlformats.org/officeDocument/2006/relationships/image" Target="../media/image337.png"/></Relationships>
</file>

<file path=ppt/slides/_rels/slide19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340.png"/><Relationship Id="rId4" Type="http://schemas.openxmlformats.org/officeDocument/2006/relationships/image" Target="../media/image339.png"/></Relationships>
</file>

<file path=ppt/slides/_rels/slide19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rafana.com/grafana/dashboards/12468-catalyst-9800-client-stats/" TargetMode="External"/><Relationship Id="rId13" Type="http://schemas.openxmlformats.org/officeDocument/2006/relationships/hyperlink" Target="https://blog.apnic.net/" TargetMode="External"/><Relationship Id="rId3" Type="http://schemas.openxmlformats.org/officeDocument/2006/relationships/hyperlink" Target="https://github.com/CiscoDevNet/yangsuite/" TargetMode="External"/><Relationship Id="rId7" Type="http://schemas.openxmlformats.org/officeDocument/2006/relationships/hyperlink" Target="https://grafana.com/grafana/dashboards/13462-device-health-monitoring/" TargetMode="External"/><Relationship Id="rId12" Type="http://schemas.openxmlformats.org/officeDocument/2006/relationships/hyperlink" Target="https://canonical.com/multipass"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s://www.wifireference.com/2020/01/14/viewing-network-telemetry-from-the-catalyst-9800-with-grafana/" TargetMode="External"/><Relationship Id="rId11" Type="http://schemas.openxmlformats.org/officeDocument/2006/relationships/hyperlink" Target="https://codeium.com/" TargetMode="External"/><Relationship Id="rId5" Type="http://schemas.openxmlformats.org/officeDocument/2006/relationships/hyperlink" Target="https://docs.ansible.com/ansible/latest/collections/cisco/ios/ios_facts_module.html" TargetMode="External"/><Relationship Id="rId10" Type="http://schemas.openxmlformats.org/officeDocument/2006/relationships/hyperlink" Target="https://python.org/" TargetMode="External"/><Relationship Id="rId4" Type="http://schemas.openxmlformats.org/officeDocument/2006/relationships/hyperlink" Target="https://postman.com/" TargetMode="External"/><Relationship Id="rId9" Type="http://schemas.openxmlformats.org/officeDocument/2006/relationships/hyperlink" Target="https://wirelessisfun.wordpress.com/2020/12/10/network-telemetry-data-and-grafana-part-1-the-advanced-netconf-explor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0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01.xml.rels><?xml version="1.0" encoding="UTF-8" standalone="yes"?>
<Relationships xmlns="http://schemas.openxmlformats.org/package/2006/relationships"><Relationship Id="rId3" Type="http://schemas.openxmlformats.org/officeDocument/2006/relationships/hyperlink" Target="http://1.2.3.4:8086/" TargetMode="External"/><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02.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292.png"/><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png"/></Relationships>
</file>

<file path=ppt/slides/_rels/slide20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2.xml"/><Relationship Id="rId1" Type="http://schemas.openxmlformats.org/officeDocument/2006/relationships/slideLayout" Target="../slideLayouts/slideLayout7.xml"/><Relationship Id="rId5" Type="http://schemas.openxmlformats.org/officeDocument/2006/relationships/image" Target="../media/image295.png"/><Relationship Id="rId4" Type="http://schemas.openxmlformats.org/officeDocument/2006/relationships/image" Target="../media/image294.png"/></Relationships>
</file>

<file path=ppt/slides/_rels/slide20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07.xml"/><Relationship Id="rId1" Type="http://schemas.openxmlformats.org/officeDocument/2006/relationships/slideLayout" Target="../slideLayouts/slideLayout7.xml"/><Relationship Id="rId4" Type="http://schemas.openxmlformats.org/officeDocument/2006/relationships/image" Target="../media/image355.png"/></Relationships>
</file>

<file path=ppt/slides/_rels/slide209.xml.rels><?xml version="1.0" encoding="UTF-8" standalone="yes"?>
<Relationships xmlns="http://schemas.openxmlformats.org/package/2006/relationships"><Relationship Id="rId3" Type="http://schemas.openxmlformats.org/officeDocument/2006/relationships/image" Target="../media/image356.png"/><Relationship Id="rId7" Type="http://schemas.openxmlformats.org/officeDocument/2006/relationships/image" Target="../media/image360.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09.xml"/><Relationship Id="rId1" Type="http://schemas.openxmlformats.org/officeDocument/2006/relationships/slideLayout" Target="../slideLayouts/slideLayout7.xml"/><Relationship Id="rId4" Type="http://schemas.openxmlformats.org/officeDocument/2006/relationships/image" Target="../media/image362.png"/></Relationships>
</file>

<file path=ppt/slides/_rels/slide211.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63.png"/><Relationship Id="rId7" Type="http://schemas.openxmlformats.org/officeDocument/2006/relationships/image" Target="../media/image366.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56.png"/><Relationship Id="rId9" Type="http://schemas.openxmlformats.org/officeDocument/2006/relationships/image" Target="../media/image368.png"/></Relationships>
</file>

<file path=ppt/slides/_rels/slide21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21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13.xml"/><Relationship Id="rId1" Type="http://schemas.openxmlformats.org/officeDocument/2006/relationships/slideLayout" Target="../slideLayouts/slideLayout7.xml"/><Relationship Id="rId4" Type="http://schemas.openxmlformats.org/officeDocument/2006/relationships/image" Target="../media/image37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yangcatalog.org/" TargetMode="External"/><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5.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24.png"/><Relationship Id="rId21" Type="http://schemas.openxmlformats.org/officeDocument/2006/relationships/image" Target="../media/image310.png"/><Relationship Id="rId7" Type="http://schemas.openxmlformats.org/officeDocument/2006/relationships/image" Target="../media/image320.png"/><Relationship Id="rId17" Type="http://schemas.openxmlformats.org/officeDocument/2006/relationships/image" Target="../media/image37.png"/><Relationship Id="rId25" Type="http://schemas.openxmlformats.org/officeDocument/2006/relationships/image" Target="../media/image34.png"/><Relationship Id="rId2" Type="http://schemas.openxmlformats.org/officeDocument/2006/relationships/notesSlide" Target="../notesSlides/notesSlide31.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7.xml"/><Relationship Id="rId24" Type="http://schemas.openxmlformats.org/officeDocument/2006/relationships/customXml" Target="../ink/ink8.xml"/><Relationship Id="rId5" Type="http://schemas.openxmlformats.org/officeDocument/2006/relationships/customXml" Target="../ink/ink1.xml"/><Relationship Id="rId15" Type="http://schemas.openxmlformats.org/officeDocument/2006/relationships/image" Target="../media/image36.png"/><Relationship Id="rId23" Type="http://schemas.openxmlformats.org/officeDocument/2006/relationships/image" Target="../media/image330.png"/><Relationship Id="rId19" Type="http://schemas.openxmlformats.org/officeDocument/2006/relationships/image" Target="../media/image38.png"/><Relationship Id="rId4" Type="http://schemas.openxmlformats.org/officeDocument/2006/relationships/image" Target="../media/image33.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5.png"/><Relationship Id="rId4" Type="http://schemas.openxmlformats.org/officeDocument/2006/relationships/hyperlink" Target="https://docs.ansible.com/ansible/latest/collections/cisco/ios/ios_facts_module.html#ansible-collections-cisco-ios-ios-facts-modul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ashboard.meraki.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postman.com/" TargetMode="External"/><Relationship Id="rId4" Type="http://schemas.openxmlformats.org/officeDocument/2006/relationships/hyperlink" Target="https://manage.mis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ansible.com/ansible/latest/dev_guide/developing_modules_general.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hyperlink" Target="https://docs.ansible.com/ansible/latest/tips_tricks/sample_setup.html#sample-directory-layout"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docs.ansible.com/ansible/latest/network/getting_started/network_roles.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ktbyers/netmiko/blob/develop/README.md"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pypi.org/project/python-dotenv/"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hyperlink" Target="https://theworldsgonemad.net/2021/nornir-tasks/" TargetMode="External"/><Relationship Id="rId5" Type="http://schemas.openxmlformats.org/officeDocument/2006/relationships/hyperlink" Target="https://developer.cisco.com/codeexchange/github/repo/neelimapp/nornir-sample-scripts/" TargetMode="External"/><Relationship Id="rId4" Type="http://schemas.openxmlformats.org/officeDocument/2006/relationships/hyperlink" Target="https://nornir.readthedocs.io/en/latest/"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026"/>
        </a:solidFill>
        <a:effectLst/>
      </p:bgPr>
    </p:bg>
    <p:spTree>
      <p:nvGrpSpPr>
        <p:cNvPr id="1" name=""/>
        <p:cNvGrpSpPr/>
        <p:nvPr/>
      </p:nvGrpSpPr>
      <p:grpSpPr>
        <a:xfrm>
          <a:off x="0" y="0"/>
          <a:ext cx="0" cy="0"/>
          <a:chOff x="0" y="0"/>
          <a:chExt cx="0" cy="0"/>
        </a:xfrm>
      </p:grpSpPr>
      <p:sp>
        <p:nvSpPr>
          <p:cNvPr id="3" name="Subtitle"/>
          <p:cNvSpPr>
            <a:spLocks noGrp="1"/>
          </p:cNvSpPr>
          <p:nvPr>
            <p:ph type="subTitle" idx="1"/>
          </p:nvPr>
        </p:nvSpPr>
        <p:spPr bwMode="gray"/>
        <p:txBody>
          <a:bodyPr/>
          <a:lstStyle/>
          <a:p>
            <a:r>
              <a:rPr lang="en-GB"/>
              <a:t>Andreas Koksrud / Telenor Bedrift</a:t>
            </a:r>
          </a:p>
          <a:p>
            <a:endParaRPr lang="en-GB"/>
          </a:p>
          <a:p>
            <a:r>
              <a:rPr lang="en-GB"/>
              <a:t>Co-authors:</a:t>
            </a:r>
          </a:p>
          <a:p>
            <a:r>
              <a:rPr lang="en-GB"/>
              <a:t>Kjetil Teigen Hansen &amp; François Vergès</a:t>
            </a:r>
          </a:p>
        </p:txBody>
      </p:sp>
      <p:sp>
        <p:nvSpPr>
          <p:cNvPr id="2" name="Title"/>
          <p:cNvSpPr>
            <a:spLocks noGrp="1"/>
          </p:cNvSpPr>
          <p:nvPr>
            <p:ph type="ctrTitle"/>
          </p:nvPr>
        </p:nvSpPr>
        <p:spPr bwMode="gray">
          <a:xfrm>
            <a:off x="540406" y="0"/>
            <a:ext cx="11109600" cy="3744000"/>
          </a:xfrm>
        </p:spPr>
        <p:txBody>
          <a:bodyPr bIns="360000"/>
          <a:lstStyle/>
          <a:p>
            <a:r>
              <a:rPr lang="en-GB"/>
              <a:t>Wi-Fi automation lab</a:t>
            </a:r>
            <a:br>
              <a:rPr lang="en-GB"/>
            </a:br>
            <a:r>
              <a:rPr lang="en-GB" sz="2800" err="1"/>
              <a:t>Lab</a:t>
            </a:r>
            <a:r>
              <a:rPr lang="en-GB" sz="2800"/>
              <a:t> Guide - Day 2</a:t>
            </a:r>
            <a:endParaRPr lang="en-GB" sz="4400">
              <a:latin typeface="Verdana" panose="020B0604030504040204" pitchFamily="34" charset="0"/>
              <a:ea typeface="Verdana" panose="020B0604030504040204" pitchFamily="34" charset="0"/>
              <a:sym typeface="Verdana" panose="020B0604030504040204" pitchFamily="34" charset="0"/>
            </a:endParaRPr>
          </a:p>
        </p:txBody>
      </p:sp>
      <p:sp>
        <p:nvSpPr>
          <p:cNvPr id="4" name="Foliennummernplatzhalter 3"/>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1</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697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11109600" cy="5145021"/>
          </a:xfrm>
        </p:spPr>
        <p:txBody>
          <a:bodyPr>
            <a:normAutofit/>
          </a:bodyPr>
          <a:lstStyle/>
          <a:p>
            <a:pPr>
              <a:lnSpc>
                <a:spcPct val="110000"/>
              </a:lnSpc>
            </a:pPr>
            <a:r>
              <a:rPr lang="nb-NO" sz="1600"/>
              <a:t>In-</a:t>
            </a:r>
            <a:r>
              <a:rPr lang="nb-NO" sz="1600" err="1"/>
              <a:t>depth</a:t>
            </a:r>
            <a:r>
              <a:rPr lang="nb-NO" sz="1600"/>
              <a:t> </a:t>
            </a:r>
            <a:r>
              <a:rPr lang="nb-NO" sz="1600" err="1"/>
              <a:t>exploration</a:t>
            </a:r>
            <a:r>
              <a:rPr lang="nb-NO" sz="1600"/>
              <a:t> </a:t>
            </a:r>
            <a:r>
              <a:rPr lang="nb-NO" sz="1600" err="1"/>
              <a:t>of</a:t>
            </a:r>
            <a:r>
              <a:rPr lang="nb-NO" sz="1600"/>
              <a:t> </a:t>
            </a:r>
            <a:r>
              <a:rPr lang="nb-NO" sz="1600" err="1"/>
              <a:t>one</a:t>
            </a:r>
            <a:r>
              <a:rPr lang="nb-NO" sz="1600"/>
              <a:t> or more </a:t>
            </a:r>
            <a:r>
              <a:rPr lang="nb-NO" sz="1600" err="1"/>
              <a:t>topics</a:t>
            </a:r>
            <a:r>
              <a:rPr lang="nb-NO" sz="1600"/>
              <a:t> </a:t>
            </a:r>
            <a:r>
              <a:rPr lang="nb-NO" sz="1600" err="1"/>
              <a:t>of</a:t>
            </a:r>
            <a:r>
              <a:rPr lang="nb-NO" sz="1600"/>
              <a:t> </a:t>
            </a:r>
            <a:r>
              <a:rPr lang="nb-NO" sz="1600" err="1"/>
              <a:t>your</a:t>
            </a:r>
            <a:r>
              <a:rPr lang="nb-NO" sz="1600"/>
              <a:t> </a:t>
            </a:r>
            <a:r>
              <a:rPr lang="nb-NO" sz="1600" err="1"/>
              <a:t>choice</a:t>
            </a:r>
            <a:endParaRPr lang="nb-NO" sz="1600"/>
          </a:p>
          <a:p>
            <a:pPr>
              <a:lnSpc>
                <a:spcPct val="110000"/>
              </a:lnSpc>
            </a:pPr>
            <a:r>
              <a:rPr lang="nb-NO" sz="1600" err="1"/>
              <a:t>You</a:t>
            </a:r>
            <a:r>
              <a:rPr lang="nb-NO" sz="1600"/>
              <a:t> </a:t>
            </a:r>
            <a:r>
              <a:rPr lang="nb-NO" sz="1600" err="1"/>
              <a:t>should</a:t>
            </a:r>
            <a:r>
              <a:rPr lang="nb-NO" sz="1600"/>
              <a:t> have </a:t>
            </a:r>
            <a:r>
              <a:rPr lang="nb-NO" sz="1600" err="1"/>
              <a:t>completed</a:t>
            </a:r>
            <a:r>
              <a:rPr lang="nb-NO" sz="1600"/>
              <a:t> relevant parts </a:t>
            </a:r>
            <a:r>
              <a:rPr lang="nb-NO" sz="1600" err="1"/>
              <a:t>of</a:t>
            </a:r>
            <a:r>
              <a:rPr lang="nb-NO" sz="1600"/>
              <a:t> Pre-lab </a:t>
            </a:r>
            <a:r>
              <a:rPr lang="nb-NO" sz="1600" err="1"/>
              <a:t>tasks</a:t>
            </a:r>
            <a:r>
              <a:rPr lang="nb-NO" sz="1600"/>
              <a:t> and Day 1 </a:t>
            </a:r>
            <a:r>
              <a:rPr lang="nb-NO" sz="1600" err="1"/>
              <a:t>exercises</a:t>
            </a:r>
            <a:endParaRPr lang="nb-NO" sz="1600"/>
          </a:p>
          <a:p>
            <a:pPr>
              <a:lnSpc>
                <a:spcPct val="110000"/>
              </a:lnSpc>
            </a:pPr>
            <a:r>
              <a:rPr lang="nb-NO" sz="1600"/>
              <a:t>For </a:t>
            </a:r>
            <a:r>
              <a:rPr lang="nb-NO" sz="1600" err="1"/>
              <a:t>each</a:t>
            </a:r>
            <a:r>
              <a:rPr lang="nb-NO" sz="1600"/>
              <a:t> </a:t>
            </a:r>
            <a:r>
              <a:rPr lang="nb-NO" sz="1600" err="1"/>
              <a:t>exercise</a:t>
            </a:r>
            <a:r>
              <a:rPr lang="nb-NO" sz="1600"/>
              <a:t>, </a:t>
            </a:r>
            <a:r>
              <a:rPr lang="nb-NO" sz="1600" err="1"/>
              <a:t>we</a:t>
            </a:r>
            <a:r>
              <a:rPr lang="nb-NO" sz="1600"/>
              <a:t> </a:t>
            </a:r>
            <a:r>
              <a:rPr lang="nb-NO" sz="1600" err="1"/>
              <a:t>will</a:t>
            </a:r>
            <a:r>
              <a:rPr lang="nb-NO" sz="1600"/>
              <a:t> </a:t>
            </a:r>
            <a:r>
              <a:rPr lang="nb-NO" sz="1600" err="1"/>
              <a:t>try</a:t>
            </a:r>
            <a:r>
              <a:rPr lang="nb-NO" sz="1600"/>
              <a:t> to do </a:t>
            </a:r>
            <a:r>
              <a:rPr lang="nb-NO" sz="1600" err="1"/>
              <a:t>the</a:t>
            </a:r>
            <a:r>
              <a:rPr lang="nb-NO" sz="1600"/>
              <a:t> </a:t>
            </a:r>
            <a:r>
              <a:rPr lang="nb-NO" sz="1600" err="1"/>
              <a:t>following</a:t>
            </a:r>
            <a:endParaRPr lang="nb-NO" sz="1600"/>
          </a:p>
          <a:p>
            <a:pPr lvl="1">
              <a:lnSpc>
                <a:spcPct val="110000"/>
              </a:lnSpc>
              <a:buFont typeface="+mj-lt"/>
              <a:buAutoNum type="arabicPeriod"/>
            </a:pPr>
            <a:r>
              <a:rPr lang="nb-NO" sz="1200" err="1"/>
              <a:t>Tasks</a:t>
            </a:r>
            <a:endParaRPr lang="nb-NO" sz="1100"/>
          </a:p>
          <a:p>
            <a:pPr lvl="2">
              <a:lnSpc>
                <a:spcPct val="110000"/>
              </a:lnSpc>
            </a:pPr>
            <a:r>
              <a:rPr lang="nb-NO" sz="1000"/>
              <a:t>One or more slides, </a:t>
            </a:r>
            <a:r>
              <a:rPr lang="nb-NO" sz="1000" err="1"/>
              <a:t>with</a:t>
            </a:r>
            <a:r>
              <a:rPr lang="nb-NO" sz="1000"/>
              <a:t> </a:t>
            </a:r>
            <a:r>
              <a:rPr lang="nb-NO" sz="1000" err="1"/>
              <a:t>one</a:t>
            </a:r>
            <a:r>
              <a:rPr lang="nb-NO" sz="1000"/>
              <a:t> or more </a:t>
            </a:r>
            <a:r>
              <a:rPr lang="nb-NO" sz="1000" err="1"/>
              <a:t>tasks</a:t>
            </a:r>
            <a:endParaRPr lang="nb-NO" sz="1000"/>
          </a:p>
          <a:p>
            <a:pPr lvl="2">
              <a:lnSpc>
                <a:spcPct val="110000"/>
              </a:lnSpc>
            </a:pPr>
            <a:r>
              <a:rPr lang="nb-NO" sz="1000" err="1"/>
              <a:t>Expected</a:t>
            </a:r>
            <a:r>
              <a:rPr lang="nb-NO" sz="1000"/>
              <a:t> output</a:t>
            </a:r>
          </a:p>
          <a:p>
            <a:pPr lvl="1">
              <a:lnSpc>
                <a:spcPct val="110000"/>
              </a:lnSpc>
              <a:buFont typeface="+mj-lt"/>
              <a:buAutoNum type="arabicPeriod"/>
            </a:pPr>
            <a:r>
              <a:rPr lang="nb-NO" sz="1200"/>
              <a:t>Hints</a:t>
            </a:r>
            <a:endParaRPr lang="nb-NO" sz="1100"/>
          </a:p>
          <a:p>
            <a:pPr lvl="2">
              <a:lnSpc>
                <a:spcPct val="110000"/>
              </a:lnSpc>
            </a:pPr>
            <a:r>
              <a:rPr lang="nb-NO" sz="1000"/>
              <a:t>One or more slides, </a:t>
            </a:r>
            <a:r>
              <a:rPr lang="nb-NO" sz="1000" err="1"/>
              <a:t>with</a:t>
            </a:r>
            <a:r>
              <a:rPr lang="nb-NO" sz="1000"/>
              <a:t> hints or </a:t>
            </a:r>
            <a:r>
              <a:rPr lang="nb-NO" sz="1000" err="1"/>
              <a:t>code</a:t>
            </a:r>
            <a:r>
              <a:rPr lang="nb-NO" sz="1000"/>
              <a:t> </a:t>
            </a:r>
            <a:r>
              <a:rPr lang="nb-NO" sz="1000" err="1"/>
              <a:t>snippets</a:t>
            </a:r>
            <a:r>
              <a:rPr lang="nb-NO" sz="1000"/>
              <a:t> to </a:t>
            </a:r>
            <a:r>
              <a:rPr lang="nb-NO" sz="1000" err="1"/>
              <a:t>get</a:t>
            </a:r>
            <a:r>
              <a:rPr lang="nb-NO" sz="1000"/>
              <a:t> </a:t>
            </a:r>
            <a:r>
              <a:rPr lang="nb-NO" sz="1000" err="1"/>
              <a:t>you</a:t>
            </a:r>
            <a:r>
              <a:rPr lang="nb-NO" sz="1000"/>
              <a:t> in </a:t>
            </a:r>
            <a:r>
              <a:rPr lang="nb-NO" sz="1000" err="1"/>
              <a:t>the</a:t>
            </a:r>
            <a:r>
              <a:rPr lang="nb-NO" sz="1000"/>
              <a:t> right </a:t>
            </a:r>
            <a:r>
              <a:rPr lang="nb-NO" sz="1000" err="1"/>
              <a:t>direction</a:t>
            </a:r>
            <a:endParaRPr lang="nb-NO" sz="1000"/>
          </a:p>
          <a:p>
            <a:pPr lvl="1">
              <a:lnSpc>
                <a:spcPct val="110000"/>
              </a:lnSpc>
              <a:buFont typeface="+mj-lt"/>
              <a:buAutoNum type="arabicPeriod"/>
            </a:pPr>
            <a:r>
              <a:rPr lang="nb-NO" sz="1200" err="1"/>
              <a:t>Example</a:t>
            </a:r>
            <a:r>
              <a:rPr lang="nb-NO" sz="1100"/>
              <a:t> </a:t>
            </a:r>
            <a:r>
              <a:rPr lang="nb-NO" sz="1100" err="1"/>
              <a:t>solution</a:t>
            </a:r>
            <a:endParaRPr lang="nb-NO" sz="1100"/>
          </a:p>
          <a:p>
            <a:pPr lvl="2">
              <a:lnSpc>
                <a:spcPct val="110000"/>
              </a:lnSpc>
            </a:pPr>
            <a:r>
              <a:rPr lang="nb-NO" sz="1000"/>
              <a:t>An </a:t>
            </a:r>
            <a:r>
              <a:rPr lang="nb-NO" sz="1000" err="1"/>
              <a:t>example</a:t>
            </a:r>
            <a:r>
              <a:rPr lang="nb-NO" sz="1000"/>
              <a:t> </a:t>
            </a:r>
            <a:r>
              <a:rPr lang="nb-NO" sz="1000" err="1"/>
              <a:t>solution</a:t>
            </a:r>
            <a:br>
              <a:rPr lang="nb-NO" sz="1000"/>
            </a:br>
            <a:r>
              <a:rPr lang="nb-NO" sz="1000"/>
              <a:t>(Note </a:t>
            </a:r>
            <a:r>
              <a:rPr lang="nb-NO" sz="1000" err="1"/>
              <a:t>that</a:t>
            </a:r>
            <a:r>
              <a:rPr lang="nb-NO" sz="1000"/>
              <a:t> most </a:t>
            </a:r>
            <a:r>
              <a:rPr lang="nb-NO" sz="1000" err="1"/>
              <a:t>exercises</a:t>
            </a:r>
            <a:r>
              <a:rPr lang="nb-NO" sz="1000"/>
              <a:t> </a:t>
            </a:r>
            <a:r>
              <a:rPr lang="nb-NO" sz="1000" err="1"/>
              <a:t>will</a:t>
            </a:r>
            <a:r>
              <a:rPr lang="nb-NO" sz="1000"/>
              <a:t> have </a:t>
            </a:r>
            <a:r>
              <a:rPr lang="nb-NO" sz="1000" err="1"/>
              <a:t>many</a:t>
            </a:r>
            <a:r>
              <a:rPr lang="nb-NO" sz="1000"/>
              <a:t> </a:t>
            </a:r>
            <a:r>
              <a:rPr lang="nb-NO" sz="1000" err="1"/>
              <a:t>possible</a:t>
            </a:r>
            <a:r>
              <a:rPr lang="nb-NO" sz="1000"/>
              <a:t> </a:t>
            </a:r>
            <a:r>
              <a:rPr lang="nb-NO" sz="1000" err="1"/>
              <a:t>solutions</a:t>
            </a:r>
            <a:r>
              <a:rPr lang="nb-NO" sz="1000"/>
              <a:t> </a:t>
            </a:r>
            <a:r>
              <a:rPr lang="nb-NO" sz="1000" err="1"/>
              <a:t>that</a:t>
            </a:r>
            <a:r>
              <a:rPr lang="nb-NO" sz="1000"/>
              <a:t> </a:t>
            </a:r>
            <a:r>
              <a:rPr lang="nb-NO" sz="1000" err="1"/>
              <a:t>are</a:t>
            </a:r>
            <a:r>
              <a:rPr lang="nb-NO" sz="1000"/>
              <a:t> </a:t>
            </a:r>
            <a:r>
              <a:rPr lang="nb-NO" sz="1000" err="1"/>
              <a:t>better</a:t>
            </a:r>
            <a:r>
              <a:rPr lang="nb-NO" sz="1000"/>
              <a:t> </a:t>
            </a:r>
            <a:r>
              <a:rPr lang="nb-NO" sz="1000" err="1"/>
              <a:t>than</a:t>
            </a:r>
            <a:r>
              <a:rPr lang="nb-NO" sz="1000"/>
              <a:t> </a:t>
            </a:r>
            <a:r>
              <a:rPr lang="nb-NO" sz="1000" err="1"/>
              <a:t>the</a:t>
            </a:r>
            <a:r>
              <a:rPr lang="nb-NO" sz="1000"/>
              <a:t> </a:t>
            </a:r>
            <a:r>
              <a:rPr lang="nb-NO" sz="1000" err="1"/>
              <a:t>example</a:t>
            </a:r>
            <a:r>
              <a:rPr lang="nb-NO" sz="1000"/>
              <a:t> </a:t>
            </a:r>
            <a:r>
              <a:rPr lang="nb-NO" sz="1000">
                <a:sym typeface="Wingdings" panose="05000000000000000000" pitchFamily="2" charset="2"/>
              </a:rPr>
              <a:t>)</a:t>
            </a:r>
          </a:p>
          <a:p>
            <a:pPr lvl="2">
              <a:lnSpc>
                <a:spcPct val="110000"/>
              </a:lnSpc>
            </a:pPr>
            <a:r>
              <a:rPr lang="nb-NO" sz="1000" err="1">
                <a:sym typeface="Wingdings" panose="05000000000000000000" pitchFamily="2" charset="2"/>
              </a:rPr>
              <a:t>Example</a:t>
            </a:r>
            <a:r>
              <a:rPr lang="nb-NO" sz="1000">
                <a:sym typeface="Wingdings" panose="05000000000000000000" pitchFamily="2" charset="2"/>
              </a:rPr>
              <a:t> output</a:t>
            </a:r>
            <a:endParaRPr lang="nb-NO" sz="1000"/>
          </a:p>
          <a:p>
            <a:pPr>
              <a:lnSpc>
                <a:spcPct val="110000"/>
              </a:lnSpc>
            </a:pPr>
            <a:r>
              <a:rPr lang="nb-NO" sz="1600" err="1"/>
              <a:t>Error</a:t>
            </a:r>
            <a:r>
              <a:rPr lang="nb-NO" sz="1600"/>
              <a:t> handling</a:t>
            </a:r>
          </a:p>
          <a:p>
            <a:pPr lvl="1">
              <a:lnSpc>
                <a:spcPct val="110000"/>
              </a:lnSpc>
            </a:pPr>
            <a:r>
              <a:rPr lang="nb-NO" sz="1400" err="1"/>
              <a:t>Examples</a:t>
            </a:r>
            <a:r>
              <a:rPr lang="nb-NO" sz="1400"/>
              <a:t> in </a:t>
            </a:r>
            <a:r>
              <a:rPr lang="nb-NO" sz="1400" err="1"/>
              <a:t>this</a:t>
            </a:r>
            <a:r>
              <a:rPr lang="nb-NO" sz="1400"/>
              <a:t> lab </a:t>
            </a:r>
            <a:r>
              <a:rPr lang="nb-NO" sz="1400" err="1"/>
              <a:t>will</a:t>
            </a:r>
            <a:r>
              <a:rPr lang="nb-NO" sz="1400"/>
              <a:t> have minimal </a:t>
            </a:r>
            <a:r>
              <a:rPr lang="nb-NO" sz="1400" err="1"/>
              <a:t>error</a:t>
            </a:r>
            <a:r>
              <a:rPr lang="nb-NO" sz="1400"/>
              <a:t> handling to </a:t>
            </a:r>
            <a:r>
              <a:rPr lang="nb-NO" sz="1400" err="1"/>
              <a:t>keep</a:t>
            </a:r>
            <a:r>
              <a:rPr lang="nb-NO" sz="1400"/>
              <a:t> </a:t>
            </a:r>
            <a:r>
              <a:rPr lang="nb-NO" sz="1400" err="1"/>
              <a:t>the</a:t>
            </a:r>
            <a:r>
              <a:rPr lang="nb-NO" sz="1400"/>
              <a:t> </a:t>
            </a:r>
            <a:r>
              <a:rPr lang="nb-NO" sz="1400" err="1"/>
              <a:t>examples</a:t>
            </a:r>
            <a:r>
              <a:rPr lang="nb-NO" sz="1400"/>
              <a:t> </a:t>
            </a:r>
            <a:r>
              <a:rPr lang="nb-NO" sz="1400" err="1"/>
              <a:t>small</a:t>
            </a:r>
            <a:r>
              <a:rPr lang="nb-NO" sz="1400"/>
              <a:t> and </a:t>
            </a:r>
            <a:r>
              <a:rPr lang="nb-NO" sz="1400" err="1"/>
              <a:t>readable</a:t>
            </a:r>
            <a:endParaRPr lang="nb-NO" sz="1400"/>
          </a:p>
          <a:p>
            <a:pPr lvl="1">
              <a:lnSpc>
                <a:spcPct val="110000"/>
              </a:lnSpc>
            </a:pPr>
            <a:r>
              <a:rPr lang="nb-NO" sz="1400" err="1"/>
              <a:t>Depending</a:t>
            </a:r>
            <a:r>
              <a:rPr lang="nb-NO" sz="1400"/>
              <a:t> </a:t>
            </a:r>
            <a:r>
              <a:rPr lang="nb-NO" sz="1400" err="1"/>
              <a:t>on</a:t>
            </a:r>
            <a:r>
              <a:rPr lang="nb-NO" sz="1400"/>
              <a:t> </a:t>
            </a:r>
            <a:r>
              <a:rPr lang="nb-NO" sz="1400" err="1"/>
              <a:t>the</a:t>
            </a:r>
            <a:r>
              <a:rPr lang="nb-NO" sz="1400"/>
              <a:t> </a:t>
            </a:r>
            <a:r>
              <a:rPr lang="nb-NO" sz="1400" err="1"/>
              <a:t>usage</a:t>
            </a:r>
            <a:r>
              <a:rPr lang="nb-NO" sz="1400"/>
              <a:t> (one-</a:t>
            </a:r>
            <a:r>
              <a:rPr lang="nb-NO" sz="1400" err="1"/>
              <a:t>off</a:t>
            </a:r>
            <a:r>
              <a:rPr lang="nb-NO" sz="1400"/>
              <a:t> vs. a </a:t>
            </a:r>
            <a:r>
              <a:rPr lang="nb-NO" sz="1400" err="1"/>
              <a:t>recurring</a:t>
            </a:r>
            <a:r>
              <a:rPr lang="nb-NO" sz="1400"/>
              <a:t> </a:t>
            </a:r>
            <a:r>
              <a:rPr lang="nb-NO" sz="1400" err="1"/>
              <a:t>operations</a:t>
            </a:r>
            <a:r>
              <a:rPr lang="nb-NO" sz="1400"/>
              <a:t> script) </a:t>
            </a:r>
            <a:r>
              <a:rPr lang="nb-NO" sz="1400" err="1"/>
              <a:t>you</a:t>
            </a:r>
            <a:r>
              <a:rPr lang="nb-NO" sz="1400"/>
              <a:t> </a:t>
            </a:r>
            <a:r>
              <a:rPr lang="nb-NO" sz="1400" err="1"/>
              <a:t>will</a:t>
            </a:r>
            <a:r>
              <a:rPr lang="nb-NO" sz="1400"/>
              <a:t> </a:t>
            </a:r>
            <a:r>
              <a:rPr lang="nb-NO" sz="1400" err="1"/>
              <a:t>want</a:t>
            </a:r>
            <a:r>
              <a:rPr lang="nb-NO" sz="1400"/>
              <a:t> </a:t>
            </a:r>
            <a:r>
              <a:rPr lang="nb-NO" sz="1400" err="1"/>
              <a:t>some</a:t>
            </a:r>
            <a:r>
              <a:rPr lang="nb-NO" sz="1400"/>
              <a:t> </a:t>
            </a:r>
            <a:r>
              <a:rPr lang="nb-NO" sz="1400" err="1"/>
              <a:t>error</a:t>
            </a:r>
            <a:r>
              <a:rPr lang="nb-NO" sz="1400"/>
              <a:t> handling</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About Day 2</a:t>
            </a:r>
          </a:p>
        </p:txBody>
      </p:sp>
      <p:sp>
        <p:nvSpPr>
          <p:cNvPr id="3" name="Footer Placeholder 6">
            <a:extLst>
              <a:ext uri="{FF2B5EF4-FFF2-40B4-BE49-F238E27FC236}">
                <a16:creationId xmlns:a16="http://schemas.microsoft.com/office/drawing/2014/main" id="{7D365537-6E79-429D-72B1-A0DE832EA94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3FAD0A6-3066-A0F3-D4DE-543BA24F80A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About day 2</a:t>
            </a:r>
          </a:p>
        </p:txBody>
      </p:sp>
    </p:spTree>
    <p:extLst>
      <p:ext uri="{BB962C8B-B14F-4D97-AF65-F5344CB8AC3E}">
        <p14:creationId xmlns:p14="http://schemas.microsoft.com/office/powerpoint/2010/main" val="346722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400"/>
              <a:t>As long as you use "</a:t>
            </a:r>
            <a:r>
              <a:rPr lang="en-US" sz="1400" err="1"/>
              <a:t>hosts.yaml</a:t>
            </a:r>
            <a:r>
              <a:rPr lang="en-US" sz="1400"/>
              <a:t>" you don't have to point to this anywhere, as it is the default inventory file that </a:t>
            </a:r>
            <a:r>
              <a:rPr lang="en-US" sz="1400" err="1"/>
              <a:t>Nornir</a:t>
            </a:r>
            <a:r>
              <a:rPr lang="en-US" sz="1400"/>
              <a:t> will look for, in the folder you run the script from</a:t>
            </a:r>
          </a:p>
          <a:p>
            <a:pPr>
              <a:lnSpc>
                <a:spcPct val="110000"/>
              </a:lnSpc>
            </a:pPr>
            <a:r>
              <a:rPr lang="en-US" sz="1400"/>
              <a:t>You can use a dynamically created inventory, here are some examples</a:t>
            </a:r>
          </a:p>
          <a:p>
            <a:pPr lvl="1">
              <a:lnSpc>
                <a:spcPct val="110000"/>
              </a:lnSpc>
            </a:pPr>
            <a:r>
              <a:rPr lang="en-US" sz="1200"/>
              <a:t>Service-Now can pass an inventory when you run stuff based on something you pass from there</a:t>
            </a:r>
          </a:p>
          <a:p>
            <a:pPr lvl="1">
              <a:lnSpc>
                <a:spcPct val="110000"/>
              </a:lnSpc>
            </a:pPr>
            <a:r>
              <a:rPr lang="en-US" sz="1200"/>
              <a:t>You can use </a:t>
            </a:r>
            <a:r>
              <a:rPr lang="en-US" sz="1200" err="1"/>
              <a:t>Netbox</a:t>
            </a:r>
            <a:r>
              <a:rPr lang="en-US" sz="1200"/>
              <a:t> for inventory, and filter/pass/extract what you want from there. Like, if you get an action because an AP is down, run some checks on the switch and the WLC the AP was connected last. And some checks on all APs on the same location. Etc.</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1938992"/>
          </a:xfrm>
          <a:prstGeom prst="rect">
            <a:avLst/>
          </a:prstGeom>
          <a:noFill/>
          <a:ln>
            <a:solidFill>
              <a:schemeClr val="tx1"/>
            </a:solidFill>
          </a:ln>
        </p:spPr>
        <p:txBody>
          <a:bodyPr wrap="square">
            <a:spAutoFit/>
          </a:bodyPr>
          <a:lstStyle/>
          <a:p>
            <a:r>
              <a:rPr lang="nb-NO" sz="500">
                <a:latin typeface="Consolas" panose="020B0609020204030204" pitchFamily="49" charset="0"/>
              </a:rPr>
              <a:t>from </a:t>
            </a:r>
            <a:r>
              <a:rPr lang="nb-NO" sz="500" err="1">
                <a:latin typeface="Consolas" panose="020B0609020204030204" pitchFamily="49" charset="0"/>
              </a:rPr>
              <a:t>dotenv</a:t>
            </a:r>
            <a:r>
              <a:rPr lang="nb-NO" sz="500">
                <a:latin typeface="Consolas" panose="020B0609020204030204" pitchFamily="49" charset="0"/>
              </a:rPr>
              <a:t> import </a:t>
            </a:r>
            <a:r>
              <a:rPr lang="nb-NO" sz="500" err="1">
                <a:latin typeface="Consolas" panose="020B0609020204030204" pitchFamily="49" charset="0"/>
              </a:rPr>
              <a:t>dotenv_values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a:t>
            </a:r>
            <a:r>
              <a:rPr lang="nb-NO" sz="500">
                <a:latin typeface="Consolas" panose="020B0609020204030204" pitchFamily="49" charset="0"/>
              </a:rPr>
              <a:t> import </a:t>
            </a:r>
            <a:r>
              <a:rPr lang="nb-NO" sz="500" err="1">
                <a:latin typeface="Consolas" panose="020B0609020204030204" pitchFamily="49" charset="0"/>
              </a:rPr>
              <a:t>InitNornir</a:t>
            </a:r>
            <a:r>
              <a:rPr lang="nb-NO" sz="500">
                <a:latin typeface="Consolas" panose="020B0609020204030204" pitchFamily="49" charset="0"/>
              </a:rPr>
              <a:t>  #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nornir_utils.plugins.functions</a:t>
            </a:r>
            <a:r>
              <a:rPr lang="nb-NO" sz="500">
                <a:latin typeface="Consolas" panose="020B0609020204030204" pitchFamily="49" charset="0"/>
              </a:rPr>
              <a:t> import </a:t>
            </a:r>
            <a:r>
              <a:rPr lang="nb-NO" sz="500" err="1">
                <a:latin typeface="Consolas" panose="020B0609020204030204" pitchFamily="49" charset="0"/>
              </a:rPr>
              <a:t>print_result</a:t>
            </a:r>
            <a:r>
              <a:rPr lang="nb-NO" sz="500">
                <a:latin typeface="Consolas" panose="020B0609020204030204" pitchFamily="49" charset="0"/>
              </a:rPr>
              <a:t>  #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a:latin typeface="Consolas" panose="020B0609020204030204" pitchFamily="49" charset="0"/>
              </a:rPr>
              <a:t>from </a:t>
            </a:r>
            <a:r>
              <a:rPr lang="nb-NO" sz="500" err="1">
                <a:latin typeface="Consolas" panose="020B0609020204030204" pitchFamily="49" charset="0"/>
              </a:rPr>
              <a:t>nornir_netmiko.tasks</a:t>
            </a:r>
            <a:r>
              <a:rPr lang="nb-NO" sz="500">
                <a:latin typeface="Consolas" panose="020B0609020204030204" pitchFamily="49" charset="0"/>
              </a:rPr>
              <a:t> import </a:t>
            </a:r>
            <a:r>
              <a:rPr lang="nb-NO" sz="500" err="1">
                <a:latin typeface="Consolas" panose="020B0609020204030204" pitchFamily="49" charset="0"/>
              </a:rPr>
              <a:t>netmiko_send_command</a:t>
            </a:r>
            <a:r>
              <a:rPr lang="nb-NO" sz="500">
                <a:latin typeface="Consolas" panose="020B0609020204030204" pitchFamily="49" charset="0"/>
              </a:rPr>
              <a:t>  # Send </a:t>
            </a:r>
            <a:r>
              <a:rPr lang="nb-NO" sz="500" err="1">
                <a:latin typeface="Consolas" panose="020B0609020204030204" pitchFamily="49" charset="0"/>
              </a:rPr>
              <a:t>Netmiko</a:t>
            </a:r>
            <a:r>
              <a:rPr lang="nb-NO" sz="500">
                <a:latin typeface="Consolas" panose="020B0609020204030204" pitchFamily="49" charset="0"/>
              </a:rPr>
              <a:t> </a:t>
            </a:r>
            <a:r>
              <a:rPr lang="nb-NO" sz="500" err="1">
                <a:latin typeface="Consolas" panose="020B0609020204030204" pitchFamily="49" charset="0"/>
              </a:rPr>
              <a:t>command</a:t>
            </a:r>
            <a:endParaRPr lang="nb-NO" sz="500">
              <a:latin typeface="Consolas" panose="020B0609020204030204" pitchFamily="49" charset="0"/>
            </a:endParaRPr>
          </a:p>
          <a:p>
            <a:endParaRPr lang="nb-NO" sz="500">
              <a:latin typeface="Consolas" panose="020B0609020204030204" pitchFamily="49" charset="0"/>
            </a:endParaRPr>
          </a:p>
          <a:p>
            <a:r>
              <a:rPr lang="nb-NO" sz="500">
                <a:latin typeface="Consolas" panose="020B0609020204030204" pitchFamily="49" charset="0"/>
              </a:rPr>
              <a:t># Import variables from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env</a:t>
            </a:r>
            <a:r>
              <a:rPr lang="nb-NO" sz="500">
                <a:latin typeface="Consolas" panose="020B0609020204030204" pitchFamily="49" charset="0"/>
              </a:rPr>
              <a:t> file</a:t>
            </a:r>
          </a:p>
          <a:p>
            <a:r>
              <a:rPr lang="nb-NO" sz="500" err="1">
                <a:latin typeface="Consolas" panose="020B0609020204030204" pitchFamily="49" charset="0"/>
              </a:rPr>
              <a:t>env</a:t>
            </a:r>
            <a:r>
              <a:rPr lang="nb-NO" sz="500">
                <a:latin typeface="Consolas" panose="020B0609020204030204" pitchFamily="49" charset="0"/>
              </a:rPr>
              <a:t> = </a:t>
            </a:r>
            <a:r>
              <a:rPr lang="nb-NO" sz="500" err="1">
                <a:latin typeface="Consolas" panose="020B0609020204030204" pitchFamily="49" charset="0"/>
              </a:rPr>
              <a:t>dotenv_values</a:t>
            </a:r>
            <a:r>
              <a:rPr lang="nb-NO" sz="500">
                <a:latin typeface="Consolas" panose="020B0609020204030204" pitchFamily="49" charset="0"/>
              </a:rPr>
              <a:t>('.</a:t>
            </a:r>
            <a:r>
              <a:rPr lang="nb-NO" sz="500" err="1">
                <a:latin typeface="Consolas" panose="020B0609020204030204" pitchFamily="49" charset="0"/>
              </a:rPr>
              <a:t>env</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Initialize</a:t>
            </a:r>
            <a:r>
              <a:rPr lang="nb-NO" sz="500">
                <a:latin typeface="Consolas" panose="020B0609020204030204" pitchFamily="49" charset="0"/>
              </a:rPr>
              <a:t> </a:t>
            </a:r>
            <a:r>
              <a:rPr lang="nb-NO" sz="500" err="1">
                <a:latin typeface="Consolas" panose="020B0609020204030204" pitchFamily="49" charset="0"/>
              </a:rPr>
              <a:t>Nornir</a:t>
            </a:r>
            <a:endParaRPr lang="nb-NO" sz="500">
              <a:latin typeface="Consolas" panose="020B0609020204030204" pitchFamily="49" charset="0"/>
            </a:endParaRPr>
          </a:p>
          <a:p>
            <a:r>
              <a:rPr lang="nb-NO" sz="500" err="1">
                <a:latin typeface="Consolas" panose="020B0609020204030204" pitchFamily="49" charset="0"/>
              </a:rPr>
              <a:t>nr</a:t>
            </a:r>
            <a:r>
              <a:rPr lang="nb-NO" sz="500">
                <a:latin typeface="Consolas" panose="020B0609020204030204" pitchFamily="49" charset="0"/>
              </a:rPr>
              <a:t> = </a:t>
            </a:r>
            <a:r>
              <a:rPr lang="nb-NO" sz="500" err="1">
                <a:latin typeface="Consolas" panose="020B0609020204030204" pitchFamily="49" charset="0"/>
              </a:rPr>
              <a:t>InitNornir</a:t>
            </a:r>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Set </a:t>
            </a:r>
            <a:r>
              <a:rPr lang="nb-NO" sz="500" err="1">
                <a:latin typeface="Consolas" panose="020B0609020204030204" pitchFamily="49" charset="0"/>
              </a:rPr>
              <a:t>defaults</a:t>
            </a:r>
            <a:r>
              <a:rPr lang="nb-NO" sz="500">
                <a:latin typeface="Consolas" panose="020B0609020204030204" pitchFamily="49" charset="0"/>
              </a:rPr>
              <a:t> for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nr.inventory.defaults.username</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['USERNAME']  # </a:t>
            </a:r>
            <a:r>
              <a:rPr lang="nb-NO" sz="500" err="1">
                <a:latin typeface="Consolas" panose="020B0609020204030204" pitchFamily="49" charset="0"/>
              </a:rPr>
              <a:t>Username</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nr.inventory.defaults.password</a:t>
            </a:r>
            <a:r>
              <a:rPr lang="nb-NO" sz="500">
                <a:latin typeface="Consolas" panose="020B0609020204030204" pitchFamily="49" charset="0"/>
              </a:rPr>
              <a:t> = </a:t>
            </a:r>
            <a:r>
              <a:rPr lang="nb-NO" sz="500" err="1">
                <a:latin typeface="Consolas" panose="020B0609020204030204" pitchFamily="49" charset="0"/>
              </a:rPr>
              <a:t>env</a:t>
            </a:r>
            <a:r>
              <a:rPr lang="nb-NO" sz="500">
                <a:latin typeface="Consolas" panose="020B0609020204030204" pitchFamily="49" charset="0"/>
              </a:rPr>
              <a:t>['PASSWORD']  # </a:t>
            </a:r>
            <a:r>
              <a:rPr lang="nb-NO" sz="500" err="1">
                <a:latin typeface="Consolas" panose="020B0609020204030204" pitchFamily="49" charset="0"/>
              </a:rPr>
              <a:t>Password</a:t>
            </a:r>
            <a:r>
              <a:rPr lang="nb-NO" sz="500">
                <a:latin typeface="Consolas" panose="020B0609020204030204" pitchFamily="49" charset="0"/>
              </a:rPr>
              <a:t> from .</a:t>
            </a:r>
            <a:r>
              <a:rPr lang="nb-NO" sz="500" err="1">
                <a:latin typeface="Consolas" panose="020B0609020204030204" pitchFamily="49" charset="0"/>
              </a:rPr>
              <a:t>env</a:t>
            </a:r>
            <a:endParaRPr lang="nb-NO" sz="500">
              <a:latin typeface="Consolas" panose="020B0609020204030204" pitchFamily="49" charset="0"/>
            </a:endParaRPr>
          </a:p>
          <a:p>
            <a:r>
              <a:rPr lang="nb-NO" sz="500" err="1">
                <a:latin typeface="Consolas" panose="020B0609020204030204" pitchFamily="49" charset="0"/>
              </a:rPr>
              <a:t>nr.inventory.defaults.platform</a:t>
            </a:r>
            <a:r>
              <a:rPr lang="nb-NO" sz="500">
                <a:latin typeface="Consolas" panose="020B0609020204030204" pitchFamily="49" charset="0"/>
              </a:rPr>
              <a:t>="</a:t>
            </a:r>
            <a:r>
              <a:rPr lang="nb-NO" sz="500" err="1">
                <a:latin typeface="Consolas" panose="020B0609020204030204" pitchFamily="49" charset="0"/>
              </a:rPr>
              <a:t>ios</a:t>
            </a:r>
            <a:r>
              <a:rPr lang="nb-NO" sz="500">
                <a:latin typeface="Consolas" panose="020B0609020204030204" pitchFamily="49" charset="0"/>
              </a:rPr>
              <a:t>"  # Platform </a:t>
            </a:r>
            <a:r>
              <a:rPr lang="nb-NO" sz="500" err="1">
                <a:latin typeface="Consolas" panose="020B0609020204030204" pitchFamily="49" charset="0"/>
              </a:rPr>
              <a:t>set</a:t>
            </a:r>
            <a:r>
              <a:rPr lang="nb-NO" sz="500">
                <a:latin typeface="Consolas" panose="020B0609020204030204" pitchFamily="49" charset="0"/>
              </a:rPr>
              <a:t> to Cisco IOS</a:t>
            </a:r>
          </a:p>
          <a:p>
            <a:endParaRPr lang="nb-NO" sz="500">
              <a:latin typeface="Consolas" panose="020B0609020204030204" pitchFamily="49" charset="0"/>
            </a:endParaRPr>
          </a:p>
          <a:p>
            <a:r>
              <a:rPr lang="nb-NO" sz="500">
                <a:latin typeface="Consolas" panose="020B0609020204030204" pitchFamily="49" charset="0"/>
              </a:rPr>
              <a:t># Run </a:t>
            </a:r>
            <a:r>
              <a:rPr lang="nb-NO" sz="500" err="1">
                <a:latin typeface="Consolas" panose="020B0609020204030204" pitchFamily="49" charset="0"/>
              </a:rPr>
              <a:t>command</a:t>
            </a:r>
            <a:r>
              <a:rPr lang="nb-NO" sz="500">
                <a:latin typeface="Consolas" panose="020B0609020204030204" pitchFamily="49" charset="0"/>
              </a:rPr>
              <a:t> </a:t>
            </a:r>
            <a:r>
              <a:rPr lang="nb-NO" sz="500" err="1">
                <a:latin typeface="Consolas" panose="020B0609020204030204" pitchFamily="49" charset="0"/>
              </a:rPr>
              <a:t>on</a:t>
            </a:r>
            <a:r>
              <a:rPr lang="nb-NO" sz="500">
                <a:latin typeface="Consolas" panose="020B0609020204030204" pitchFamily="49" charset="0"/>
              </a:rPr>
              <a:t> all </a:t>
            </a:r>
            <a:r>
              <a:rPr lang="nb-NO" sz="500" err="1">
                <a:latin typeface="Consolas" panose="020B0609020204030204" pitchFamily="49" charset="0"/>
              </a:rPr>
              <a:t>devices</a:t>
            </a:r>
            <a:endParaRPr lang="nb-NO" sz="500">
              <a:latin typeface="Consolas" panose="020B0609020204030204" pitchFamily="49" charset="0"/>
            </a:endParaRPr>
          </a:p>
          <a:p>
            <a:r>
              <a:rPr lang="nb-NO" sz="500" err="1">
                <a:latin typeface="Consolas" panose="020B0609020204030204" pitchFamily="49" charset="0"/>
              </a:rPr>
              <a:t>results</a:t>
            </a:r>
            <a:r>
              <a:rPr lang="nb-NO" sz="500">
                <a:latin typeface="Consolas" panose="020B0609020204030204" pitchFamily="49" charset="0"/>
              </a:rPr>
              <a:t> = </a:t>
            </a:r>
            <a:r>
              <a:rPr lang="nb-NO" sz="500" err="1">
                <a:latin typeface="Consolas" panose="020B0609020204030204" pitchFamily="49" charset="0"/>
              </a:rPr>
              <a:t>nr.run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a:t>
            </a:r>
            <a:r>
              <a:rPr lang="nb-NO" sz="500" err="1">
                <a:latin typeface="Consolas" panose="020B0609020204030204" pitchFamily="49" charset="0"/>
              </a:rPr>
              <a:t>netmiko_send_command</a:t>
            </a:r>
            <a:r>
              <a:rPr lang="nb-NO" sz="500">
                <a:latin typeface="Consolas" panose="020B0609020204030204" pitchFamily="49" charset="0"/>
              </a:rPr>
              <a:t>,  # </a:t>
            </a:r>
            <a:r>
              <a:rPr lang="nb-NO" sz="500" err="1">
                <a:latin typeface="Consolas" panose="020B0609020204030204" pitchFamily="49" charset="0"/>
              </a:rPr>
              <a:t>Use</a:t>
            </a:r>
            <a:r>
              <a:rPr lang="nb-NO" sz="500">
                <a:latin typeface="Consolas" panose="020B0609020204030204" pitchFamily="49" charset="0"/>
              </a:rPr>
              <a:t> </a:t>
            </a:r>
            <a:r>
              <a:rPr lang="nb-NO" sz="500" err="1">
                <a:latin typeface="Consolas" panose="020B0609020204030204" pitchFamily="49" charset="0"/>
              </a:rPr>
              <a:t>the</a:t>
            </a:r>
            <a:r>
              <a:rPr lang="nb-NO" sz="500">
                <a:latin typeface="Consolas" panose="020B0609020204030204" pitchFamily="49" charset="0"/>
              </a:rPr>
              <a:t> </a:t>
            </a:r>
            <a:r>
              <a:rPr lang="nb-NO" sz="500" err="1">
                <a:latin typeface="Consolas" panose="020B0609020204030204" pitchFamily="49" charset="0"/>
              </a:rPr>
              <a:t>task</a:t>
            </a:r>
            <a:r>
              <a:rPr lang="nb-NO" sz="500">
                <a:latin typeface="Consolas" panose="020B0609020204030204" pitchFamily="49" charset="0"/>
              </a:rPr>
              <a:t> "</a:t>
            </a:r>
            <a:r>
              <a:rPr lang="nb-NO" sz="500" err="1">
                <a:latin typeface="Consolas" panose="020B0609020204030204" pitchFamily="49" charset="0"/>
              </a:rPr>
              <a:t>netmiko_send_command</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command_string</a:t>
            </a:r>
            <a:r>
              <a:rPr lang="nb-NO" sz="500">
                <a:latin typeface="Consolas" panose="020B0609020204030204" pitchFamily="49" charset="0"/>
              </a:rPr>
              <a:t>="show ap </a:t>
            </a:r>
            <a:r>
              <a:rPr lang="nb-NO" sz="500" err="1">
                <a:latin typeface="Consolas" panose="020B0609020204030204" pitchFamily="49" charset="0"/>
              </a:rPr>
              <a:t>summary</a:t>
            </a:r>
            <a:r>
              <a:rPr lang="nb-NO" sz="500">
                <a:latin typeface="Consolas" panose="020B0609020204030204" pitchFamily="49" charset="0"/>
              </a:rPr>
              <a:t>"  # </a:t>
            </a:r>
            <a:r>
              <a:rPr lang="nb-NO" sz="500" err="1">
                <a:latin typeface="Consolas" panose="020B0609020204030204" pitchFamily="49" charset="0"/>
              </a:rPr>
              <a:t>Command</a:t>
            </a:r>
            <a:r>
              <a:rPr lang="nb-NO" sz="500">
                <a:latin typeface="Consolas" panose="020B0609020204030204" pitchFamily="49" charset="0"/>
              </a:rPr>
              <a:t> to run</a:t>
            </a:r>
          </a:p>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 </a:t>
            </a:r>
            <a:r>
              <a:rPr lang="nb-NO" sz="500" err="1">
                <a:latin typeface="Consolas" panose="020B0609020204030204" pitchFamily="49" charset="0"/>
              </a:rPr>
              <a:t>results</a:t>
            </a:r>
            <a:endParaRPr lang="nb-NO" sz="500">
              <a:latin typeface="Consolas" panose="020B0609020204030204" pitchFamily="49" charset="0"/>
            </a:endParaRPr>
          </a:p>
          <a:p>
            <a:r>
              <a:rPr lang="nb-NO" sz="500" err="1">
                <a:latin typeface="Consolas" panose="020B0609020204030204" pitchFamily="49" charset="0"/>
              </a:rPr>
              <a:t>print_result</a:t>
            </a:r>
            <a:r>
              <a:rPr lang="nb-NO" sz="500">
                <a:latin typeface="Consolas" panose="020B0609020204030204" pitchFamily="49" charset="0"/>
              </a:rPr>
              <a:t>(</a:t>
            </a:r>
            <a:r>
              <a:rPr lang="nb-NO" sz="500" err="1">
                <a:latin typeface="Consolas" panose="020B0609020204030204" pitchFamily="49" charset="0"/>
              </a:rPr>
              <a:t>results</a:t>
            </a:r>
            <a:r>
              <a:rPr lang="nb-NO" sz="500">
                <a:latin typeface="Consolas" panose="020B0609020204030204" pitchFamily="49" charset="0"/>
              </a:rPr>
              <a:t>)</a:t>
            </a:r>
          </a:p>
        </p:txBody>
      </p:sp>
      <p:sp>
        <p:nvSpPr>
          <p:cNvPr id="10" name="TextBox 9">
            <a:extLst>
              <a:ext uri="{FF2B5EF4-FFF2-40B4-BE49-F238E27FC236}">
                <a16:creationId xmlns:a16="http://schemas.microsoft.com/office/drawing/2014/main" id="{69A80900-DDCA-3D75-EF6B-30F977A5E964}"/>
              </a:ext>
            </a:extLst>
          </p:cNvPr>
          <p:cNvSpPr txBox="1"/>
          <p:nvPr/>
        </p:nvSpPr>
        <p:spPr>
          <a:xfrm>
            <a:off x="9264502" y="1899227"/>
            <a:ext cx="2488347" cy="276999"/>
          </a:xfrm>
          <a:prstGeom prst="rect">
            <a:avLst/>
          </a:prstGeom>
          <a:noFill/>
        </p:spPr>
        <p:txBody>
          <a:bodyPr wrap="square">
            <a:spAutoFit/>
          </a:bodyPr>
          <a:lstStyle/>
          <a:p>
            <a:r>
              <a:rPr lang="en-GB" sz="1200">
                <a:latin typeface="Consolas" panose="020B0609020204030204" pitchFamily="49" charset="0"/>
              </a:rPr>
              <a:t>python-nornir-runbook.py</a:t>
            </a:r>
            <a:endParaRPr lang="nb-NO" sz="1200">
              <a:latin typeface="Consolas" panose="020B0609020204030204" pitchFamily="49" charset="0"/>
            </a:endParaRPr>
          </a:p>
        </p:txBody>
      </p:sp>
      <p:pic>
        <p:nvPicPr>
          <p:cNvPr id="13" name="Picture 12">
            <a:extLst>
              <a:ext uri="{FF2B5EF4-FFF2-40B4-BE49-F238E27FC236}">
                <a16:creationId xmlns:a16="http://schemas.microsoft.com/office/drawing/2014/main" id="{0DF2B781-1F4B-7BDF-AB88-F0865D8F8555}"/>
              </a:ext>
            </a:extLst>
          </p:cNvPr>
          <p:cNvPicPr>
            <a:picLocks noChangeAspect="1"/>
          </p:cNvPicPr>
          <p:nvPr/>
        </p:nvPicPr>
        <p:blipFill>
          <a:blip r:embed="rId3"/>
          <a:stretch>
            <a:fillRect/>
          </a:stretch>
        </p:blipFill>
        <p:spPr>
          <a:xfrm>
            <a:off x="254050" y="2397331"/>
            <a:ext cx="8846288" cy="1723137"/>
          </a:xfrm>
          <a:prstGeom prst="rect">
            <a:avLst/>
          </a:prstGeom>
        </p:spPr>
      </p:pic>
    </p:spTree>
    <p:extLst>
      <p:ext uri="{BB962C8B-B14F-4D97-AF65-F5344CB8AC3E}">
        <p14:creationId xmlns:p14="http://schemas.microsoft.com/office/powerpoint/2010/main" val="34554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a:t>In this task, we will combine our Nornir knowledge from the previous lab, with the script we created in the first Python exercise using Netmiko, as well as the Python exercise using .env file</a:t>
            </a:r>
          </a:p>
          <a:p>
            <a:pPr>
              <a:lnSpc>
                <a:spcPct val="110000"/>
              </a:lnSpc>
            </a:pPr>
            <a:r>
              <a:rPr lang="en-US" sz="1500"/>
              <a:t>In short, the single-WLC script using Netmiko will be changed so it runs on all WLCs in a Nornir inventory</a:t>
            </a:r>
          </a:p>
          <a:p>
            <a:pPr>
              <a:lnSpc>
                <a:spcPct val="110000"/>
              </a:lnSpc>
            </a:pPr>
            <a:r>
              <a:rPr lang="en-US" sz="1500"/>
              <a:t>You can easily expand the inventory to</a:t>
            </a:r>
          </a:p>
          <a:p>
            <a:pPr lvl="1">
              <a:lnSpc>
                <a:spcPct val="110000"/>
              </a:lnSpc>
            </a:pPr>
            <a:r>
              <a:rPr lang="en-US" sz="1100"/>
              <a:t>Your own WLC</a:t>
            </a:r>
          </a:p>
          <a:p>
            <a:pPr lvl="1">
              <a:lnSpc>
                <a:spcPct val="110000"/>
              </a:lnSpc>
            </a:pPr>
            <a:r>
              <a:rPr lang="en-US" sz="1100"/>
              <a:t>The shared WLC</a:t>
            </a:r>
          </a:p>
          <a:p>
            <a:pPr lvl="1">
              <a:lnSpc>
                <a:spcPct val="110000"/>
              </a:lnSpc>
            </a:pPr>
            <a:r>
              <a:rPr lang="en-US" sz="1100"/>
              <a:t>Other students' WLCs that you have access to</a:t>
            </a:r>
          </a:p>
        </p:txBody>
      </p:sp>
    </p:spTree>
    <p:extLst>
      <p:ext uri="{BB962C8B-B14F-4D97-AF65-F5344CB8AC3E}">
        <p14:creationId xmlns:p14="http://schemas.microsoft.com/office/powerpoint/2010/main" val="29026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9919988"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"Lab46_Python-Nornir-extended"</a:t>
            </a:r>
          </a:p>
          <a:p>
            <a:pPr lvl="1">
              <a:lnSpc>
                <a:spcPct val="110000"/>
              </a:lnSpc>
            </a:pPr>
            <a:r>
              <a:rPr lang="en-US" sz="1200"/>
              <a:t>Create a file ".env" (copy from Lab 45)</a:t>
            </a:r>
          </a:p>
          <a:p>
            <a:pPr lvl="1">
              <a:lnSpc>
                <a:spcPct val="110000"/>
              </a:lnSpc>
            </a:pPr>
            <a:r>
              <a:rPr lang="en-US" sz="1200"/>
              <a:t>Create a file "</a:t>
            </a:r>
            <a:r>
              <a:rPr lang="en-US" sz="1200" err="1"/>
              <a:t>hosts.yaml</a:t>
            </a:r>
            <a:r>
              <a:rPr lang="en-US" sz="1200"/>
              <a:t>" (copy from Lab 45)</a:t>
            </a:r>
          </a:p>
          <a:p>
            <a:pPr lvl="1">
              <a:lnSpc>
                <a:spcPct val="110000"/>
              </a:lnSpc>
            </a:pPr>
            <a:r>
              <a:rPr lang="en-US" sz="1200"/>
              <a:t>Create a file "python-nornir-extended-runbook.py". Start by copy-pasting the "netmiko-script.py" from Lab 44</a:t>
            </a:r>
          </a:p>
          <a:p>
            <a:pPr lvl="1">
              <a:lnSpc>
                <a:spcPct val="110000"/>
              </a:lnSpc>
            </a:pPr>
            <a:r>
              <a:rPr lang="en-US" sz="1200"/>
              <a:t>Activate the automation-venv</a:t>
            </a:r>
          </a:p>
          <a:p>
            <a:pPr>
              <a:lnSpc>
                <a:spcPct val="110000"/>
              </a:lnSpc>
            </a:pPr>
            <a:endParaRPr lang="en-US" sz="1200"/>
          </a:p>
          <a:p>
            <a:pPr>
              <a:lnSpc>
                <a:spcPct val="110000"/>
              </a:lnSpc>
            </a:pPr>
            <a:endParaRPr lang="en-US" sz="1200"/>
          </a:p>
          <a:p>
            <a:pPr lvl="1">
              <a:lnSpc>
                <a:spcPct val="110000"/>
              </a:lnSpc>
            </a:pPr>
            <a:r>
              <a:rPr lang="en-US" sz="1200" err="1"/>
              <a:t>Nornir</a:t>
            </a:r>
            <a:r>
              <a:rPr lang="en-US" sz="1200"/>
              <a:t> and required packages should already be installed from the previous lab</a:t>
            </a:r>
          </a:p>
          <a:p>
            <a:pPr>
              <a:lnSpc>
                <a:spcPct val="110000"/>
              </a:lnSpc>
            </a:pPr>
            <a:endParaRPr lang="en-US" sz="1200"/>
          </a:p>
          <a:p>
            <a:pPr>
              <a:lnSpc>
                <a:spcPct val="110000"/>
              </a:lnSpc>
            </a:pPr>
            <a:r>
              <a:rPr lang="en-US" sz="1200"/>
              <a:t>Task 1: Merge the necessary </a:t>
            </a:r>
            <a:r>
              <a:rPr lang="en-US" sz="1200" err="1"/>
              <a:t>Nornir</a:t>
            </a:r>
            <a:r>
              <a:rPr lang="en-US" sz="1200"/>
              <a:t> components from Lab 45 into the new runbook</a:t>
            </a:r>
          </a:p>
          <a:p>
            <a:pPr lvl="1">
              <a:lnSpc>
                <a:spcPct val="110000"/>
              </a:lnSpc>
            </a:pPr>
            <a:r>
              <a:rPr lang="en-US" sz="1000"/>
              <a:t>Add </a:t>
            </a:r>
            <a:r>
              <a:rPr lang="en-US" sz="1000" err="1"/>
              <a:t>Nornir</a:t>
            </a:r>
            <a:r>
              <a:rPr lang="en-US" sz="1000"/>
              <a:t> imports, set </a:t>
            </a:r>
            <a:r>
              <a:rPr lang="en-US" sz="1000" err="1"/>
              <a:t>Nornir</a:t>
            </a:r>
            <a:r>
              <a:rPr lang="en-US" sz="1000"/>
              <a:t> defaults, initialize </a:t>
            </a:r>
            <a:r>
              <a:rPr lang="en-US" sz="1000" err="1"/>
              <a:t>Nornir</a:t>
            </a:r>
            <a:endParaRPr lang="en-US" sz="1000"/>
          </a:p>
          <a:p>
            <a:pPr lvl="1">
              <a:lnSpc>
                <a:spcPct val="110000"/>
              </a:lnSpc>
            </a:pPr>
            <a:r>
              <a:rPr lang="en-US" sz="1000"/>
              <a:t>Remove the Netmiko imports, definition of </a:t>
            </a:r>
            <a:r>
              <a:rPr lang="en-US" sz="1000" err="1"/>
              <a:t>cisco_wlc</a:t>
            </a:r>
            <a:r>
              <a:rPr lang="en-US" sz="1000"/>
              <a:t> object and initializing </a:t>
            </a:r>
            <a:r>
              <a:rPr lang="en-US" sz="1000" err="1"/>
              <a:t>net_connect</a:t>
            </a:r>
            <a:r>
              <a:rPr lang="en-US" sz="1000"/>
              <a:t> = </a:t>
            </a:r>
            <a:r>
              <a:rPr lang="en-US" sz="1000" err="1"/>
              <a:t>ConnectHandler</a:t>
            </a:r>
            <a:r>
              <a:rPr lang="en-US" sz="1000"/>
              <a:t>()</a:t>
            </a:r>
          </a:p>
          <a:p>
            <a:pPr>
              <a:lnSpc>
                <a:spcPct val="110000"/>
              </a:lnSpc>
            </a:pPr>
            <a:r>
              <a:rPr lang="en-US" sz="1200"/>
              <a:t>Task 2: Rewrite the functions that are called from the menu, to be run using </a:t>
            </a:r>
            <a:r>
              <a:rPr lang="en-US" sz="1200" err="1"/>
              <a:t>nornir_netmiko</a:t>
            </a:r>
            <a:r>
              <a:rPr lang="en-US" sz="1200"/>
              <a:t> and use the Nornir inventory</a:t>
            </a:r>
          </a:p>
          <a:p>
            <a:pPr lvl="1">
              <a:lnSpc>
                <a:spcPct val="110000"/>
              </a:lnSpc>
            </a:pPr>
            <a:r>
              <a:rPr lang="en-US" sz="1000"/>
              <a:t>All lines referring to "</a:t>
            </a:r>
            <a:r>
              <a:rPr lang="en-US" sz="1000" err="1"/>
              <a:t>net_connect</a:t>
            </a:r>
            <a:r>
              <a:rPr lang="en-US" sz="1000"/>
              <a:t>" will need to be changed</a:t>
            </a:r>
          </a:p>
          <a:p>
            <a:pPr>
              <a:lnSpc>
                <a:spcPct val="110000"/>
              </a:lnSpc>
            </a:pPr>
            <a:r>
              <a:rPr lang="en-US" sz="1200"/>
              <a:t>Task 3: Rewrite the menu with "You are connected to", to show all devices from the inventory that you will issue the commands to</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~/wifi-automation/Lab46_Python-Nornir-extended</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-automation/Lab46_Python-Nornir-extended</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:~/wifi-automation/Lab46_Python-Nornir-extended</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49120"/>
            <a:ext cx="2286319" cy="1382425"/>
          </a:xfrm>
          <a:prstGeom prst="rect">
            <a:avLst/>
          </a:prstGeom>
        </p:spPr>
      </p:pic>
    </p:spTree>
    <p:extLst>
      <p:ext uri="{BB962C8B-B14F-4D97-AF65-F5344CB8AC3E}">
        <p14:creationId xmlns:p14="http://schemas.microsoft.com/office/powerpoint/2010/main" val="28482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Add the Nornir imports, remove the Netmiko imports</a:t>
            </a:r>
          </a:p>
          <a:p>
            <a:pPr>
              <a:lnSpc>
                <a:spcPct val="110000"/>
              </a:lnSpc>
            </a:pPr>
            <a:endParaRPr lang="en-US" sz="1400"/>
          </a:p>
          <a:p>
            <a:pPr>
              <a:lnSpc>
                <a:spcPct val="110000"/>
              </a:lnSpc>
            </a:pPr>
            <a:endParaRPr lang="en-US" sz="1400"/>
          </a:p>
          <a:p>
            <a:pPr>
              <a:lnSpc>
                <a:spcPct val="110000"/>
              </a:lnSpc>
            </a:pPr>
            <a:r>
              <a:rPr lang="en-US" sz="1400"/>
              <a:t>Initialize Nornir and set the defaults.                           Remove the Netmiko initialization</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095206" y="435733"/>
            <a:ext cx="3399256" cy="662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72893" y="1386126"/>
            <a:ext cx="1321569"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2B6DE502-99CF-8379-2094-6DC4D3347E6F}"/>
              </a:ext>
            </a:extLst>
          </p:cNvPr>
          <p:cNvPicPr>
            <a:picLocks noChangeAspect="1"/>
          </p:cNvPicPr>
          <p:nvPr/>
        </p:nvPicPr>
        <p:blipFill>
          <a:blip r:embed="rId3"/>
          <a:stretch>
            <a:fillRect/>
          </a:stretch>
        </p:blipFill>
        <p:spPr>
          <a:xfrm>
            <a:off x="634599" y="1968287"/>
            <a:ext cx="5688230" cy="813733"/>
          </a:xfrm>
          <a:prstGeom prst="rect">
            <a:avLst/>
          </a:prstGeom>
        </p:spPr>
      </p:pic>
      <p:pic>
        <p:nvPicPr>
          <p:cNvPr id="17" name="Picture 16">
            <a:extLst>
              <a:ext uri="{FF2B5EF4-FFF2-40B4-BE49-F238E27FC236}">
                <a16:creationId xmlns:a16="http://schemas.microsoft.com/office/drawing/2014/main" id="{672332F4-4A9F-764E-1D19-D5A2E4EE87E0}"/>
              </a:ext>
            </a:extLst>
          </p:cNvPr>
          <p:cNvPicPr>
            <a:picLocks noChangeAspect="1"/>
          </p:cNvPicPr>
          <p:nvPr/>
        </p:nvPicPr>
        <p:blipFill>
          <a:blip r:embed="rId4"/>
          <a:stretch>
            <a:fillRect/>
          </a:stretch>
        </p:blipFill>
        <p:spPr>
          <a:xfrm>
            <a:off x="634598" y="3045669"/>
            <a:ext cx="4738388" cy="1252595"/>
          </a:xfrm>
          <a:prstGeom prst="rect">
            <a:avLst/>
          </a:prstGeom>
        </p:spPr>
      </p:pic>
      <p:pic>
        <p:nvPicPr>
          <p:cNvPr id="21" name="Picture 20">
            <a:extLst>
              <a:ext uri="{FF2B5EF4-FFF2-40B4-BE49-F238E27FC236}">
                <a16:creationId xmlns:a16="http://schemas.microsoft.com/office/drawing/2014/main" id="{A7BD9509-AAC8-15B7-6F99-7046B1D52A45}"/>
              </a:ext>
            </a:extLst>
          </p:cNvPr>
          <p:cNvPicPr>
            <a:picLocks noChangeAspect="1"/>
          </p:cNvPicPr>
          <p:nvPr/>
        </p:nvPicPr>
        <p:blipFill>
          <a:blip r:embed="rId5"/>
          <a:stretch>
            <a:fillRect/>
          </a:stretch>
        </p:blipFill>
        <p:spPr>
          <a:xfrm>
            <a:off x="5898533" y="3045669"/>
            <a:ext cx="3399256" cy="1441883"/>
          </a:xfrm>
          <a:prstGeom prst="rect">
            <a:avLst/>
          </a:prstGeom>
        </p:spPr>
      </p:pic>
      <p:cxnSp>
        <p:nvCxnSpPr>
          <p:cNvPr id="23" name="Straight Connector 22">
            <a:extLst>
              <a:ext uri="{FF2B5EF4-FFF2-40B4-BE49-F238E27FC236}">
                <a16:creationId xmlns:a16="http://schemas.microsoft.com/office/drawing/2014/main" id="{5D7E954B-7661-6BA0-E2C5-E35BFCEA3196}"/>
              </a:ext>
            </a:extLst>
          </p:cNvPr>
          <p:cNvCxnSpPr/>
          <p:nvPr/>
        </p:nvCxnSpPr>
        <p:spPr>
          <a:xfrm flipV="1">
            <a:off x="5898533" y="3045669"/>
            <a:ext cx="3399256"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47AFC6-96A6-6970-FEC8-C20829CD01AD}"/>
              </a:ext>
            </a:extLst>
          </p:cNvPr>
          <p:cNvCxnSpPr>
            <a:cxnSpLocks/>
          </p:cNvCxnSpPr>
          <p:nvPr/>
        </p:nvCxnSpPr>
        <p:spPr>
          <a:xfrm>
            <a:off x="5897755" y="3045669"/>
            <a:ext cx="3399645" cy="1441883"/>
          </a:xfrm>
          <a:prstGeom prst="line">
            <a:avLst/>
          </a:prstGeom>
          <a:ln w="12700">
            <a:solidFill>
              <a:schemeClr val="accent5">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7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Change all lines referring to "net_connect". That will be in each of the 4 functions</a:t>
            </a:r>
          </a:p>
          <a:p>
            <a:pPr lvl="1">
              <a:lnSpc>
                <a:spcPct val="110000"/>
              </a:lnSpc>
            </a:pPr>
            <a:r>
              <a:rPr lang="en-US" sz="1200"/>
              <a:t>show_ap_summary()</a:t>
            </a:r>
          </a:p>
          <a:p>
            <a:pPr marL="450000" lvl="1" indent="0">
              <a:lnSpc>
                <a:spcPct val="110000"/>
              </a:lnSpc>
              <a:buNone/>
            </a:pPr>
            <a:r>
              <a:rPr lang="en-US" sz="1200"/>
              <a:t>	Change:</a:t>
            </a:r>
          </a:p>
          <a:p>
            <a:pPr marL="450000" lvl="1" indent="0">
              <a:lnSpc>
                <a:spcPct val="110000"/>
              </a:lnSpc>
              <a:buNone/>
            </a:pPr>
            <a:r>
              <a:rPr lang="en-US" sz="1200"/>
              <a:t>	To:  </a:t>
            </a:r>
          </a:p>
          <a:p>
            <a:pPr lvl="1">
              <a:lnSpc>
                <a:spcPct val="110000"/>
              </a:lnSpc>
            </a:pPr>
            <a:endParaRPr lang="en-US" sz="1200"/>
          </a:p>
          <a:p>
            <a:pPr lvl="1">
              <a:lnSpc>
                <a:spcPct val="110000"/>
              </a:lnSpc>
            </a:pPr>
            <a:endParaRPr lang="en-US" sz="1200"/>
          </a:p>
          <a:p>
            <a:pPr lvl="1">
              <a:lnSpc>
                <a:spcPct val="110000"/>
              </a:lnSpc>
            </a:pPr>
            <a:r>
              <a:rPr lang="en-US" sz="1200"/>
              <a:t>show_client_summary()</a:t>
            </a:r>
          </a:p>
          <a:p>
            <a:pPr marL="810000" lvl="2" indent="0">
              <a:lnSpc>
                <a:spcPct val="110000"/>
              </a:lnSpc>
              <a:buNone/>
            </a:pPr>
            <a:r>
              <a:rPr lang="en-US" sz="1200"/>
              <a:t>Do the same changes as in previous  function</a:t>
            </a:r>
          </a:p>
          <a:p>
            <a:pPr lvl="1">
              <a:lnSpc>
                <a:spcPct val="110000"/>
              </a:lnSpc>
            </a:pPr>
            <a:r>
              <a:rPr lang="en-US" sz="1200"/>
              <a:t>show_cdp_neighbors()</a:t>
            </a:r>
          </a:p>
          <a:p>
            <a:pPr marL="810000" lvl="2" indent="0">
              <a:lnSpc>
                <a:spcPct val="110000"/>
              </a:lnSpc>
              <a:buNone/>
            </a:pPr>
            <a:r>
              <a:rPr lang="en-US" sz="1200"/>
              <a:t>Do the same changes as in previous functions</a:t>
            </a:r>
          </a:p>
          <a:p>
            <a:pPr lvl="1">
              <a:lnSpc>
                <a:spcPct val="110000"/>
              </a:lnSpc>
            </a:pPr>
            <a:r>
              <a:rPr lang="en-US" sz="1200"/>
              <a:t>save_config_to_file()</a:t>
            </a:r>
          </a:p>
          <a:p>
            <a:pPr marL="810000" lvl="2" indent="0">
              <a:lnSpc>
                <a:spcPct val="110000"/>
              </a:lnSpc>
              <a:buNone/>
            </a:pPr>
            <a:r>
              <a:rPr lang="en-US" sz="1200"/>
              <a:t>Firstly, do the same changes as in previous functions:</a:t>
            </a:r>
          </a:p>
          <a:p>
            <a:pPr lvl="3">
              <a:lnSpc>
                <a:spcPct val="110000"/>
              </a:lnSpc>
            </a:pPr>
            <a:r>
              <a:rPr lang="en-US" sz="1050"/>
              <a:t>In the existing script, we saved the output from netmiko to "output"</a:t>
            </a:r>
          </a:p>
          <a:p>
            <a:pPr lvl="3">
              <a:lnSpc>
                <a:spcPct val="110000"/>
              </a:lnSpc>
            </a:pPr>
            <a:endParaRPr lang="en-US" sz="1050"/>
          </a:p>
          <a:p>
            <a:pPr lvl="3">
              <a:lnSpc>
                <a:spcPct val="110000"/>
              </a:lnSpc>
            </a:pPr>
            <a:r>
              <a:rPr lang="en-US" sz="1050"/>
              <a:t>Now, change this to the same format as the previous functions, saving the results in "results". Exactly the same as the previous functions. The rest of this function (saving of the file) will follow on next slide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2229295" y="1657836"/>
            <a:ext cx="6117264" cy="246221"/>
          </a:xfrm>
          <a:prstGeom prst="rect">
            <a:avLst/>
          </a:prstGeom>
          <a:solidFill>
            <a:srgbClr val="000000"/>
          </a:solidFill>
        </p:spPr>
        <p:txBody>
          <a:bodyPr wrap="square">
            <a:spAutoFit/>
          </a:bodyPr>
          <a:lstStyle/>
          <a:p>
            <a:r>
              <a:rPr lang="en-US" sz="1000" b="0">
                <a:solidFill>
                  <a:srgbClr val="DCDCAA"/>
                </a:solidFill>
                <a:effectLst/>
                <a:latin typeface="Intel One Mono" panose="020B0509020203020204" pitchFamily="49" charset="0"/>
              </a:rPr>
              <a:t>    print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r>
              <a:rPr lang="en-US" sz="1000" b="0">
                <a:solidFill>
                  <a:srgbClr val="CCCCCC"/>
                </a:solidFill>
                <a:effectLst/>
                <a:latin typeface="Intel One Mono" panose="020B0509020203020204" pitchFamily="49" charset="0"/>
              </a:rPr>
              <a:t>))</a:t>
            </a:r>
          </a:p>
        </p:txBody>
      </p:sp>
      <p:sp>
        <p:nvSpPr>
          <p:cNvPr id="15" name="TextBox 14">
            <a:extLst>
              <a:ext uri="{FF2B5EF4-FFF2-40B4-BE49-F238E27FC236}">
                <a16:creationId xmlns:a16="http://schemas.microsoft.com/office/drawing/2014/main" id="{B27EC35F-0357-8BDD-D235-89E7578F3667}"/>
              </a:ext>
            </a:extLst>
          </p:cNvPr>
          <p:cNvSpPr txBox="1"/>
          <p:nvPr/>
        </p:nvSpPr>
        <p:spPr>
          <a:xfrm>
            <a:off x="2229295" y="2042315"/>
            <a:ext cx="6117264" cy="861774"/>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results</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nr</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run</a:t>
            </a:r>
            <a:r>
              <a:rPr lang="en-US" sz="1000" b="0">
                <a:solidFill>
                  <a:srgbClr val="CCCCCC"/>
                </a:solidFill>
                <a:effectLst/>
                <a:latin typeface="Intel One Mono" panose="020B0509020203020204" pitchFamily="49" charset="0"/>
              </a:rPr>
              <a:t>(</a:t>
            </a:r>
          </a:p>
          <a:p>
            <a:r>
              <a:rPr lang="en-US" sz="1000">
                <a:solidFill>
                  <a:srgbClr val="9CDCFE"/>
                </a:solidFill>
                <a:latin typeface="Intel One Mono" panose="020B0509020203020204" pitchFamily="49" charset="0"/>
              </a:rPr>
              <a:t>        </a:t>
            </a:r>
            <a:r>
              <a:rPr lang="en-US" sz="1000" b="0">
                <a:solidFill>
                  <a:srgbClr val="9CDCFE"/>
                </a:solidFill>
                <a:effectLst/>
                <a:latin typeface="Intel One Mono" panose="020B0509020203020204" pitchFamily="49" charset="0"/>
              </a:rPr>
              <a:t>task</a:t>
            </a:r>
            <a:r>
              <a:rPr lang="en-US" sz="1000" b="0">
                <a:solidFill>
                  <a:srgbClr val="D4D4D4"/>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netmiko_send_command</a:t>
            </a:r>
            <a:r>
              <a:rPr lang="en-US" sz="1000" b="0">
                <a:solidFill>
                  <a:srgbClr val="CCCCCC"/>
                </a:solidFill>
                <a:effectLst/>
                <a:latin typeface="Intel One Mono" panose="020B0509020203020204" pitchFamily="49" charset="0"/>
              </a:rPr>
              <a:t>,</a:t>
            </a:r>
          </a:p>
          <a:p>
            <a:r>
              <a:rPr lang="en-US" sz="1000" b="0">
                <a:solidFill>
                  <a:srgbClr val="9CDCFE"/>
                </a:solidFill>
                <a:effectLst/>
                <a:latin typeface="Intel One Mono" panose="020B0509020203020204" pitchFamily="49" charset="0"/>
              </a:rPr>
              <a:t>        command_string</a:t>
            </a:r>
            <a:r>
              <a:rPr lang="en-US" sz="1000" b="0">
                <a:solidFill>
                  <a:srgbClr val="D4D4D4"/>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ap summary"</a:t>
            </a:r>
            <a:endParaRPr lang="en-US" sz="1000" b="0">
              <a:solidFill>
                <a:srgbClr val="CCCCCC"/>
              </a:solidFill>
              <a:effectLst/>
              <a:latin typeface="Intel One Mono" panose="020B0509020203020204" pitchFamily="49" charset="0"/>
            </a:endParaRPr>
          </a:p>
          <a:p>
            <a:r>
              <a:rPr lang="en-US" sz="1000" b="0">
                <a:solidFill>
                  <a:srgbClr val="CCCCCC"/>
                </a:solidFill>
                <a:effectLst/>
                <a:latin typeface="Intel One Mono" panose="020B0509020203020204" pitchFamily="49" charset="0"/>
              </a:rPr>
              <a:t>    )</a:t>
            </a:r>
          </a:p>
          <a:p>
            <a:r>
              <a:rPr lang="en-US" sz="1000" b="0">
                <a:solidFill>
                  <a:srgbClr val="DCDCAA"/>
                </a:solidFill>
                <a:effectLst/>
                <a:latin typeface="Intel One Mono" panose="020B0509020203020204" pitchFamily="49" charset="0"/>
              </a:rPr>
              <a:t>    print_result</a:t>
            </a:r>
            <a:r>
              <a:rPr lang="en-US" sz="1000" b="0">
                <a:solidFill>
                  <a:srgbClr val="CCCCCC"/>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results</a:t>
            </a:r>
            <a:r>
              <a:rPr lang="en-US" sz="1000" b="0">
                <a:solidFill>
                  <a:srgbClr val="CCCCCC"/>
                </a:solidFill>
                <a:effectLst/>
                <a:latin typeface="Intel One Mono" panose="020B0509020203020204" pitchFamily="49" charset="0"/>
              </a:rPr>
              <a:t>)</a:t>
            </a:r>
          </a:p>
        </p:txBody>
      </p:sp>
      <p:sp>
        <p:nvSpPr>
          <p:cNvPr id="18" name="TextBox 17">
            <a:extLst>
              <a:ext uri="{FF2B5EF4-FFF2-40B4-BE49-F238E27FC236}">
                <a16:creationId xmlns:a16="http://schemas.microsoft.com/office/drawing/2014/main" id="{56B90E9C-E1F2-EE8F-0989-D70F5A755E1E}"/>
              </a:ext>
            </a:extLst>
          </p:cNvPr>
          <p:cNvSpPr txBox="1"/>
          <p:nvPr/>
        </p:nvSpPr>
        <p:spPr>
          <a:xfrm>
            <a:off x="2229295" y="5185144"/>
            <a:ext cx="6117264" cy="246221"/>
          </a:xfrm>
          <a:prstGeom prst="rect">
            <a:avLst/>
          </a:prstGeom>
          <a:solidFill>
            <a:srgbClr val="000000"/>
          </a:solidFill>
        </p:spPr>
        <p:txBody>
          <a:bodyPr wrap="square">
            <a:spAutoFit/>
          </a:bodyPr>
          <a:lstStyle/>
          <a:p>
            <a:r>
              <a:rPr lang="en-US" sz="1000" b="0">
                <a:solidFill>
                  <a:srgbClr val="9CDCFE"/>
                </a:solidFill>
                <a:effectLst/>
                <a:latin typeface="Intel One Mono" panose="020B0509020203020204" pitchFamily="49" charset="0"/>
              </a:rPr>
              <a:t>    output</a:t>
            </a:r>
            <a:r>
              <a:rPr lang="en-US" sz="1000" b="0">
                <a:solidFill>
                  <a:srgbClr val="D4D4D4"/>
                </a:solidFill>
                <a:effectLst/>
                <a:latin typeface="Intel One Mono" panose="020B0509020203020204" pitchFamily="49" charset="0"/>
              </a:rPr>
              <a:t>=</a:t>
            </a:r>
            <a:r>
              <a:rPr lang="en-US" sz="1000" b="0">
                <a:solidFill>
                  <a:srgbClr val="9CDCFE"/>
                </a:solidFill>
                <a:effectLst/>
                <a:latin typeface="Intel One Mono" panose="020B0509020203020204" pitchFamily="49" charset="0"/>
              </a:rPr>
              <a:t>net_connect</a:t>
            </a:r>
            <a:r>
              <a:rPr lang="en-US" sz="1000" b="0">
                <a:solidFill>
                  <a:srgbClr val="CCCCCC"/>
                </a:solidFill>
                <a:effectLst/>
                <a:latin typeface="Intel One Mono" panose="020B0509020203020204" pitchFamily="49" charset="0"/>
              </a:rPr>
              <a:t>.</a:t>
            </a:r>
            <a:r>
              <a:rPr lang="en-US" sz="1000" b="0">
                <a:solidFill>
                  <a:srgbClr val="DCDCAA"/>
                </a:solidFill>
                <a:effectLst/>
                <a:latin typeface="Intel One Mono" panose="020B0509020203020204" pitchFamily="49" charset="0"/>
              </a:rPr>
              <a:t>send_command</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"show run"</a:t>
            </a:r>
            <a:r>
              <a:rPr lang="en-US"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9964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2 hints continued</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Continuing on the save_config_to_file() function, we are now ready to save the results to a file</a:t>
            </a:r>
          </a:p>
          <a:p>
            <a:pPr lvl="1">
              <a:lnSpc>
                <a:spcPct val="110000"/>
              </a:lnSpc>
            </a:pPr>
            <a:r>
              <a:rPr lang="en-US" sz="1200"/>
              <a:t>The results object is actually an object of type "AggregatedResult", containing results for each object that tasks has been run on, as a "MultiResult" object. Each MultiResult object is accessed by the name of the host. So for our example host file you would have two MultiResult objects:</a:t>
            </a:r>
          </a:p>
          <a:p>
            <a:pPr lvl="1">
              <a:lnSpc>
                <a:spcPct val="110000"/>
              </a:lnSpc>
            </a:pPr>
            <a:endParaRPr lang="en-US" sz="1200"/>
          </a:p>
          <a:p>
            <a:pPr lvl="1">
              <a:lnSpc>
                <a:spcPct val="110000"/>
              </a:lnSpc>
            </a:pPr>
            <a:r>
              <a:rPr lang="en-US" sz="1200"/>
              <a:t>Each of these contains a list with the results of each task run on that object, starting from 0. So with one task run for the "your_wlc" host, the output (e.g. the "show run") will be stored in:</a:t>
            </a:r>
          </a:p>
          <a:p>
            <a:pPr lvl="1">
              <a:lnSpc>
                <a:spcPct val="110000"/>
              </a:lnSpc>
            </a:pPr>
            <a:endParaRPr lang="en-US" sz="1200"/>
          </a:p>
          <a:p>
            <a:pPr lvl="1">
              <a:lnSpc>
                <a:spcPct val="110000"/>
              </a:lnSpc>
            </a:pPr>
            <a:r>
              <a:rPr lang="en-US" sz="1200"/>
              <a:t>This object will also have a status (boolean value) telling if the task failed. We will use this to only save the run-config if the command has NOT failed. Failed tasks can be if login failed, host unreachable, etc.</a:t>
            </a:r>
          </a:p>
          <a:p>
            <a:pPr lvl="1">
              <a:lnSpc>
                <a:spcPct val="110000"/>
              </a:lnSpc>
            </a:pPr>
            <a:endParaRPr lang="en-US" sz="1200"/>
          </a:p>
          <a:p>
            <a:pPr lvl="1">
              <a:lnSpc>
                <a:spcPct val="110000"/>
              </a:lnSpc>
            </a:pPr>
            <a:r>
              <a:rPr lang="en-US" sz="1200"/>
              <a:t>So, the rest of the function can be something like this:</a:t>
            </a:r>
          </a:p>
          <a:p>
            <a:pPr lvl="1">
              <a:lnSpc>
                <a:spcPct val="110000"/>
              </a:lnSpc>
            </a:pPr>
            <a:endParaRPr lang="en-US" sz="12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r>
              <a:rPr lang="en-US" sz="1000"/>
              <a:t>Reference and more info: </a:t>
            </a:r>
            <a:r>
              <a:rPr lang="en-US" sz="1000">
                <a:hlinkClick r:id="rId3"/>
              </a:rPr>
              <a:t>https://nornir.readthedocs.io/en/v2.5.0/tutorials/intro/task_results.html</a:t>
            </a:r>
            <a:endParaRPr lang="en-US" sz="1000"/>
          </a:p>
          <a:p>
            <a:pPr marL="0" indent="0">
              <a:lnSpc>
                <a:spcPct val="110000"/>
              </a:lnSpc>
              <a:buNone/>
            </a:pPr>
            <a:endParaRPr lang="en-US" sz="1400"/>
          </a:p>
        </p:txBody>
      </p:sp>
      <p:sp>
        <p:nvSpPr>
          <p:cNvPr id="12" name="TextBox 11">
            <a:extLst>
              <a:ext uri="{FF2B5EF4-FFF2-40B4-BE49-F238E27FC236}">
                <a16:creationId xmlns:a16="http://schemas.microsoft.com/office/drawing/2014/main" id="{6CF72E5C-7ECE-2342-7F00-0A67670DD9F5}"/>
              </a:ext>
            </a:extLst>
          </p:cNvPr>
          <p:cNvSpPr txBox="1"/>
          <p:nvPr/>
        </p:nvSpPr>
        <p:spPr>
          <a:xfrm>
            <a:off x="1343248" y="1897206"/>
            <a:ext cx="6117264" cy="400110"/>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Object of type MultiResult</a:t>
            </a:r>
            <a:endParaRPr lang="nb-NO" sz="1000" b="0">
              <a:solidFill>
                <a:srgbClr val="CCCCCC"/>
              </a:solidFill>
              <a:effectLst/>
              <a:latin typeface="Intel One Mono" panose="020B0509020203020204" pitchFamily="49" charset="0"/>
            </a:endParaRPr>
          </a:p>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'shared_wlc'</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Object of type MultiResult</a:t>
            </a:r>
            <a:endParaRPr lang="nb-NO" sz="1000" b="0">
              <a:solidFill>
                <a:srgbClr val="CCCCCC"/>
              </a:solidFill>
              <a:effectLst/>
              <a:latin typeface="Intel One Mono" panose="020B0509020203020204" pitchFamily="49" charset="0"/>
            </a:endParaRPr>
          </a:p>
        </p:txBody>
      </p:sp>
      <p:sp>
        <p:nvSpPr>
          <p:cNvPr id="2" name="TextBox 1">
            <a:extLst>
              <a:ext uri="{FF2B5EF4-FFF2-40B4-BE49-F238E27FC236}">
                <a16:creationId xmlns:a16="http://schemas.microsoft.com/office/drawing/2014/main" id="{61D47894-D9A5-DA78-8713-DA3B32CACE73}"/>
              </a:ext>
            </a:extLst>
          </p:cNvPr>
          <p:cNvSpPr txBox="1"/>
          <p:nvPr/>
        </p:nvSpPr>
        <p:spPr>
          <a:xfrm>
            <a:off x="1343248" y="2775805"/>
            <a:ext cx="9551580"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Output of the first task. Use str() to change this to a text object.</a:t>
            </a:r>
            <a:endParaRPr lang="nb-NO" sz="1000" b="0">
              <a:solidFill>
                <a:srgbClr val="CCCCCC"/>
              </a:solidFill>
              <a:effectLst/>
              <a:latin typeface="Intel One Mono" panose="020B0509020203020204" pitchFamily="49" charset="0"/>
            </a:endParaRPr>
          </a:p>
        </p:txBody>
      </p:sp>
      <p:sp>
        <p:nvSpPr>
          <p:cNvPr id="5" name="TextBox 4">
            <a:extLst>
              <a:ext uri="{FF2B5EF4-FFF2-40B4-BE49-F238E27FC236}">
                <a16:creationId xmlns:a16="http://schemas.microsoft.com/office/drawing/2014/main" id="{1420E67F-B21B-2BF5-63FB-3521821986E3}"/>
              </a:ext>
            </a:extLst>
          </p:cNvPr>
          <p:cNvSpPr txBox="1"/>
          <p:nvPr/>
        </p:nvSpPr>
        <p:spPr>
          <a:xfrm>
            <a:off x="1343248" y="3568224"/>
            <a:ext cx="6117264" cy="246221"/>
          </a:xfrm>
          <a:prstGeom prst="rect">
            <a:avLst/>
          </a:prstGeom>
          <a:solidFill>
            <a:srgbClr val="000000"/>
          </a:solidFill>
        </p:spPr>
        <p:txBody>
          <a:bodyPr wrap="square">
            <a:spAutoFit/>
          </a:bodyPr>
          <a:lstStyle/>
          <a:p>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'your_wlc'</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a:solidFill>
                  <a:srgbClr val="CCCCCC"/>
                </a:solidFill>
                <a:latin typeface="Intel One Mono" panose="020B0509020203020204" pitchFamily="49" charset="0"/>
              </a:rPr>
              <a:t>              </a:t>
            </a:r>
            <a:r>
              <a:rPr lang="nb-NO" sz="1000" b="0">
                <a:solidFill>
                  <a:srgbClr val="6A9955"/>
                </a:solidFill>
                <a:effectLst/>
                <a:latin typeface="Intel One Mono" panose="020B0509020203020204" pitchFamily="49" charset="0"/>
              </a:rPr>
              <a:t># Boolean value, True or False</a:t>
            </a:r>
            <a:endParaRPr lang="nb-NO" sz="1000" b="0">
              <a:solidFill>
                <a:srgbClr val="CCCCCC"/>
              </a:solidFill>
              <a:effectLst/>
              <a:latin typeface="Intel One Mono" panose="020B0509020203020204" pitchFamily="49" charset="0"/>
            </a:endParaRPr>
          </a:p>
        </p:txBody>
      </p:sp>
      <p:sp>
        <p:nvSpPr>
          <p:cNvPr id="6" name="TextBox 5">
            <a:extLst>
              <a:ext uri="{FF2B5EF4-FFF2-40B4-BE49-F238E27FC236}">
                <a16:creationId xmlns:a16="http://schemas.microsoft.com/office/drawing/2014/main" id="{6BB7F84C-0709-A9E9-550E-E99AC0F09F82}"/>
              </a:ext>
            </a:extLst>
          </p:cNvPr>
          <p:cNvSpPr txBox="1"/>
          <p:nvPr/>
        </p:nvSpPr>
        <p:spPr>
          <a:xfrm>
            <a:off x="1343248" y="4101121"/>
            <a:ext cx="10501422" cy="147732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Loop over all hosts in the Nornir inventory</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if</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failed</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Check if the first task have status failed, if failed print an error message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'Save run-config for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failed. See nornir.log for details.'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else</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Else (if the task is NOT failed), run the file writing part</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4EC9B0"/>
                </a:solidFill>
                <a:effectLst/>
                <a:latin typeface="Intel One Mono" panose="020B0509020203020204" pitchFamily="49" charset="0"/>
              </a:rPr>
              <a:t>datetime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        </a:t>
            </a:r>
            <a:r>
              <a:rPr lang="nb-NO" sz="1000" b="0">
                <a:solidFill>
                  <a:srgbClr val="6A9955"/>
                </a:solidFill>
                <a:effectLst/>
                <a:latin typeface="Intel One Mono" panose="020B0509020203020204" pitchFamily="49" charset="0"/>
              </a:rPr>
              <a:t># Get the current timestamp</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D4D4D4"/>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-run-conf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now</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strftime</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'%Y-%m-</a:t>
            </a:r>
            <a:r>
              <a:rPr lang="nb-NO" sz="1000" b="0">
                <a:solidFill>
                  <a:srgbClr val="569CD6"/>
                </a:solidFill>
                <a:effectLst/>
                <a:latin typeface="Intel One Mono" panose="020B0509020203020204" pitchFamily="49" charset="0"/>
              </a:rPr>
              <a:t>%d</a:t>
            </a:r>
            <a:r>
              <a:rPr lang="nb-NO" sz="1000" b="0">
                <a:solidFill>
                  <a:srgbClr val="CE9178"/>
                </a:solidFill>
                <a:effectLst/>
                <a:latin typeface="Intel One Mono" panose="020B0509020203020204" pitchFamily="49" charset="0"/>
              </a:rPr>
              <a:t> %H:%M:%S'</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).txt"</a:t>
            </a:r>
            <a:r>
              <a:rPr lang="nb-NO" sz="1000" b="0">
                <a:solidFill>
                  <a:srgbClr val="6A9955"/>
                </a:solidFill>
                <a:effectLst/>
                <a:latin typeface="Intel One Mono" panose="020B0509020203020204" pitchFamily="49" charset="0"/>
              </a:rPr>
              <a:t> # Make a filename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with</a:t>
            </a:r>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open</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CCCCCC"/>
                </a:solidFill>
                <a:effectLst/>
                <a:latin typeface="Intel One Mono" panose="020B0509020203020204" pitchFamily="49" charset="0"/>
              </a:rPr>
              <a:t>, </a:t>
            </a:r>
            <a:r>
              <a:rPr lang="nb-NO" sz="1000" b="0">
                <a:solidFill>
                  <a:srgbClr val="CE9178"/>
                </a:solidFill>
                <a:effectLst/>
                <a:latin typeface="Intel One Mono" panose="020B0509020203020204" pitchFamily="49" charset="0"/>
              </a:rPr>
              <a:t>'w'</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as</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6A9955"/>
                </a:solidFill>
                <a:effectLst/>
                <a:latin typeface="Intel One Mono" panose="020B0509020203020204" pitchFamily="49" charset="0"/>
              </a:rPr>
              <a:t>       # Write the actual file</a:t>
            </a:r>
            <a:endParaRPr lang="nb-NO" sz="1000" b="0">
              <a:solidFill>
                <a:srgbClr val="CCCCCC"/>
              </a:solidFill>
              <a:effectLst/>
              <a:latin typeface="Intel One Mono" panose="020B0509020203020204" pitchFamily="49" charset="0"/>
            </a:endParaRPr>
          </a:p>
          <a:p>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f</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write</a:t>
            </a:r>
            <a:r>
              <a:rPr lang="nb-NO" sz="1000" b="0">
                <a:solidFill>
                  <a:srgbClr val="CCCCCC"/>
                </a:solidFill>
                <a:effectLst/>
                <a:latin typeface="Intel One Mono" panose="020B0509020203020204" pitchFamily="49" charset="0"/>
              </a:rPr>
              <a:t>(</a:t>
            </a:r>
            <a:r>
              <a:rPr lang="nb-NO" sz="1000" b="0">
                <a:solidFill>
                  <a:srgbClr val="DCDCAA"/>
                </a:solidFill>
                <a:effectLst/>
                <a:latin typeface="Intel One Mono" panose="020B0509020203020204" pitchFamily="49" charset="0"/>
              </a:rPr>
              <a:t>str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results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B5CEA8"/>
                </a:solidFill>
                <a:effectLst/>
                <a:latin typeface="Intel One Mono" panose="020B0509020203020204" pitchFamily="49" charset="0"/>
              </a:rPr>
              <a:t>0</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"Config saved to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filename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Tree>
    <p:extLst>
      <p:ext uri="{BB962C8B-B14F-4D97-AF65-F5344CB8AC3E}">
        <p14:creationId xmlns:p14="http://schemas.microsoft.com/office/powerpoint/2010/main" val="24429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a:t>
            </a:r>
            <a:r>
              <a:rPr lang="en-US" sz="1100" err="1"/>
              <a:t>Nornir</a:t>
            </a:r>
            <a:r>
              <a:rPr lang="en-US" sz="1100"/>
              <a:t>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7" y="818825"/>
            <a:ext cx="9062295" cy="574500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3 was to rewrite the menu elements. The old menu started by showing the (one) WLC you were connected to. For the Nornir variant we can be connected to lots of WLCs, so we have to adjust the menu accordingly</a:t>
            </a:r>
          </a:p>
          <a:p>
            <a:pPr marL="450000" lvl="1" indent="0">
              <a:lnSpc>
                <a:spcPct val="110000"/>
              </a:lnSpc>
              <a:buNone/>
            </a:pPr>
            <a:r>
              <a:rPr lang="en-US" sz="1200"/>
              <a:t>Old WLC connection info:</a:t>
            </a:r>
          </a:p>
          <a:p>
            <a:pPr marL="450000" lvl="1" indent="0">
              <a:lnSpc>
                <a:spcPct val="110000"/>
              </a:lnSpc>
              <a:buNone/>
            </a:pPr>
            <a:endParaRPr lang="en-US" sz="1200"/>
          </a:p>
          <a:p>
            <a:pPr marL="450000" lvl="1" indent="0">
              <a:lnSpc>
                <a:spcPct val="110000"/>
              </a:lnSpc>
              <a:buNone/>
            </a:pPr>
            <a:r>
              <a:rPr lang="en-US" sz="1200"/>
              <a:t>New WLC connection info:</a:t>
            </a:r>
          </a:p>
          <a:p>
            <a:pPr marL="450000" lvl="1" indent="0">
              <a:lnSpc>
                <a:spcPct val="110000"/>
              </a:lnSpc>
              <a:buNone/>
            </a:pPr>
            <a:endParaRPr lang="en-US" sz="1200"/>
          </a:p>
          <a:p>
            <a:pPr marL="450000" lvl="1" indent="0">
              <a:lnSpc>
                <a:spcPct val="110000"/>
              </a:lnSpc>
              <a:buNone/>
            </a:pPr>
            <a:endParaRPr lang="en-US" sz="1200"/>
          </a:p>
          <a:p>
            <a:pPr marL="450000" lvl="1" indent="0">
              <a:lnSpc>
                <a:spcPct val="110000"/>
              </a:lnSpc>
              <a:buNone/>
            </a:pPr>
            <a:r>
              <a:rPr lang="en-US" sz="1200"/>
              <a:t>In this example, you loop over the hosts found in the Nornir inventory (nr.inventory.hosts), and call the element in each of your loop interations "host"</a:t>
            </a:r>
          </a:p>
          <a:p>
            <a:pPr marL="450000" lvl="1" indent="0">
              <a:lnSpc>
                <a:spcPct val="110000"/>
              </a:lnSpc>
              <a:buNone/>
            </a:pPr>
            <a:r>
              <a:rPr lang="en-US" sz="1200"/>
              <a:t>In the next line you use an f-string, and print the text of the host, along which the hostname found in the Nornir inventory, in our case the "hostname" will be the IP address of the device</a:t>
            </a:r>
          </a:p>
          <a:p>
            <a:pPr marL="450000" lvl="1" indent="0">
              <a:lnSpc>
                <a:spcPct val="110000"/>
              </a:lnSpc>
              <a:buNone/>
            </a:pPr>
            <a:r>
              <a:rPr lang="en-US" sz="1200"/>
              <a:t>This info corresponds to what you have written in the hosts.yaml file</a:t>
            </a:r>
          </a:p>
        </p:txBody>
      </p:sp>
      <p:sp>
        <p:nvSpPr>
          <p:cNvPr id="12" name="TextBox 11">
            <a:extLst>
              <a:ext uri="{FF2B5EF4-FFF2-40B4-BE49-F238E27FC236}">
                <a16:creationId xmlns:a16="http://schemas.microsoft.com/office/drawing/2014/main" id="{6CF72E5C-7ECE-2342-7F00-0A67670DD9F5}"/>
              </a:ext>
            </a:extLst>
          </p:cNvPr>
          <p:cNvSpPr txBox="1"/>
          <p:nvPr/>
        </p:nvSpPr>
        <p:spPr>
          <a:xfrm>
            <a:off x="990000" y="2131121"/>
            <a:ext cx="6117264" cy="246221"/>
          </a:xfrm>
          <a:prstGeom prst="rect">
            <a:avLst/>
          </a:prstGeom>
          <a:solidFill>
            <a:srgbClr val="000000"/>
          </a:solidFill>
        </p:spPr>
        <p:txBody>
          <a:bodyPr wrap="square">
            <a:spAutoFit/>
          </a:bodyPr>
          <a:lstStyle/>
          <a:p>
            <a:r>
              <a:rPr lang="en-US" sz="1000">
                <a:solidFill>
                  <a:srgbClr val="CCCCCC"/>
                </a:solidFill>
                <a:latin typeface="Intel One Mono" panose="020B0509020203020204" pitchFamily="49" charset="0"/>
              </a:rPr>
              <a:t>    </a:t>
            </a:r>
            <a:r>
              <a:rPr lang="en-US" sz="1000" b="0">
                <a:solidFill>
                  <a:srgbClr val="DCDCAA"/>
                </a:solidFill>
                <a:effectLst/>
                <a:latin typeface="Intel One Mono" panose="020B0509020203020204" pitchFamily="49" charset="0"/>
              </a:rPr>
              <a:t>print</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a:t>
            </a:r>
            <a:r>
              <a:rPr lang="en-US" sz="1000" b="0">
                <a:solidFill>
                  <a:srgbClr val="D7BA7D"/>
                </a:solidFill>
                <a:effectLst/>
                <a:latin typeface="Intel One Mono" panose="020B0509020203020204" pitchFamily="49" charset="0"/>
              </a:rPr>
              <a:t>\n</a:t>
            </a:r>
            <a:r>
              <a:rPr lang="en-US" sz="1000" b="0">
                <a:solidFill>
                  <a:srgbClr val="CE9178"/>
                </a:solidFill>
                <a:effectLst/>
                <a:latin typeface="Intel One Mono" panose="020B0509020203020204" pitchFamily="49" charset="0"/>
              </a:rPr>
              <a:t>You are connected to WLC: '</a:t>
            </a:r>
            <a:r>
              <a:rPr lang="en-US" sz="1000" b="0">
                <a:solidFill>
                  <a:srgbClr val="CCCCCC"/>
                </a:solidFill>
                <a:effectLst/>
                <a:latin typeface="Intel One Mono" panose="020B0509020203020204" pitchFamily="49" charset="0"/>
              </a:rPr>
              <a:t> </a:t>
            </a:r>
            <a:r>
              <a:rPr lang="en-US" sz="1000" b="0">
                <a:solidFill>
                  <a:srgbClr val="D4D4D4"/>
                </a:solidFill>
                <a:effectLst/>
                <a:latin typeface="Intel One Mono" panose="020B0509020203020204" pitchFamily="49" charset="0"/>
              </a:rPr>
              <a:t>+</a:t>
            </a:r>
            <a:r>
              <a:rPr lang="en-US" sz="1000" b="0">
                <a:solidFill>
                  <a:srgbClr val="CCCCCC"/>
                </a:solidFill>
                <a:effectLst/>
                <a:latin typeface="Intel One Mono" panose="020B0509020203020204" pitchFamily="49" charset="0"/>
              </a:rPr>
              <a:t> </a:t>
            </a:r>
            <a:r>
              <a:rPr lang="en-US" sz="1000" b="0">
                <a:solidFill>
                  <a:srgbClr val="9CDCFE"/>
                </a:solidFill>
                <a:effectLst/>
                <a:latin typeface="Intel One Mono" panose="020B0509020203020204" pitchFamily="49" charset="0"/>
              </a:rPr>
              <a:t>env</a:t>
            </a:r>
            <a:r>
              <a:rPr lang="en-US" sz="1000" b="0">
                <a:solidFill>
                  <a:srgbClr val="CCCCCC"/>
                </a:solidFill>
                <a:effectLst/>
                <a:latin typeface="Intel One Mono" panose="020B0509020203020204" pitchFamily="49" charset="0"/>
              </a:rPr>
              <a:t>[</a:t>
            </a:r>
            <a:r>
              <a:rPr lang="en-US" sz="1000" b="0">
                <a:solidFill>
                  <a:srgbClr val="CE9178"/>
                </a:solidFill>
                <a:effectLst/>
                <a:latin typeface="Intel One Mono" panose="020B0509020203020204" pitchFamily="49" charset="0"/>
              </a:rPr>
              <a:t>'WLC_IP'</a:t>
            </a:r>
            <a:r>
              <a:rPr lang="en-US" sz="1000" b="0">
                <a:solidFill>
                  <a:srgbClr val="CCCCCC"/>
                </a:solidFill>
                <a:effectLst/>
                <a:latin typeface="Intel One Mono" panose="020B0509020203020204" pitchFamily="49" charset="0"/>
              </a:rPr>
              <a:t>])</a:t>
            </a:r>
          </a:p>
        </p:txBody>
      </p:sp>
      <p:sp>
        <p:nvSpPr>
          <p:cNvPr id="8" name="TextBox 7">
            <a:extLst>
              <a:ext uri="{FF2B5EF4-FFF2-40B4-BE49-F238E27FC236}">
                <a16:creationId xmlns:a16="http://schemas.microsoft.com/office/drawing/2014/main" id="{C7B1C419-77EE-DFD6-0D28-FDB1235D9BE0}"/>
              </a:ext>
            </a:extLst>
          </p:cNvPr>
          <p:cNvSpPr txBox="1"/>
          <p:nvPr/>
        </p:nvSpPr>
        <p:spPr>
          <a:xfrm>
            <a:off x="990000" y="2755358"/>
            <a:ext cx="6117264" cy="553998"/>
          </a:xfrm>
          <a:prstGeom prst="rect">
            <a:avLst/>
          </a:prstGeom>
          <a:solidFill>
            <a:srgbClr val="000000"/>
          </a:solidFill>
        </p:spPr>
        <p:txBody>
          <a:bodyPr wrap="square">
            <a:spAutoFit/>
          </a:bodyPr>
          <a:lstStyle/>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D7BA7D"/>
                </a:solidFill>
                <a:effectLst/>
                <a:latin typeface="Intel One Mono" panose="020B0509020203020204" pitchFamily="49" charset="0"/>
              </a:rPr>
              <a:t>\n</a:t>
            </a:r>
            <a:r>
              <a:rPr lang="nb-NO" sz="1000" b="0">
                <a:solidFill>
                  <a:srgbClr val="CE9178"/>
                </a:solidFill>
                <a:effectLst/>
                <a:latin typeface="Intel One Mono" panose="020B0509020203020204" pitchFamily="49" charset="0"/>
              </a:rPr>
              <a:t>You are connected to these devices: '</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for</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 </a:t>
            </a:r>
            <a:r>
              <a:rPr lang="nb-NO" sz="1000" b="0">
                <a:solidFill>
                  <a:srgbClr val="C586C0"/>
                </a:solidFill>
                <a:effectLst/>
                <a:latin typeface="Intel One Mono" panose="020B0509020203020204" pitchFamily="49" charset="0"/>
              </a:rPr>
              <a:t>in</a:t>
            </a:r>
            <a:r>
              <a:rPr lang="nb-NO" sz="1000" b="0">
                <a:solidFill>
                  <a:srgbClr val="CCCCCC"/>
                </a:solidFill>
                <a:effectLst/>
                <a:latin typeface="Intel One Mono" panose="020B0509020203020204" pitchFamily="49" charset="0"/>
              </a:rPr>
              <a:t> </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p>
          <a:p>
            <a:r>
              <a:rPr lang="nb-NO" sz="1000" b="0">
                <a:solidFill>
                  <a:srgbClr val="CCCCCC"/>
                </a:solidFill>
                <a:effectLst/>
                <a:latin typeface="Intel One Mono" panose="020B0509020203020204" pitchFamily="49" charset="0"/>
              </a:rPr>
              <a:t>        </a:t>
            </a:r>
            <a:r>
              <a:rPr lang="nb-NO" sz="1000" b="0">
                <a:solidFill>
                  <a:srgbClr val="DCDCAA"/>
                </a:solidFill>
                <a:effectLst/>
                <a:latin typeface="Intel One Mono" panose="020B0509020203020204" pitchFamily="49" charset="0"/>
              </a:rPr>
              <a:t>print</a:t>
            </a:r>
            <a:r>
              <a:rPr lang="nb-NO" sz="1000" b="0">
                <a:solidFill>
                  <a:srgbClr val="CCCCCC"/>
                </a:solidFill>
                <a:effectLst/>
                <a:latin typeface="Intel One Mono" panose="020B0509020203020204" pitchFamily="49" charset="0"/>
              </a:rPr>
              <a:t>(</a:t>
            </a:r>
            <a:r>
              <a:rPr lang="nb-NO" sz="1000" b="0">
                <a:solidFill>
                  <a:srgbClr val="569CD6"/>
                </a:solidFill>
                <a:effectLst/>
                <a:latin typeface="Intel One Mono" panose="020B0509020203020204" pitchFamily="49" charset="0"/>
              </a:rPr>
              <a:t>f</a:t>
            </a:r>
            <a:r>
              <a:rPr lang="nb-NO" sz="1000" b="0">
                <a:solidFill>
                  <a:srgbClr val="CE9178"/>
                </a:solidFill>
                <a:effectLst/>
                <a:latin typeface="Intel One Mono" panose="020B0509020203020204" pitchFamily="49" charset="0"/>
              </a:rPr>
              <a:t>'-&gt;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 </a:t>
            </a:r>
            <a:r>
              <a:rPr lang="nb-NO" sz="1000" b="0">
                <a:solidFill>
                  <a:srgbClr val="569CD6"/>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nr</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inventory</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hosts</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a:t>
            </a:r>
            <a:r>
              <a:rPr lang="nb-NO" sz="1000" b="0">
                <a:solidFill>
                  <a:srgbClr val="CCCCCC"/>
                </a:solidFill>
                <a:effectLst/>
                <a:latin typeface="Intel One Mono" panose="020B0509020203020204" pitchFamily="49" charset="0"/>
              </a:rPr>
              <a:t>].</a:t>
            </a:r>
            <a:r>
              <a:rPr lang="nb-NO" sz="1000" b="0">
                <a:solidFill>
                  <a:srgbClr val="9CDCFE"/>
                </a:solidFill>
                <a:effectLst/>
                <a:latin typeface="Intel One Mono" panose="020B0509020203020204" pitchFamily="49" charset="0"/>
              </a:rPr>
              <a:t>hostname</a:t>
            </a:r>
            <a:r>
              <a:rPr lang="nb-NO" sz="1000" b="0">
                <a:solidFill>
                  <a:srgbClr val="569CD6"/>
                </a:solidFill>
                <a:effectLst/>
                <a:latin typeface="Intel One Mono" panose="020B0509020203020204" pitchFamily="49" charset="0"/>
              </a:rPr>
              <a:t>}</a:t>
            </a:r>
            <a:r>
              <a:rPr lang="nb-NO" sz="1000" b="0">
                <a:solidFill>
                  <a:srgbClr val="CE9178"/>
                </a:solidFill>
                <a:effectLst/>
                <a:latin typeface="Intel One Mono" panose="020B0509020203020204" pitchFamily="49" charset="0"/>
              </a:rPr>
              <a:t>'</a:t>
            </a:r>
            <a:r>
              <a:rPr lang="nb-NO" sz="1000" b="0">
                <a:solidFill>
                  <a:srgbClr val="CCCCCC"/>
                </a:solidFill>
                <a:effectLst/>
                <a:latin typeface="Intel One Mono" panose="020B0509020203020204" pitchFamily="49" charset="0"/>
              </a:rPr>
              <a:t>)</a:t>
            </a:r>
          </a:p>
        </p:txBody>
      </p:sp>
      <p:sp>
        <p:nvSpPr>
          <p:cNvPr id="9" name="TextBox 8">
            <a:extLst>
              <a:ext uri="{FF2B5EF4-FFF2-40B4-BE49-F238E27FC236}">
                <a16:creationId xmlns:a16="http://schemas.microsoft.com/office/drawing/2014/main" id="{72F920E5-5A42-CAF2-7D26-B269CB124D05}"/>
              </a:ext>
            </a:extLst>
          </p:cNvPr>
          <p:cNvSpPr txBox="1"/>
          <p:nvPr/>
        </p:nvSpPr>
        <p:spPr>
          <a:xfrm>
            <a:off x="990000" y="4717241"/>
            <a:ext cx="2944047" cy="1015663"/>
          </a:xfrm>
          <a:prstGeom prst="rect">
            <a:avLst/>
          </a:prstGeom>
          <a:solidFill>
            <a:srgbClr val="000000"/>
          </a:solidFill>
        </p:spPr>
        <p:txBody>
          <a:bodyPr wrap="square">
            <a:spAutoFit/>
          </a:bodyPr>
          <a:lstStyle/>
          <a:p>
            <a:r>
              <a:rPr lang="en-US" sz="1000" b="0">
                <a:solidFill>
                  <a:srgbClr val="CCCCCC"/>
                </a:solidFill>
                <a:effectLst/>
                <a:latin typeface="Intel One Mono" panose="020B0509020203020204" pitchFamily="49" charset="0"/>
              </a:rPr>
              <a:t>---</a:t>
            </a:r>
          </a:p>
          <a:p>
            <a:r>
              <a:rPr lang="en-US" sz="1000" b="0">
                <a:solidFill>
                  <a:srgbClr val="569CD6"/>
                </a:solidFill>
                <a:effectLst/>
                <a:latin typeface="Intel One Mono" panose="020B0509020203020204" pitchFamily="49" charset="0"/>
              </a:rPr>
              <a:t>your_wlc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192.168.10.10</a:t>
            </a:r>
            <a:endParaRPr lang="en-US" sz="1000" b="0">
              <a:solidFill>
                <a:srgbClr val="CCCCCC"/>
              </a:solidFill>
              <a:effectLst/>
              <a:latin typeface="Intel One Mono" panose="020B0509020203020204" pitchFamily="49" charset="0"/>
            </a:endParaRPr>
          </a:p>
          <a:p>
            <a:br>
              <a:rPr lang="en-US" sz="1000" b="0">
                <a:solidFill>
                  <a:srgbClr val="CCCCCC"/>
                </a:solidFill>
                <a:effectLst/>
                <a:latin typeface="Intel One Mono" panose="020B0509020203020204" pitchFamily="49" charset="0"/>
              </a:rPr>
            </a:br>
            <a:r>
              <a:rPr lang="en-US" sz="1000" b="0">
                <a:solidFill>
                  <a:srgbClr val="569CD6"/>
                </a:solidFill>
                <a:effectLst/>
                <a:latin typeface="Intel One Mono" panose="020B0509020203020204" pitchFamily="49" charset="0"/>
              </a:rPr>
              <a:t>shared_wlc</a:t>
            </a:r>
            <a:r>
              <a:rPr lang="en-US" sz="1000" b="0">
                <a:solidFill>
                  <a:srgbClr val="CCCCCC"/>
                </a:solidFill>
                <a:effectLst/>
                <a:latin typeface="Intel One Mono" panose="020B0509020203020204" pitchFamily="49" charset="0"/>
              </a:rPr>
              <a:t>:</a:t>
            </a:r>
          </a:p>
          <a:p>
            <a:r>
              <a:rPr lang="en-US" sz="1000" b="0">
                <a:solidFill>
                  <a:srgbClr val="CCCCCC"/>
                </a:solidFill>
                <a:effectLst/>
                <a:latin typeface="Intel One Mono" panose="020B0509020203020204" pitchFamily="49" charset="0"/>
              </a:rPr>
              <a:t>   </a:t>
            </a:r>
            <a:r>
              <a:rPr lang="en-US" sz="1000" b="0">
                <a:solidFill>
                  <a:srgbClr val="569CD6"/>
                </a:solidFill>
                <a:effectLst/>
                <a:latin typeface="Intel One Mono" panose="020B0509020203020204" pitchFamily="49" charset="0"/>
              </a:rPr>
              <a:t>hostname</a:t>
            </a:r>
            <a:r>
              <a:rPr lang="en-US" sz="1000" b="0">
                <a:solidFill>
                  <a:srgbClr val="CCCCCC"/>
                </a:solidFill>
                <a:effectLst/>
                <a:latin typeface="Intel One Mono" panose="020B0509020203020204" pitchFamily="49" charset="0"/>
              </a:rPr>
              <a:t>: </a:t>
            </a:r>
            <a:r>
              <a:rPr lang="en-US" sz="1000" b="0">
                <a:solidFill>
                  <a:srgbClr val="B5CEA8"/>
                </a:solidFill>
                <a:effectLst/>
                <a:latin typeface="Intel One Mono" panose="020B0509020203020204" pitchFamily="49" charset="0"/>
              </a:rPr>
              <a:t>192.168.10.9</a:t>
            </a:r>
            <a:endParaRPr lang="en-US" sz="1000" b="0">
              <a:solidFill>
                <a:srgbClr val="CCCCCC"/>
              </a:solidFill>
              <a:effectLst/>
              <a:latin typeface="Intel One Mono" panose="020B0509020203020204" pitchFamily="49" charset="0"/>
            </a:endParaRPr>
          </a:p>
        </p:txBody>
      </p:sp>
      <p:pic>
        <p:nvPicPr>
          <p:cNvPr id="11" name="Picture 10">
            <a:extLst>
              <a:ext uri="{FF2B5EF4-FFF2-40B4-BE49-F238E27FC236}">
                <a16:creationId xmlns:a16="http://schemas.microsoft.com/office/drawing/2014/main" id="{124D4FB9-5AA5-D449-D7D3-A9EC4770CE74}"/>
              </a:ext>
            </a:extLst>
          </p:cNvPr>
          <p:cNvPicPr>
            <a:picLocks noChangeAspect="1"/>
          </p:cNvPicPr>
          <p:nvPr/>
        </p:nvPicPr>
        <p:blipFill>
          <a:blip r:embed="rId3"/>
          <a:stretch>
            <a:fillRect/>
          </a:stretch>
        </p:blipFill>
        <p:spPr>
          <a:xfrm>
            <a:off x="9165173" y="5158232"/>
            <a:ext cx="2838846" cy="771633"/>
          </a:xfrm>
          <a:prstGeom prst="rect">
            <a:avLst/>
          </a:prstGeom>
        </p:spPr>
      </p:pic>
      <p:cxnSp>
        <p:nvCxnSpPr>
          <p:cNvPr id="13" name="Straight Arrow Connector 12">
            <a:extLst>
              <a:ext uri="{FF2B5EF4-FFF2-40B4-BE49-F238E27FC236}">
                <a16:creationId xmlns:a16="http://schemas.microsoft.com/office/drawing/2014/main" id="{9654076D-EAAB-7629-55C6-37B5EDFEF214}"/>
              </a:ext>
            </a:extLst>
          </p:cNvPr>
          <p:cNvCxnSpPr>
            <a:cxnSpLocks/>
            <a:stCxn id="9" idx="3"/>
            <a:endCxn id="11" idx="1"/>
          </p:cNvCxnSpPr>
          <p:nvPr/>
        </p:nvCxnSpPr>
        <p:spPr>
          <a:xfrm>
            <a:off x="3934047" y="5225073"/>
            <a:ext cx="5231126" cy="318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643648E-CDFF-5F5A-A2A7-1388A13CEF32}"/>
              </a:ext>
            </a:extLst>
          </p:cNvPr>
          <p:cNvSpPr txBox="1"/>
          <p:nvPr/>
        </p:nvSpPr>
        <p:spPr>
          <a:xfrm rot="193506">
            <a:off x="5726662" y="5361477"/>
            <a:ext cx="2761203" cy="276999"/>
          </a:xfrm>
          <a:prstGeom prst="rect">
            <a:avLst/>
          </a:prstGeom>
          <a:noFill/>
        </p:spPr>
        <p:txBody>
          <a:bodyPr wrap="square">
            <a:spAutoFit/>
          </a:bodyPr>
          <a:lstStyle/>
          <a:p>
            <a:r>
              <a:rPr lang="en-US" sz="1200"/>
              <a:t>Output in my example</a:t>
            </a:r>
            <a:endParaRPr lang="nb-NO" sz="1200"/>
          </a:p>
        </p:txBody>
      </p:sp>
    </p:spTree>
    <p:extLst>
      <p:ext uri="{BB962C8B-B14F-4D97-AF65-F5344CB8AC3E}">
        <p14:creationId xmlns:p14="http://schemas.microsoft.com/office/powerpoint/2010/main" val="95451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Nornir extended example - Example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#46: Python - Nornir extended example</a:t>
            </a:r>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1045657"/>
            <a:ext cx="8465740" cy="528426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Here is an example solution</a:t>
            </a:r>
          </a:p>
          <a:p>
            <a:pPr>
              <a:lnSpc>
                <a:spcPct val="110000"/>
              </a:lnSpc>
            </a:pPr>
            <a:endParaRPr lang="en-US" sz="1400"/>
          </a:p>
          <a:p>
            <a:pPr>
              <a:lnSpc>
                <a:spcPct val="110000"/>
              </a:lnSpc>
            </a:pPr>
            <a:r>
              <a:rPr lang="en-US" sz="1400"/>
              <a:t>Runtime output should be similar to this</a:t>
            </a:r>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48F7EF6A-D2BC-0028-16BA-8D04669EF6C6}"/>
              </a:ext>
            </a:extLst>
          </p:cNvPr>
          <p:cNvCxnSpPr>
            <a:cxnSpLocks/>
          </p:cNvCxnSpPr>
          <p:nvPr/>
        </p:nvCxnSpPr>
        <p:spPr>
          <a:xfrm>
            <a:off x="3423684" y="1360967"/>
            <a:ext cx="5739456" cy="77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4DE953B-37EA-08DD-131F-31A9938B50EF}"/>
              </a:ext>
            </a:extLst>
          </p:cNvPr>
          <p:cNvSpPr txBox="1"/>
          <p:nvPr/>
        </p:nvSpPr>
        <p:spPr>
          <a:xfrm>
            <a:off x="9264502" y="2137763"/>
            <a:ext cx="2925912" cy="3927229"/>
          </a:xfrm>
          <a:prstGeom prst="rect">
            <a:avLst/>
          </a:prstGeom>
          <a:noFill/>
          <a:ln>
            <a:solidFill>
              <a:schemeClr val="tx1"/>
            </a:solidFill>
          </a:ln>
        </p:spPr>
        <p:txBody>
          <a:bodyPr wrap="square">
            <a:spAutoFit/>
          </a:bodyPr>
          <a:lstStyle/>
          <a:p>
            <a:r>
              <a:rPr lang="nb-NO" sz="280">
                <a:latin typeface="Consolas" panose="020B0609020204030204" pitchFamily="49" charset="0"/>
              </a:rPr>
              <a:t>import datetime</a:t>
            </a:r>
          </a:p>
          <a:p>
            <a:r>
              <a:rPr lang="nb-NO" sz="280">
                <a:latin typeface="Consolas" panose="020B0609020204030204" pitchFamily="49" charset="0"/>
              </a:rPr>
              <a:t>from dotenv import dotenv_values</a:t>
            </a:r>
          </a:p>
          <a:p>
            <a:r>
              <a:rPr lang="nb-NO" sz="280">
                <a:latin typeface="Consolas" panose="020B0609020204030204" pitchFamily="49" charset="0"/>
              </a:rPr>
              <a:t>from nornir import InitNornir  # Initialize Nornir</a:t>
            </a:r>
          </a:p>
          <a:p>
            <a:r>
              <a:rPr lang="nb-NO" sz="280">
                <a:latin typeface="Consolas" panose="020B0609020204030204" pitchFamily="49" charset="0"/>
              </a:rPr>
              <a:t>from nornir_utils.plugins.functions import print_result  # Print results</a:t>
            </a:r>
          </a:p>
          <a:p>
            <a:r>
              <a:rPr lang="nb-NO" sz="280">
                <a:latin typeface="Consolas" panose="020B0609020204030204" pitchFamily="49" charset="0"/>
              </a:rPr>
              <a:t>from nornir_netmiko.tasks import netmiko_send_command  # Send Netmiko command</a:t>
            </a:r>
          </a:p>
          <a:p>
            <a:endParaRPr lang="nb-NO" sz="280">
              <a:latin typeface="Consolas" panose="020B0609020204030204" pitchFamily="49" charset="0"/>
            </a:endParaRPr>
          </a:p>
          <a:p>
            <a:r>
              <a:rPr lang="nb-NO" sz="280">
                <a:latin typeface="Consolas" panose="020B0609020204030204" pitchFamily="49" charset="0"/>
              </a:rPr>
              <a:t># Import variables from the .env file</a:t>
            </a:r>
          </a:p>
          <a:p>
            <a:r>
              <a:rPr lang="nb-NO" sz="280">
                <a:latin typeface="Consolas" panose="020B0609020204030204" pitchFamily="49" charset="0"/>
              </a:rPr>
              <a:t>env = dotenv_values('.env')</a:t>
            </a:r>
          </a:p>
          <a:p>
            <a:endParaRPr lang="nb-NO" sz="280">
              <a:latin typeface="Consolas" panose="020B0609020204030204" pitchFamily="49" charset="0"/>
            </a:endParaRPr>
          </a:p>
          <a:p>
            <a:r>
              <a:rPr lang="nb-NO" sz="280">
                <a:latin typeface="Consolas" panose="020B0609020204030204" pitchFamily="49" charset="0"/>
              </a:rPr>
              <a:t># Initialize Nornir</a:t>
            </a:r>
          </a:p>
          <a:p>
            <a:r>
              <a:rPr lang="nb-NO" sz="280">
                <a:latin typeface="Consolas" panose="020B0609020204030204" pitchFamily="49" charset="0"/>
              </a:rPr>
              <a:t>nr = InitNornir()</a:t>
            </a:r>
          </a:p>
          <a:p>
            <a:endParaRPr lang="nb-NO" sz="280">
              <a:latin typeface="Consolas" panose="020B0609020204030204" pitchFamily="49" charset="0"/>
            </a:endParaRPr>
          </a:p>
          <a:p>
            <a:r>
              <a:rPr lang="nb-NO" sz="280">
                <a:latin typeface="Consolas" panose="020B0609020204030204" pitchFamily="49" charset="0"/>
              </a:rPr>
              <a:t># Set defaults for all devices</a:t>
            </a:r>
          </a:p>
          <a:p>
            <a:r>
              <a:rPr lang="nb-NO" sz="280">
                <a:latin typeface="Consolas" panose="020B0609020204030204" pitchFamily="49" charset="0"/>
              </a:rPr>
              <a:t>nr.inventory.defaults.username = env['USERNAME']  # Username from .env</a:t>
            </a:r>
          </a:p>
          <a:p>
            <a:r>
              <a:rPr lang="nb-NO" sz="280">
                <a:latin typeface="Consolas" panose="020B0609020204030204" pitchFamily="49" charset="0"/>
              </a:rPr>
              <a:t>nr.inventory.defaults.password = env['PASSWORD']  # Password from .env</a:t>
            </a:r>
          </a:p>
          <a:p>
            <a:r>
              <a:rPr lang="nb-NO" sz="280">
                <a:latin typeface="Consolas" panose="020B0609020204030204" pitchFamily="49" charset="0"/>
              </a:rPr>
              <a:t>nr.inventory.defaults.platform="ios"  # Platform set to Cisco IOS</a:t>
            </a:r>
          </a:p>
          <a:p>
            <a:endParaRPr lang="nb-NO" sz="280">
              <a:latin typeface="Consolas" panose="020B0609020204030204" pitchFamily="49" charset="0"/>
            </a:endParaRPr>
          </a:p>
          <a:p>
            <a:r>
              <a:rPr lang="nb-NO" sz="280">
                <a:latin typeface="Consolas" panose="020B0609020204030204" pitchFamily="49" charset="0"/>
              </a:rPr>
              <a:t># Define functions</a:t>
            </a:r>
          </a:p>
          <a:p>
            <a:r>
              <a:rPr lang="nb-NO" sz="280">
                <a:latin typeface="Consolas" panose="020B0609020204030204" pitchFamily="49" charset="0"/>
              </a:rPr>
              <a:t>def show_ap_summary():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show_client_summary():</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wireless client summary"</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show_cdp_neighbors():</a:t>
            </a:r>
          </a:p>
          <a:p>
            <a:r>
              <a:rPr lang="nb-NO" sz="280">
                <a:latin typeface="Consolas" panose="020B0609020204030204" pitchFamily="49" charset="0"/>
              </a:rPr>
              <a:t>    print("WLC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r>
              <a:rPr lang="nb-NO" sz="280">
                <a:latin typeface="Consolas" panose="020B0609020204030204" pitchFamily="49" charset="0"/>
              </a:rPr>
              <a:t>    print("AP CDP neighbors:\n-------------------------------------")</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ap cdp neighbors"</a:t>
            </a:r>
          </a:p>
          <a:p>
            <a:r>
              <a:rPr lang="nb-NO" sz="280">
                <a:latin typeface="Consolas" panose="020B0609020204030204" pitchFamily="49" charset="0"/>
              </a:rPr>
              <a:t>    )</a:t>
            </a:r>
          </a:p>
          <a:p>
            <a:r>
              <a:rPr lang="nb-NO" sz="280">
                <a:latin typeface="Consolas" panose="020B0609020204030204" pitchFamily="49" charset="0"/>
              </a:rPr>
              <a:t>    print_result(results)</a:t>
            </a:r>
          </a:p>
          <a:p>
            <a:endParaRPr lang="nb-NO" sz="280">
              <a:latin typeface="Consolas" panose="020B0609020204030204" pitchFamily="49" charset="0"/>
            </a:endParaRPr>
          </a:p>
          <a:p>
            <a:r>
              <a:rPr lang="nb-NO" sz="280">
                <a:latin typeface="Consolas" panose="020B0609020204030204" pitchFamily="49" charset="0"/>
              </a:rPr>
              <a:t>def save_config_to_file():</a:t>
            </a:r>
          </a:p>
          <a:p>
            <a:r>
              <a:rPr lang="nb-NO" sz="280">
                <a:latin typeface="Consolas" panose="020B0609020204030204" pitchFamily="49" charset="0"/>
              </a:rPr>
              <a:t>    print("Saving config to file...")</a:t>
            </a:r>
          </a:p>
          <a:p>
            <a:r>
              <a:rPr lang="nb-NO" sz="280">
                <a:latin typeface="Consolas" panose="020B0609020204030204" pitchFamily="49" charset="0"/>
              </a:rPr>
              <a:t>    results = nr.run(</a:t>
            </a:r>
          </a:p>
          <a:p>
            <a:r>
              <a:rPr lang="nb-NO" sz="280">
                <a:latin typeface="Consolas" panose="020B0609020204030204" pitchFamily="49" charset="0"/>
              </a:rPr>
              <a:t>        task=netmiko_send_command,</a:t>
            </a:r>
          </a:p>
          <a:p>
            <a:r>
              <a:rPr lang="nb-NO" sz="280">
                <a:latin typeface="Consolas" panose="020B0609020204030204" pitchFamily="49" charset="0"/>
              </a:rPr>
              <a:t>        command_string="show run"</a:t>
            </a:r>
          </a:p>
          <a:p>
            <a:r>
              <a:rPr lang="nb-NO" sz="280">
                <a:latin typeface="Consolas" panose="020B0609020204030204" pitchFamily="49" charset="0"/>
              </a:rPr>
              <a:t>    )</a:t>
            </a:r>
          </a:p>
          <a:p>
            <a:r>
              <a:rPr lang="nb-NO" sz="280">
                <a:latin typeface="Consolas" panose="020B0609020204030204" pitchFamily="49" charset="0"/>
              </a:rPr>
              <a:t>    for host in nr.inventory.hosts:</a:t>
            </a:r>
          </a:p>
          <a:p>
            <a:r>
              <a:rPr lang="nb-NO" sz="280">
                <a:latin typeface="Consolas" panose="020B0609020204030204" pitchFamily="49" charset="0"/>
              </a:rPr>
              <a:t>        if results[host][0].failed:</a:t>
            </a:r>
          </a:p>
          <a:p>
            <a:r>
              <a:rPr lang="nb-NO" sz="280">
                <a:latin typeface="Consolas" panose="020B0609020204030204" pitchFamily="49" charset="0"/>
              </a:rPr>
              <a:t>            print(f'Save run-config for {host} ({nr.inventory.hosts[host].hostname}) failed. See nornir.log for details.')</a:t>
            </a:r>
          </a:p>
          <a:p>
            <a:r>
              <a:rPr lang="nb-NO" sz="280">
                <a:latin typeface="Consolas" panose="020B0609020204030204" pitchFamily="49" charset="0"/>
              </a:rPr>
              <a:t>        else:</a:t>
            </a:r>
          </a:p>
          <a:p>
            <a:r>
              <a:rPr lang="nb-NO" sz="280">
                <a:latin typeface="Consolas" panose="020B0609020204030204" pitchFamily="49" charset="0"/>
              </a:rPr>
              <a:t>            now = datetime.datetime.now()</a:t>
            </a:r>
          </a:p>
          <a:p>
            <a:r>
              <a:rPr lang="nb-NO" sz="280">
                <a:latin typeface="Consolas" panose="020B0609020204030204" pitchFamily="49" charset="0"/>
              </a:rPr>
              <a:t>            filename = f"{nr.inventory.hosts[host].hostname}-run-conf ({now.strftime('%Y-%m-%d %H:%M:%S')}).txt"</a:t>
            </a:r>
          </a:p>
          <a:p>
            <a:r>
              <a:rPr lang="nb-NO" sz="280">
                <a:latin typeface="Consolas" panose="020B0609020204030204" pitchFamily="49" charset="0"/>
              </a:rPr>
              <a:t>            with open(filename, 'w') as f:</a:t>
            </a:r>
          </a:p>
          <a:p>
            <a:r>
              <a:rPr lang="nb-NO" sz="280">
                <a:latin typeface="Consolas" panose="020B0609020204030204" pitchFamily="49" charset="0"/>
              </a:rPr>
              <a:t>                f.write(str(results[host][0]))</a:t>
            </a:r>
          </a:p>
          <a:p>
            <a:r>
              <a:rPr lang="nb-NO" sz="280">
                <a:latin typeface="Consolas" panose="020B0609020204030204" pitchFamily="49" charset="0"/>
              </a:rPr>
              <a:t>            print(f"Config saved to {filename}")</a:t>
            </a:r>
          </a:p>
          <a:p>
            <a:r>
              <a:rPr lang="nb-NO" sz="280">
                <a:latin typeface="Consolas" panose="020B0609020204030204" pitchFamily="49" charset="0"/>
              </a:rPr>
              <a:t>    </a:t>
            </a:r>
          </a:p>
          <a:p>
            <a:endParaRPr lang="nb-NO" sz="280">
              <a:latin typeface="Consolas" panose="020B0609020204030204" pitchFamily="49" charset="0"/>
            </a:endParaRPr>
          </a:p>
          <a:p>
            <a:r>
              <a:rPr lang="nb-NO" sz="280">
                <a:latin typeface="Consolas" panose="020B0609020204030204" pitchFamily="49" charset="0"/>
              </a:rPr>
              <a:t># Text menu with 4 options that run each of the functions, or quit</a:t>
            </a:r>
          </a:p>
          <a:p>
            <a:r>
              <a:rPr lang="nb-NO" sz="280">
                <a:latin typeface="Consolas" panose="020B0609020204030204" pitchFamily="49" charset="0"/>
              </a:rPr>
              <a:t>while True:</a:t>
            </a:r>
          </a:p>
          <a:p>
            <a:r>
              <a:rPr lang="nb-NO" sz="280">
                <a:latin typeface="Consolas" panose="020B0609020204030204" pitchFamily="49" charset="0"/>
              </a:rPr>
              <a:t>    print('\nYou are connected to these devices: ')</a:t>
            </a:r>
          </a:p>
          <a:p>
            <a:r>
              <a:rPr lang="nb-NO" sz="280">
                <a:latin typeface="Consolas" panose="020B0609020204030204" pitchFamily="49" charset="0"/>
              </a:rPr>
              <a:t>    for host in nr.inventory.hosts:</a:t>
            </a:r>
          </a:p>
          <a:p>
            <a:r>
              <a:rPr lang="nb-NO" sz="280">
                <a:latin typeface="Consolas" panose="020B0609020204030204" pitchFamily="49" charset="0"/>
              </a:rPr>
              <a:t>        print(f'-&gt; {host}: {nr.inventory.hosts[host].hostname}')</a:t>
            </a:r>
          </a:p>
          <a:p>
            <a:r>
              <a:rPr lang="nb-NO" sz="280">
                <a:latin typeface="Consolas" panose="020B0609020204030204" pitchFamily="49" charset="0"/>
              </a:rPr>
              <a:t>    print("Menu:")</a:t>
            </a:r>
          </a:p>
          <a:p>
            <a:r>
              <a:rPr lang="nb-NO" sz="280">
                <a:latin typeface="Consolas" panose="020B0609020204030204" pitchFamily="49" charset="0"/>
              </a:rPr>
              <a:t>    print("1. Show AP summary")</a:t>
            </a:r>
          </a:p>
          <a:p>
            <a:r>
              <a:rPr lang="nb-NO" sz="280">
                <a:latin typeface="Consolas" panose="020B0609020204030204" pitchFamily="49" charset="0"/>
              </a:rPr>
              <a:t>    print("2. Show client summary")</a:t>
            </a:r>
          </a:p>
          <a:p>
            <a:r>
              <a:rPr lang="nb-NO" sz="280">
                <a:latin typeface="Consolas" panose="020B0609020204030204" pitchFamily="49" charset="0"/>
              </a:rPr>
              <a:t>    print("3. Show CDP neighbors")</a:t>
            </a:r>
          </a:p>
          <a:p>
            <a:r>
              <a:rPr lang="nb-NO" sz="280">
                <a:latin typeface="Consolas" panose="020B0609020204030204" pitchFamily="49" charset="0"/>
              </a:rPr>
              <a:t>    print("4. Save run-config to file")</a:t>
            </a:r>
          </a:p>
          <a:p>
            <a:r>
              <a:rPr lang="nb-NO" sz="280">
                <a:latin typeface="Consolas" panose="020B0609020204030204" pitchFamily="49" charset="0"/>
              </a:rPr>
              <a:t>    print("5. Quit")</a:t>
            </a:r>
          </a:p>
          <a:p>
            <a:endParaRPr lang="nb-NO" sz="280">
              <a:latin typeface="Consolas" panose="020B0609020204030204" pitchFamily="49" charset="0"/>
            </a:endParaRPr>
          </a:p>
          <a:p>
            <a:r>
              <a:rPr lang="nb-NO" sz="280">
                <a:latin typeface="Consolas" panose="020B0609020204030204" pitchFamily="49" charset="0"/>
              </a:rPr>
              <a:t>    choice = input("Enter choice: ")</a:t>
            </a:r>
          </a:p>
          <a:p>
            <a:endParaRPr lang="nb-NO" sz="280">
              <a:latin typeface="Consolas" panose="020B0609020204030204" pitchFamily="49" charset="0"/>
            </a:endParaRPr>
          </a:p>
          <a:p>
            <a:r>
              <a:rPr lang="nb-NO" sz="280">
                <a:latin typeface="Consolas" panose="020B0609020204030204" pitchFamily="49" charset="0"/>
              </a:rPr>
              <a:t>    if choice == "1":</a:t>
            </a:r>
          </a:p>
          <a:p>
            <a:r>
              <a:rPr lang="nb-NO" sz="280">
                <a:latin typeface="Consolas" panose="020B0609020204030204" pitchFamily="49" charset="0"/>
              </a:rPr>
              <a:t>        show_ap_summary()</a:t>
            </a:r>
          </a:p>
          <a:p>
            <a:r>
              <a:rPr lang="nb-NO" sz="280">
                <a:latin typeface="Consolas" panose="020B0609020204030204" pitchFamily="49" charset="0"/>
              </a:rPr>
              <a:t>    elif choice == "2":</a:t>
            </a:r>
          </a:p>
          <a:p>
            <a:r>
              <a:rPr lang="nb-NO" sz="280">
                <a:latin typeface="Consolas" panose="020B0609020204030204" pitchFamily="49" charset="0"/>
              </a:rPr>
              <a:t>        show_client_summary()</a:t>
            </a:r>
          </a:p>
          <a:p>
            <a:r>
              <a:rPr lang="nb-NO" sz="280">
                <a:latin typeface="Consolas" panose="020B0609020204030204" pitchFamily="49" charset="0"/>
              </a:rPr>
              <a:t>    elif choice == "3":</a:t>
            </a:r>
          </a:p>
          <a:p>
            <a:r>
              <a:rPr lang="nb-NO" sz="280">
                <a:latin typeface="Consolas" panose="020B0609020204030204" pitchFamily="49" charset="0"/>
              </a:rPr>
              <a:t>        show_cdp_neighbors()</a:t>
            </a:r>
          </a:p>
          <a:p>
            <a:r>
              <a:rPr lang="nb-NO" sz="280">
                <a:latin typeface="Consolas" panose="020B0609020204030204" pitchFamily="49" charset="0"/>
              </a:rPr>
              <a:t>    elif choice == "4":</a:t>
            </a:r>
          </a:p>
          <a:p>
            <a:r>
              <a:rPr lang="nb-NO" sz="280">
                <a:latin typeface="Consolas" panose="020B0609020204030204" pitchFamily="49" charset="0"/>
              </a:rPr>
              <a:t>        save_config_to_file()</a:t>
            </a:r>
          </a:p>
          <a:p>
            <a:r>
              <a:rPr lang="nb-NO" sz="280">
                <a:latin typeface="Consolas" panose="020B0609020204030204" pitchFamily="49" charset="0"/>
              </a:rPr>
              <a:t>    elif choice == "5":</a:t>
            </a:r>
          </a:p>
          <a:p>
            <a:r>
              <a:rPr lang="nb-NO" sz="280">
                <a:latin typeface="Consolas" panose="020B0609020204030204" pitchFamily="49" charset="0"/>
              </a:rPr>
              <a:t>        break</a:t>
            </a:r>
          </a:p>
          <a:p>
            <a:r>
              <a:rPr lang="nb-NO" sz="280">
                <a:latin typeface="Consolas" panose="020B0609020204030204" pitchFamily="49" charset="0"/>
              </a:rPr>
              <a:t>    else:</a:t>
            </a:r>
          </a:p>
          <a:p>
            <a:r>
              <a:rPr lang="nb-NO" sz="280">
                <a:latin typeface="Consolas" panose="020B0609020204030204" pitchFamily="49" charset="0"/>
              </a:rPr>
              <a:t>        print("Invalid choice. Please choose again.")</a:t>
            </a:r>
          </a:p>
        </p:txBody>
      </p:sp>
      <p:sp>
        <p:nvSpPr>
          <p:cNvPr id="10" name="TextBox 9">
            <a:extLst>
              <a:ext uri="{FF2B5EF4-FFF2-40B4-BE49-F238E27FC236}">
                <a16:creationId xmlns:a16="http://schemas.microsoft.com/office/drawing/2014/main" id="{69A80900-DDCA-3D75-EF6B-30F977A5E964}"/>
              </a:ext>
            </a:extLst>
          </p:cNvPr>
          <p:cNvSpPr txBox="1"/>
          <p:nvPr/>
        </p:nvSpPr>
        <p:spPr>
          <a:xfrm>
            <a:off x="9194936" y="1899227"/>
            <a:ext cx="2995477" cy="276999"/>
          </a:xfrm>
          <a:prstGeom prst="rect">
            <a:avLst/>
          </a:prstGeom>
          <a:noFill/>
        </p:spPr>
        <p:txBody>
          <a:bodyPr wrap="square">
            <a:spAutoFit/>
          </a:bodyPr>
          <a:lstStyle/>
          <a:p>
            <a:r>
              <a:rPr lang="en-GB" sz="1200">
                <a:latin typeface="Consolas" panose="020B0609020204030204" pitchFamily="49" charset="0"/>
              </a:rPr>
              <a:t>python-nornir-extended-runbook.py</a:t>
            </a:r>
            <a:endParaRPr lang="nb-NO" sz="1200">
              <a:latin typeface="Consolas" panose="020B0609020204030204" pitchFamily="49" charset="0"/>
            </a:endParaRPr>
          </a:p>
        </p:txBody>
      </p:sp>
      <p:pic>
        <p:nvPicPr>
          <p:cNvPr id="12" name="Picture 11">
            <a:extLst>
              <a:ext uri="{FF2B5EF4-FFF2-40B4-BE49-F238E27FC236}">
                <a16:creationId xmlns:a16="http://schemas.microsoft.com/office/drawing/2014/main" id="{780169CA-7054-7AE3-EC37-776C01CC5F13}"/>
              </a:ext>
            </a:extLst>
          </p:cNvPr>
          <p:cNvPicPr>
            <a:picLocks noChangeAspect="1"/>
          </p:cNvPicPr>
          <p:nvPr/>
        </p:nvPicPr>
        <p:blipFill>
          <a:blip r:embed="rId3"/>
          <a:stretch>
            <a:fillRect/>
          </a:stretch>
        </p:blipFill>
        <p:spPr>
          <a:xfrm>
            <a:off x="540000" y="2191064"/>
            <a:ext cx="8121991" cy="3803581"/>
          </a:xfrm>
          <a:prstGeom prst="rect">
            <a:avLst/>
          </a:prstGeom>
        </p:spPr>
      </p:pic>
    </p:spTree>
    <p:extLst>
      <p:ext uri="{BB962C8B-B14F-4D97-AF65-F5344CB8AC3E}">
        <p14:creationId xmlns:p14="http://schemas.microsoft.com/office/powerpoint/2010/main" val="351080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Grafana / TIG-stack</a:t>
            </a:r>
          </a:p>
        </p:txBody>
      </p:sp>
      <p:sp>
        <p:nvSpPr>
          <p:cNvPr id="3" name="Footer Placeholder 6">
            <a:extLst>
              <a:ext uri="{FF2B5EF4-FFF2-40B4-BE49-F238E27FC236}">
                <a16:creationId xmlns:a16="http://schemas.microsoft.com/office/drawing/2014/main" id="{5501154E-27B2-E571-762E-E8FBC13083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D4D6ECF-1BF5-74C6-7129-3B7AA90A95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2" name="The distance between the headline and the start of the body copy is always constant.…">
            <a:extLst>
              <a:ext uri="{FF2B5EF4-FFF2-40B4-BE49-F238E27FC236}">
                <a16:creationId xmlns:a16="http://schemas.microsoft.com/office/drawing/2014/main" id="{E6BE6A5B-F910-9CBB-2546-BBDFD58035A0}"/>
              </a:ext>
            </a:extLst>
          </p:cNvPr>
          <p:cNvSpPr txBox="1">
            <a:spLocks/>
          </p:cNvSpPr>
          <p:nvPr/>
        </p:nvSpPr>
        <p:spPr bwMode="gray">
          <a:xfrm>
            <a:off x="540000" y="972000"/>
            <a:ext cx="11109600" cy="4838400"/>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Grafana</a:t>
            </a:r>
            <a:r>
              <a:rPr lang="nb-NO" sz="1600"/>
              <a:t>, Telegraf and </a:t>
            </a:r>
            <a:r>
              <a:rPr lang="nb-NO" sz="1600" err="1"/>
              <a:t>InfluxDB</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nb-NO" sz="1400"/>
              <a:t>Lab </a:t>
            </a:r>
            <a:r>
              <a:rPr lang="nb-NO" sz="1400" err="1"/>
              <a:t>Exercise</a:t>
            </a:r>
            <a:r>
              <a:rPr lang="nb-NO" sz="1400"/>
              <a:t> #30: </a:t>
            </a:r>
            <a:r>
              <a:rPr lang="nb-NO" sz="1400" err="1"/>
              <a:t>Grafana</a:t>
            </a:r>
            <a:r>
              <a:rPr lang="nb-NO" sz="1400"/>
              <a:t> – </a:t>
            </a:r>
            <a:r>
              <a:rPr lang="nb-NO" sz="1400" err="1"/>
              <a:t>Syslog</a:t>
            </a:r>
            <a:r>
              <a:rPr lang="nb-NO" sz="1400"/>
              <a:t> from WLC and </a:t>
            </a:r>
            <a:r>
              <a:rPr lang="nb-NO" sz="1400" err="1"/>
              <a:t>APs</a:t>
            </a:r>
            <a:endParaRPr lang="nb-NO" sz="1400"/>
          </a:p>
          <a:p>
            <a:pPr marL="0" indent="0">
              <a:lnSpc>
                <a:spcPct val="110000"/>
              </a:lnSpc>
              <a:buFont typeface="Arial" panose="020B0604020202020204" pitchFamily="34" charset="0"/>
              <a:buNone/>
            </a:pPr>
            <a:endParaRPr lang="nb-NO" sz="1000"/>
          </a:p>
          <a:p>
            <a:pPr lvl="1">
              <a:lnSpc>
                <a:spcPct val="110000"/>
              </a:lnSpc>
            </a:pPr>
            <a:endParaRPr lang="nb-NO" sz="1000"/>
          </a:p>
          <a:p>
            <a:pPr marL="0" indent="0">
              <a:lnSpc>
                <a:spcPct val="110000"/>
              </a:lnSpc>
              <a:buFont typeface="Arial" panose="020B0604020202020204" pitchFamily="34" charset="0"/>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Font typeface="Arial" panose="020B0604020202020204" pitchFamily="34" charset="0"/>
              <a:buNone/>
            </a:pPr>
            <a:endParaRPr lang="nb-NO" sz="1600"/>
          </a:p>
        </p:txBody>
      </p:sp>
      <p:pic>
        <p:nvPicPr>
          <p:cNvPr id="5" name="Picture 2" descr="Secure IT Infrastructure and Cybersecurity Services">
            <a:extLst>
              <a:ext uri="{FF2B5EF4-FFF2-40B4-BE49-F238E27FC236}">
                <a16:creationId xmlns:a16="http://schemas.microsoft.com/office/drawing/2014/main" id="{62FF674E-96B2-7AEE-42CA-0164F28E0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6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109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802678"/>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will</a:t>
            </a:r>
            <a:r>
              <a:rPr lang="nb-NO" sz="1600"/>
              <a:t> </a:t>
            </a:r>
            <a:r>
              <a:rPr lang="nb-NO" sz="1600" err="1"/>
              <a:t>use</a:t>
            </a:r>
            <a:r>
              <a:rPr lang="nb-NO" sz="1600"/>
              <a:t> </a:t>
            </a:r>
            <a:r>
              <a:rPr lang="nb-NO" sz="1600" err="1"/>
              <a:t>rsyslog</a:t>
            </a:r>
            <a:r>
              <a:rPr lang="nb-NO" sz="1600"/>
              <a:t> </a:t>
            </a:r>
            <a:r>
              <a:rPr lang="nb-NO" sz="1600" err="1"/>
              <a:t>that</a:t>
            </a:r>
            <a:r>
              <a:rPr lang="nb-NO" sz="1600"/>
              <a:t> is </a:t>
            </a:r>
            <a:r>
              <a:rPr lang="nb-NO" sz="1600" err="1"/>
              <a:t>usually</a:t>
            </a:r>
            <a:r>
              <a:rPr lang="nb-NO" sz="1600"/>
              <a:t> </a:t>
            </a:r>
            <a:r>
              <a:rPr lang="nb-NO" sz="1600" err="1"/>
              <a:t>enabled</a:t>
            </a:r>
            <a:r>
              <a:rPr lang="nb-NO" sz="1600"/>
              <a:t> by </a:t>
            </a:r>
            <a:r>
              <a:rPr lang="nb-NO" sz="1600" err="1"/>
              <a:t>default</a:t>
            </a:r>
            <a:r>
              <a:rPr lang="nb-NO" sz="1600"/>
              <a:t> </a:t>
            </a:r>
            <a:r>
              <a:rPr lang="nb-NO" sz="1600" err="1"/>
              <a:t>on</a:t>
            </a:r>
            <a:r>
              <a:rPr lang="nb-NO" sz="1600"/>
              <a:t> </a:t>
            </a:r>
            <a:r>
              <a:rPr lang="nb-NO" sz="1600" err="1"/>
              <a:t>our</a:t>
            </a:r>
            <a:r>
              <a:rPr lang="nb-NO" sz="1600"/>
              <a:t> </a:t>
            </a:r>
            <a:r>
              <a:rPr lang="nb-NO" sz="1600" err="1"/>
              <a:t>Ubuntu</a:t>
            </a:r>
            <a:r>
              <a:rPr lang="nb-NO" sz="1600"/>
              <a:t> VM</a:t>
            </a:r>
          </a:p>
          <a:p>
            <a:pPr lvl="1">
              <a:lnSpc>
                <a:spcPct val="110000"/>
              </a:lnSpc>
            </a:pPr>
            <a:r>
              <a:rPr lang="nb-NO" sz="1400" err="1"/>
              <a:t>Check</a:t>
            </a:r>
            <a:r>
              <a:rPr lang="nb-NO" sz="1400"/>
              <a:t> </a:t>
            </a:r>
            <a:r>
              <a:rPr lang="nb-NO" sz="1400" err="1"/>
              <a:t>if</a:t>
            </a:r>
            <a:r>
              <a:rPr lang="nb-NO" sz="1400"/>
              <a:t> </a:t>
            </a:r>
            <a:r>
              <a:rPr lang="nb-NO" sz="1400" err="1"/>
              <a:t>rsyslog</a:t>
            </a:r>
            <a:r>
              <a:rPr lang="nb-NO" sz="1400"/>
              <a:t> is </a:t>
            </a:r>
            <a:r>
              <a:rPr lang="nb-NO" sz="1400" err="1"/>
              <a:t>installed</a:t>
            </a:r>
            <a:r>
              <a:rPr lang="nb-NO" sz="1400"/>
              <a:t> and </a:t>
            </a:r>
            <a:r>
              <a:rPr lang="nb-NO" sz="1400" err="1"/>
              <a:t>enabled</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a:t>(</a:t>
            </a:r>
            <a:r>
              <a:rPr lang="nb-NO" sz="1400" err="1"/>
              <a:t>Conditional</a:t>
            </a:r>
            <a:r>
              <a:rPr lang="nb-NO" sz="1400"/>
              <a:t>) If </a:t>
            </a:r>
            <a:r>
              <a:rPr lang="nb-NO" sz="1400" err="1"/>
              <a:t>rsyslog</a:t>
            </a:r>
            <a:r>
              <a:rPr lang="nb-NO" sz="1400"/>
              <a:t> is not </a:t>
            </a:r>
            <a:r>
              <a:rPr lang="nb-NO" sz="1400" err="1"/>
              <a:t>installed</a:t>
            </a:r>
            <a:r>
              <a:rPr lang="nb-NO" sz="1400"/>
              <a:t>, run </a:t>
            </a:r>
            <a:r>
              <a:rPr lang="nb-NO" sz="1400" err="1"/>
              <a:t>these</a:t>
            </a:r>
            <a:r>
              <a:rPr lang="nb-NO" sz="1400"/>
              <a:t> </a:t>
            </a:r>
            <a:r>
              <a:rPr lang="nb-NO" sz="1400" err="1"/>
              <a:t>commands</a:t>
            </a:r>
            <a:endParaRPr lang="nb-NO" sz="1400"/>
          </a:p>
          <a:p>
            <a:pPr lvl="2">
              <a:lnSpc>
                <a:spcPct val="110000"/>
              </a:lnSpc>
            </a:pPr>
            <a:endParaRPr lang="nb-NO" sz="1200"/>
          </a:p>
          <a:p>
            <a:pPr>
              <a:lnSpc>
                <a:spcPct val="110000"/>
              </a:lnSpc>
            </a:pPr>
            <a:r>
              <a:rPr lang="nb-NO" sz="1600" err="1"/>
              <a:t>Create</a:t>
            </a:r>
            <a:r>
              <a:rPr lang="nb-NO" sz="1600"/>
              <a:t> a </a:t>
            </a:r>
            <a:r>
              <a:rPr lang="nb-NO" sz="1600" err="1"/>
              <a:t>new</a:t>
            </a:r>
            <a:r>
              <a:rPr lang="nb-NO" sz="1600"/>
              <a:t> </a:t>
            </a:r>
            <a:r>
              <a:rPr lang="nb-NO" sz="1600" err="1"/>
              <a:t>config</a:t>
            </a:r>
            <a:r>
              <a:rPr lang="nb-NO" sz="1600"/>
              <a:t> file for </a:t>
            </a:r>
            <a:r>
              <a:rPr lang="nb-NO" sz="1600" err="1"/>
              <a:t>rsyslog</a:t>
            </a: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a:t>
            </a:r>
            <a:r>
              <a:rPr lang="nb-NO" sz="1600" err="1"/>
              <a:t>restart</a:t>
            </a:r>
            <a:r>
              <a:rPr lang="nb-NO" sz="1600"/>
              <a:t> </a:t>
            </a:r>
            <a:r>
              <a:rPr lang="nb-NO" sz="1600" err="1"/>
              <a:t>rsyslog</a:t>
            </a:r>
            <a:r>
              <a:rPr lang="nb-NO" sz="1600"/>
              <a:t> </a:t>
            </a:r>
            <a:r>
              <a:rPr lang="nb-NO" sz="1600" err="1"/>
              <a:t>with</a:t>
            </a:r>
            <a:r>
              <a:rPr lang="nb-NO" sz="1600"/>
              <a:t> </a:t>
            </a:r>
            <a:r>
              <a:rPr lang="nb-NO" sz="1600" err="1"/>
              <a:t>the</a:t>
            </a:r>
            <a:r>
              <a:rPr lang="nb-NO" sz="1600"/>
              <a:t> </a:t>
            </a:r>
            <a:r>
              <a:rPr lang="nb-NO" sz="1600" err="1"/>
              <a:t>new</a:t>
            </a:r>
            <a:r>
              <a:rPr lang="nb-NO" sz="1600"/>
              <a:t> </a:t>
            </a:r>
            <a:r>
              <a:rPr lang="nb-NO" sz="1600" err="1"/>
              <a:t>config</a:t>
            </a: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8392854" y="264310"/>
            <a:ext cx="3797559" cy="5075607"/>
          </a:xfrm>
          <a:prstGeom prst="rect">
            <a:avLst/>
          </a:prstGeom>
          <a:noFill/>
          <a:ln>
            <a:solidFill>
              <a:schemeClr val="tx1"/>
            </a:solidFill>
          </a:ln>
        </p:spPr>
        <p:txBody>
          <a:bodyPr wrap="none" lIns="90000" tIns="46800" rIns="90000" bIns="46800" rtlCol="0">
            <a:noAutofit/>
          </a:bodyPr>
          <a:lstStyle/>
          <a:p>
            <a:pPr algn="l"/>
            <a:r>
              <a:rPr lang="en-GB" sz="700">
                <a:latin typeface="Consolas" panose="020B0609020204030204" pitchFamily="49" charset="0"/>
              </a:rPr>
              <a:t># /etc/</a:t>
            </a:r>
            <a:r>
              <a:rPr lang="en-GB" sz="700" err="1">
                <a:latin typeface="Consolas" panose="020B0609020204030204" pitchFamily="49" charset="0"/>
              </a:rPr>
              <a:t>rsyslog.conf</a:t>
            </a:r>
            <a:r>
              <a:rPr lang="en-GB" sz="700">
                <a:latin typeface="Consolas" panose="020B0609020204030204" pitchFamily="49" charset="0"/>
              </a:rPr>
              <a:t> configuration file for </a:t>
            </a:r>
            <a:r>
              <a:rPr lang="en-GB" sz="700" err="1">
                <a:latin typeface="Consolas" panose="020B0609020204030204" pitchFamily="49" charset="0"/>
              </a:rPr>
              <a:t>rsyslog</a:t>
            </a:r>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MODULES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module(load="</a:t>
            </a:r>
            <a:r>
              <a:rPr lang="en-GB" sz="700" err="1">
                <a:latin typeface="Consolas" panose="020B0609020204030204" pitchFamily="49" charset="0"/>
              </a:rPr>
              <a:t>imuxsock</a:t>
            </a:r>
            <a:r>
              <a:rPr lang="en-GB" sz="700">
                <a:latin typeface="Consolas" panose="020B0609020204030204" pitchFamily="49" charset="0"/>
              </a:rPr>
              <a:t>") # provides support for local system logging</a:t>
            </a:r>
          </a:p>
          <a:p>
            <a:pPr algn="l"/>
            <a:r>
              <a:rPr lang="en-GB" sz="700">
                <a:latin typeface="Consolas" panose="020B0609020204030204" pitchFamily="49" charset="0"/>
              </a:rPr>
              <a:t>module(load="</a:t>
            </a:r>
            <a:r>
              <a:rPr lang="en-GB" sz="700" err="1">
                <a:latin typeface="Consolas" panose="020B0609020204030204" pitchFamily="49" charset="0"/>
              </a:rPr>
              <a:t>imudp</a:t>
            </a:r>
            <a:r>
              <a:rPr lang="en-GB" sz="700">
                <a:latin typeface="Consolas" panose="020B0609020204030204" pitchFamily="49" charset="0"/>
              </a:rPr>
              <a:t>")    # provides UDP syslog reception</a:t>
            </a:r>
          </a:p>
          <a:p>
            <a:pPr algn="l"/>
            <a:r>
              <a:rPr lang="en-GB" sz="700">
                <a:latin typeface="Consolas" panose="020B0609020204030204" pitchFamily="49" charset="0"/>
              </a:rPr>
              <a:t>module(load="</a:t>
            </a:r>
            <a:r>
              <a:rPr lang="en-GB" sz="700" err="1">
                <a:latin typeface="Consolas" panose="020B0609020204030204" pitchFamily="49" charset="0"/>
              </a:rPr>
              <a:t>imtcp</a:t>
            </a:r>
            <a:r>
              <a:rPr lang="en-GB" sz="700">
                <a:latin typeface="Consolas" panose="020B0609020204030204" pitchFamily="49" charset="0"/>
              </a:rPr>
              <a:t>")    # provides TCP syslog reception</a:t>
            </a:r>
          </a:p>
          <a:p>
            <a:pPr algn="l"/>
            <a:r>
              <a:rPr lang="en-GB" sz="700">
                <a:latin typeface="Consolas" panose="020B0609020204030204" pitchFamily="49" charset="0"/>
              </a:rPr>
              <a:t>module(load="</a:t>
            </a:r>
            <a:r>
              <a:rPr lang="en-GB" sz="700" err="1">
                <a:latin typeface="Consolas" panose="020B0609020204030204" pitchFamily="49" charset="0"/>
              </a:rPr>
              <a:t>imklog</a:t>
            </a:r>
            <a:r>
              <a:rPr lang="en-GB" sz="700">
                <a:latin typeface="Consolas" panose="020B0609020204030204" pitchFamily="49" charset="0"/>
              </a:rPr>
              <a:t>")   # provides kernel logging support</a:t>
            </a:r>
          </a:p>
          <a:p>
            <a:pPr algn="l"/>
            <a:endParaRPr lang="en-GB" sz="700">
              <a:latin typeface="Consolas" panose="020B0609020204030204" pitchFamily="49" charset="0"/>
            </a:endParaRPr>
          </a:p>
          <a:p>
            <a:pPr algn="l"/>
            <a:r>
              <a:rPr lang="en-GB" sz="700">
                <a:latin typeface="Consolas" panose="020B0609020204030204" pitchFamily="49" charset="0"/>
              </a:rPr>
              <a:t># Provides UDP syslog reception</a:t>
            </a:r>
          </a:p>
          <a:p>
            <a:pPr algn="l"/>
            <a:r>
              <a:rPr lang="en-GB" sz="700">
                <a:latin typeface="Consolas" panose="020B0609020204030204" pitchFamily="49" charset="0"/>
              </a:rPr>
              <a:t>input(type="</a:t>
            </a:r>
            <a:r>
              <a:rPr lang="en-GB" sz="700" err="1">
                <a:latin typeface="Consolas" panose="020B0609020204030204" pitchFamily="49" charset="0"/>
              </a:rPr>
              <a:t>imudp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 Provides TCP syslog reception</a:t>
            </a:r>
          </a:p>
          <a:p>
            <a:pPr algn="l"/>
            <a:r>
              <a:rPr lang="en-GB" sz="700">
                <a:latin typeface="Consolas" panose="020B0609020204030204" pitchFamily="49" charset="0"/>
              </a:rPr>
              <a:t>input(type="</a:t>
            </a:r>
            <a:r>
              <a:rPr lang="en-GB" sz="700" err="1">
                <a:latin typeface="Consolas" panose="020B0609020204030204" pitchFamily="49" charset="0"/>
              </a:rPr>
              <a:t>imtcp</a:t>
            </a:r>
            <a:r>
              <a:rPr lang="en-GB" sz="700">
                <a:latin typeface="Consolas" panose="020B0609020204030204" pitchFamily="49" charset="0"/>
              </a:rPr>
              <a:t>" port="514")</a:t>
            </a:r>
          </a:p>
          <a:p>
            <a:pPr algn="l"/>
            <a:endParaRPr lang="en-GB" sz="700">
              <a:latin typeface="Consolas" panose="020B0609020204030204" pitchFamily="49" charset="0"/>
            </a:endParaRPr>
          </a:p>
          <a:p>
            <a:pPr algn="l"/>
            <a:r>
              <a:rPr lang="en-GB" sz="700">
                <a:latin typeface="Consolas" panose="020B0609020204030204" pitchFamily="49" charset="0"/>
              </a:rPr>
              <a:t>###########################</a:t>
            </a:r>
          </a:p>
          <a:p>
            <a:pPr algn="l"/>
            <a:r>
              <a:rPr lang="en-GB" sz="700">
                <a:latin typeface="Consolas" panose="020B0609020204030204" pitchFamily="49" charset="0"/>
              </a:rPr>
              <a:t>#### GLOBAL DIRECTIVES ####</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ActionFileDefaultTemplate</a:t>
            </a:r>
            <a:r>
              <a:rPr lang="en-GB" sz="700">
                <a:latin typeface="Consolas" panose="020B0609020204030204" pitchFamily="49" charset="0"/>
              </a:rPr>
              <a:t> </a:t>
            </a:r>
            <a:r>
              <a:rPr lang="en-GB" sz="700" err="1">
                <a:latin typeface="Consolas" panose="020B0609020204030204" pitchFamily="49" charset="0"/>
              </a:rPr>
              <a:t>RSYSLOG_TraditionalFileFormat</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RepeatedMsgReduction</a:t>
            </a:r>
            <a:r>
              <a:rPr lang="en-GB" sz="700">
                <a:latin typeface="Consolas" panose="020B0609020204030204" pitchFamily="49" charset="0"/>
              </a:rPr>
              <a:t> on</a:t>
            </a:r>
          </a:p>
          <a:p>
            <a:pPr algn="l"/>
            <a:r>
              <a:rPr lang="en-GB" sz="700">
                <a:latin typeface="Consolas" panose="020B0609020204030204" pitchFamily="49" charset="0"/>
              </a:rPr>
              <a:t>$</a:t>
            </a:r>
            <a:r>
              <a:rPr lang="en-GB" sz="700" err="1">
                <a:latin typeface="Consolas" panose="020B0609020204030204" pitchFamily="49" charset="0"/>
              </a:rPr>
              <a:t>FileOwner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FileGroup</a:t>
            </a:r>
            <a:r>
              <a:rPr lang="en-GB" sz="700">
                <a:latin typeface="Consolas" panose="020B0609020204030204" pitchFamily="49" charset="0"/>
              </a:rPr>
              <a:t> </a:t>
            </a:r>
            <a:r>
              <a:rPr lang="en-GB" sz="700" err="1">
                <a:latin typeface="Consolas" panose="020B0609020204030204" pitchFamily="49" charset="0"/>
              </a:rPr>
              <a:t>adm</a:t>
            </a:r>
            <a:endParaRPr lang="en-GB" sz="700">
              <a:latin typeface="Consolas" panose="020B0609020204030204" pitchFamily="49" charset="0"/>
            </a:endParaRPr>
          </a:p>
          <a:p>
            <a:pPr algn="l"/>
            <a:r>
              <a:rPr lang="en-GB" sz="700">
                <a:latin typeface="Consolas" panose="020B0609020204030204" pitchFamily="49" charset="0"/>
              </a:rPr>
              <a:t>$</a:t>
            </a:r>
            <a:r>
              <a:rPr lang="en-GB" sz="700" err="1">
                <a:latin typeface="Consolas" panose="020B0609020204030204" pitchFamily="49" charset="0"/>
              </a:rPr>
              <a:t>FileCreateMode</a:t>
            </a:r>
            <a:r>
              <a:rPr lang="en-GB" sz="700">
                <a:latin typeface="Consolas" panose="020B0609020204030204" pitchFamily="49" charset="0"/>
              </a:rPr>
              <a:t> 0640</a:t>
            </a:r>
          </a:p>
          <a:p>
            <a:pPr algn="l"/>
            <a:r>
              <a:rPr lang="en-GB" sz="700">
                <a:latin typeface="Consolas" panose="020B0609020204030204" pitchFamily="49" charset="0"/>
              </a:rPr>
              <a:t>$</a:t>
            </a:r>
            <a:r>
              <a:rPr lang="en-GB" sz="700" err="1">
                <a:latin typeface="Consolas" panose="020B0609020204030204" pitchFamily="49" charset="0"/>
              </a:rPr>
              <a:t>DirCreateMode</a:t>
            </a:r>
            <a:r>
              <a:rPr lang="en-GB" sz="700">
                <a:latin typeface="Consolas" panose="020B0609020204030204" pitchFamily="49" charset="0"/>
              </a:rPr>
              <a:t> 0755</a:t>
            </a:r>
          </a:p>
          <a:p>
            <a:pPr algn="l"/>
            <a:r>
              <a:rPr lang="en-GB" sz="700">
                <a:latin typeface="Consolas" panose="020B0609020204030204" pitchFamily="49" charset="0"/>
              </a:rPr>
              <a:t>$</a:t>
            </a:r>
            <a:r>
              <a:rPr lang="en-GB" sz="700" err="1">
                <a:latin typeface="Consolas" panose="020B0609020204030204" pitchFamily="49" charset="0"/>
              </a:rPr>
              <a:t>Umask</a:t>
            </a:r>
            <a:r>
              <a:rPr lang="en-GB" sz="700">
                <a:latin typeface="Consolas" panose="020B0609020204030204" pitchFamily="49" charset="0"/>
              </a:rPr>
              <a:t> 0022</a:t>
            </a:r>
          </a:p>
          <a:p>
            <a:pPr algn="l"/>
            <a:r>
              <a:rPr lang="en-GB" sz="700">
                <a:latin typeface="Consolas" panose="020B0609020204030204" pitchFamily="49" charset="0"/>
              </a:rPr>
              <a:t>$</a:t>
            </a:r>
            <a:r>
              <a:rPr lang="en-GB" sz="700" err="1">
                <a:latin typeface="Consolas" panose="020B0609020204030204" pitchFamily="49" charset="0"/>
              </a:rPr>
              <a:t>PrivDropToUser</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PrivDropToGroup</a:t>
            </a:r>
            <a:r>
              <a:rPr lang="en-GB" sz="700">
                <a:latin typeface="Consolas" panose="020B0609020204030204" pitchFamily="49" charset="0"/>
              </a:rPr>
              <a:t> syslog</a:t>
            </a:r>
          </a:p>
          <a:p>
            <a:pPr algn="l"/>
            <a:r>
              <a:rPr lang="en-GB" sz="700">
                <a:latin typeface="Consolas" panose="020B0609020204030204" pitchFamily="49" charset="0"/>
              </a:rPr>
              <a:t>$</a:t>
            </a:r>
            <a:r>
              <a:rPr lang="en-GB" sz="700" err="1">
                <a:latin typeface="Consolas" panose="020B0609020204030204" pitchFamily="49" charset="0"/>
              </a:rPr>
              <a:t>WorkDirectory</a:t>
            </a:r>
            <a:r>
              <a:rPr lang="en-GB" sz="700">
                <a:latin typeface="Consolas" panose="020B0609020204030204" pitchFamily="49" charset="0"/>
              </a:rPr>
              <a:t> /var/spool/</a:t>
            </a:r>
            <a:r>
              <a:rPr lang="en-GB" sz="700" err="1">
                <a:latin typeface="Consolas" panose="020B0609020204030204" pitchFamily="49" charset="0"/>
              </a:rPr>
              <a:t>rsyslog</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ActionQueueType</a:t>
            </a:r>
            <a:r>
              <a:rPr lang="en-GB" sz="700">
                <a:latin typeface="Consolas" panose="020B0609020204030204" pitchFamily="49" charset="0"/>
              </a:rPr>
              <a:t> LinkedList  </a:t>
            </a:r>
          </a:p>
          <a:p>
            <a:pPr algn="l"/>
            <a:r>
              <a:rPr lang="en-GB" sz="700">
                <a:latin typeface="Consolas" panose="020B0609020204030204" pitchFamily="49" charset="0"/>
              </a:rPr>
              <a:t>$</a:t>
            </a:r>
            <a:r>
              <a:rPr lang="en-GB" sz="700" err="1">
                <a:latin typeface="Consolas" panose="020B0609020204030204" pitchFamily="49" charset="0"/>
              </a:rPr>
              <a:t>ActionQueueFileName</a:t>
            </a:r>
            <a:r>
              <a:rPr lang="en-GB" sz="700">
                <a:latin typeface="Consolas" panose="020B0609020204030204" pitchFamily="49" charset="0"/>
              </a:rPr>
              <a:t> </a:t>
            </a:r>
            <a:r>
              <a:rPr lang="en-GB" sz="700" err="1">
                <a:latin typeface="Consolas" panose="020B0609020204030204" pitchFamily="49" charset="0"/>
              </a:rPr>
              <a:t>srvrfwd</a:t>
            </a:r>
            <a:r>
              <a:rPr lang="en-GB" sz="700">
                <a:latin typeface="Consolas" panose="020B0609020204030204" pitchFamily="49" charset="0"/>
              </a:rPr>
              <a:t>  </a:t>
            </a:r>
          </a:p>
          <a:p>
            <a:pPr algn="l"/>
            <a:r>
              <a:rPr lang="en-GB" sz="700">
                <a:latin typeface="Consolas" panose="020B0609020204030204" pitchFamily="49" charset="0"/>
              </a:rPr>
              <a:t>$</a:t>
            </a:r>
            <a:r>
              <a:rPr lang="en-GB" sz="700" err="1">
                <a:latin typeface="Consolas" panose="020B0609020204030204" pitchFamily="49" charset="0"/>
              </a:rPr>
              <a:t>ActionResumeRetryCount</a:t>
            </a:r>
            <a:r>
              <a:rPr lang="en-GB" sz="700">
                <a:latin typeface="Consolas" panose="020B0609020204030204" pitchFamily="49" charset="0"/>
              </a:rPr>
              <a:t> -1  </a:t>
            </a:r>
          </a:p>
          <a:p>
            <a:pPr algn="l"/>
            <a:r>
              <a:rPr lang="en-GB" sz="700">
                <a:latin typeface="Consolas" panose="020B0609020204030204" pitchFamily="49" charset="0"/>
              </a:rPr>
              <a:t>$</a:t>
            </a:r>
            <a:r>
              <a:rPr lang="en-GB" sz="700" err="1">
                <a:latin typeface="Consolas" panose="020B0609020204030204" pitchFamily="49" charset="0"/>
              </a:rPr>
              <a:t>ActionQueueSaveOnShutdown</a:t>
            </a:r>
            <a:r>
              <a:rPr lang="en-GB" sz="700">
                <a:latin typeface="Consolas" panose="020B0609020204030204" pitchFamily="49" charset="0"/>
              </a:rPr>
              <a:t> on  </a:t>
            </a:r>
          </a:p>
          <a:p>
            <a:pPr algn="l"/>
            <a:endParaRPr lang="en-GB" sz="700">
              <a:latin typeface="Consolas" panose="020B0609020204030204" pitchFamily="49" charset="0"/>
            </a:endParaRPr>
          </a:p>
          <a:p>
            <a:pPr algn="l"/>
            <a:r>
              <a:rPr lang="en-GB" sz="700">
                <a:latin typeface="Consolas" panose="020B0609020204030204" pitchFamily="49" charset="0"/>
              </a:rPr>
              <a:t># Filter messages based on source IP</a:t>
            </a:r>
          </a:p>
          <a:p>
            <a:pPr algn="l"/>
            <a:r>
              <a:rPr lang="en-GB" sz="700">
                <a:latin typeface="Consolas" panose="020B0609020204030204" pitchFamily="49" charset="0"/>
              </a:rPr>
              <a:t>if $</a:t>
            </a:r>
            <a:r>
              <a:rPr lang="en-GB" sz="700" err="1">
                <a:latin typeface="Consolas" panose="020B0609020204030204" pitchFamily="49" charset="0"/>
              </a:rPr>
              <a:t>fromhost-ip</a:t>
            </a:r>
            <a:r>
              <a:rPr lang="en-GB" sz="700">
                <a:latin typeface="Consolas" panose="020B0609020204030204" pitchFamily="49" charset="0"/>
              </a:rPr>
              <a:t> </a:t>
            </a:r>
            <a:r>
              <a:rPr lang="en-GB" sz="700" err="1">
                <a:latin typeface="Consolas" panose="020B0609020204030204" pitchFamily="49" charset="0"/>
              </a:rPr>
              <a:t>startswith</a:t>
            </a:r>
            <a:r>
              <a:rPr lang="en-GB" sz="700">
                <a:latin typeface="Consolas" panose="020B0609020204030204" pitchFamily="49" charset="0"/>
              </a:rPr>
              <a:t> '192.168.10.' then {</a:t>
            </a:r>
          </a:p>
          <a:p>
            <a:pPr algn="l"/>
            <a:r>
              <a:rPr lang="en-GB" sz="700">
                <a:latin typeface="Consolas" panose="020B0609020204030204" pitchFamily="49" charset="0"/>
              </a:rPr>
              <a:t>    *.* @@(o)127.0.0.1:6514;RSYSLOG_SyslogProtocol23Format</a:t>
            </a:r>
          </a:p>
          <a:p>
            <a:pPr algn="l"/>
            <a:r>
              <a:rPr lang="en-GB" sz="700">
                <a:latin typeface="Consolas" panose="020B0609020204030204" pitchFamily="49" charset="0"/>
              </a:rPr>
              <a:t>}</a:t>
            </a:r>
          </a:p>
          <a:p>
            <a:pPr algn="l"/>
            <a:r>
              <a:rPr lang="en-GB" sz="700">
                <a:latin typeface="Consolas" panose="020B0609020204030204" pitchFamily="49" charset="0"/>
              </a:rPr>
              <a:t>else {</a:t>
            </a:r>
          </a:p>
          <a:p>
            <a:pPr algn="l"/>
            <a:r>
              <a:rPr lang="en-GB" sz="700">
                <a:latin typeface="Consolas" panose="020B0609020204030204" pitchFamily="49" charset="0"/>
              </a:rPr>
              <a:t>    stop</a:t>
            </a:r>
          </a:p>
          <a:p>
            <a:pPr algn="l"/>
            <a:r>
              <a:rPr lang="en-GB" sz="700">
                <a:latin typeface="Consolas" panose="020B0609020204030204" pitchFamily="49" charset="0"/>
              </a:rPr>
              <a:t>}</a:t>
            </a:r>
          </a:p>
          <a:p>
            <a:pPr algn="l"/>
            <a:endParaRPr lang="en-GB" sz="700">
              <a:latin typeface="Consolas" panose="020B0609020204030204" pitchFamily="49" charset="0"/>
            </a:endParaRPr>
          </a:p>
          <a:p>
            <a:pPr algn="l"/>
            <a:r>
              <a:rPr lang="en-GB" sz="700">
                <a:latin typeface="Consolas" panose="020B0609020204030204" pitchFamily="49" charset="0"/>
              </a:rPr>
              <a:t># Include all config files in /etc/</a:t>
            </a:r>
            <a:r>
              <a:rPr lang="en-GB" sz="700" err="1">
                <a:latin typeface="Consolas" panose="020B0609020204030204" pitchFamily="49" charset="0"/>
              </a:rPr>
              <a:t>rsyslog.d</a:t>
            </a:r>
            <a:r>
              <a:rPr lang="en-GB" sz="700">
                <a:latin typeface="Consolas" panose="020B0609020204030204" pitchFamily="49" charset="0"/>
              </a:rPr>
              <a:t>/</a:t>
            </a:r>
          </a:p>
          <a:p>
            <a:pPr algn="l"/>
            <a:r>
              <a:rPr lang="en-GB" sz="700">
                <a:latin typeface="Consolas" panose="020B0609020204030204" pitchFamily="49" charset="0"/>
              </a:rPr>
              <a:t>$</a:t>
            </a:r>
            <a:r>
              <a:rPr lang="en-GB" sz="700" err="1">
                <a:latin typeface="Consolas" panose="020B0609020204030204" pitchFamily="49" charset="0"/>
              </a:rPr>
              <a:t>IncludeConfig</a:t>
            </a:r>
            <a:r>
              <a:rPr lang="en-GB" sz="700">
                <a:latin typeface="Consolas" panose="020B0609020204030204" pitchFamily="49" charset="0"/>
              </a:rPr>
              <a:t> /etc/</a:t>
            </a:r>
            <a:r>
              <a:rPr lang="en-GB" sz="700" err="1">
                <a:latin typeface="Consolas" panose="020B0609020204030204" pitchFamily="49" charset="0"/>
              </a:rPr>
              <a:t>rsyslog.d</a:t>
            </a:r>
            <a:r>
              <a:rPr lang="en-GB" sz="700">
                <a:latin typeface="Consolas" panose="020B0609020204030204" pitchFamily="49" charset="0"/>
              </a:rPr>
              <a:t>/*.conf</a:t>
            </a:r>
          </a:p>
        </p:txBody>
      </p:sp>
      <p:sp>
        <p:nvSpPr>
          <p:cNvPr id="3" name="TextBox 4">
            <a:extLst>
              <a:ext uri="{FF2B5EF4-FFF2-40B4-BE49-F238E27FC236}">
                <a16:creationId xmlns:a16="http://schemas.microsoft.com/office/drawing/2014/main" id="{3000FAE3-74C1-F6C6-DA33-F0902462254D}"/>
              </a:ext>
            </a:extLst>
          </p:cNvPr>
          <p:cNvSpPr txBox="1"/>
          <p:nvPr/>
        </p:nvSpPr>
        <p:spPr>
          <a:xfrm>
            <a:off x="720000" y="1862770"/>
            <a:ext cx="6651690"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status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 System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Service</a:t>
            </a:r>
          </a:p>
          <a:p>
            <a:pPr indent="-97155"/>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loaded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usr</a:t>
            </a:r>
            <a:r>
              <a:rPr lang="fr-FR" sz="1050">
                <a:solidFill>
                  <a:srgbClr val="EEE8D5"/>
                </a:solidFill>
                <a:latin typeface="Consolas" panose="020B0609020204030204" pitchFamily="49" charset="0"/>
              </a:rPr>
              <a:t>/lib/</a:t>
            </a:r>
            <a:r>
              <a:rPr lang="fr-FR" sz="1050" err="1">
                <a:solidFill>
                  <a:srgbClr val="EEE8D5"/>
                </a:solidFill>
                <a:latin typeface="Consolas" panose="020B0609020204030204" pitchFamily="49" charset="0"/>
              </a:rPr>
              <a:t>systemd</a:t>
            </a:r>
            <a:r>
              <a:rPr lang="fr-FR" sz="1050">
                <a:solidFill>
                  <a:srgbClr val="EEE8D5"/>
                </a:solidFill>
                <a:latin typeface="Consolas" panose="020B0609020204030204" pitchFamily="49" charset="0"/>
              </a:rPr>
              <a:t>/system/</a:t>
            </a:r>
            <a:r>
              <a:rPr lang="fr-FR" sz="1050" err="1">
                <a:solidFill>
                  <a:srgbClr val="EEE8D5"/>
                </a:solidFill>
                <a:latin typeface="Consolas" panose="020B0609020204030204" pitchFamily="49" charset="0"/>
              </a:rPr>
              <a:t>rsyslog.service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preset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enabled</a:t>
            </a:r>
            <a:r>
              <a:rPr lang="fr-FR" sz="1050">
                <a:solidFill>
                  <a:srgbClr val="EEE8D5"/>
                </a:solidFill>
                <a:latin typeface="Consolas" panose="020B0609020204030204" pitchFamily="49" charset="0"/>
              </a:rPr>
              <a:t>)</a:t>
            </a:r>
          </a:p>
          <a:p>
            <a:pPr indent="-97155"/>
            <a:r>
              <a:rPr lang="fr-FR" sz="1050">
                <a:solidFill>
                  <a:srgbClr val="EEE8D5"/>
                </a:solidFill>
                <a:latin typeface="Consolas" panose="020B0609020204030204" pitchFamily="49" charset="0"/>
              </a:rPr>
              <a:t>     Active: active (running) </a:t>
            </a:r>
            <a:r>
              <a:rPr lang="fr-FR" sz="1050" err="1">
                <a:solidFill>
                  <a:srgbClr val="EEE8D5"/>
                </a:solidFill>
                <a:latin typeface="Consolas" panose="020B0609020204030204" pitchFamily="49" charset="0"/>
              </a:rPr>
              <a:t>since</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Fri</a:t>
            </a:r>
            <a:r>
              <a:rPr lang="fr-FR" sz="1050">
                <a:solidFill>
                  <a:srgbClr val="EEE8D5"/>
                </a:solidFill>
                <a:latin typeface="Consolas" panose="020B0609020204030204" pitchFamily="49" charset="0"/>
              </a:rPr>
              <a:t> 2024-09-06 13:43:01 </a:t>
            </a:r>
            <a:r>
              <a:rPr lang="fr-FR" sz="1050" err="1">
                <a:solidFill>
                  <a:srgbClr val="EEE8D5"/>
                </a:solidFill>
                <a:latin typeface="Consolas" panose="020B0609020204030204" pitchFamily="49" charset="0"/>
              </a:rPr>
              <a:t>UTC</a:t>
            </a:r>
            <a:r>
              <a:rPr lang="fr-FR" sz="1050">
                <a:solidFill>
                  <a:srgbClr val="EEE8D5"/>
                </a:solidFill>
                <a:latin typeface="Consolas" panose="020B0609020204030204" pitchFamily="49" charset="0"/>
              </a:rPr>
              <a:t>; 3 </a:t>
            </a:r>
            <a:r>
              <a:rPr lang="fr-FR" sz="1050" err="1">
                <a:solidFill>
                  <a:srgbClr val="EEE8D5"/>
                </a:solidFill>
                <a:latin typeface="Consolas" panose="020B0609020204030204" pitchFamily="49" charset="0"/>
              </a:rPr>
              <a:t>days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ago</a:t>
            </a:r>
            <a:endParaRPr lang="fr-FR" sz="1050">
              <a:solidFill>
                <a:srgbClr val="EEE8D5"/>
              </a:solidFill>
              <a:latin typeface="Consolas" panose="020B0609020204030204" pitchFamily="49" charset="0"/>
            </a:endParaRPr>
          </a:p>
          <a:p>
            <a:pPr indent="-97155"/>
            <a:r>
              <a:rPr lang="fr-FR" sz="1050" err="1">
                <a:solidFill>
                  <a:srgbClr val="EEE8D5"/>
                </a:solidFill>
                <a:latin typeface="Consolas" panose="020B0609020204030204" pitchFamily="49" charset="0"/>
              </a:rPr>
              <a:t>TriggeredBy</a:t>
            </a:r>
            <a:r>
              <a:rPr lang="fr-FR" sz="1050">
                <a:solidFill>
                  <a:srgbClr val="EEE8D5"/>
                </a:solidFill>
                <a:latin typeface="Consolas" panose="020B0609020204030204" pitchFamily="49" charset="0"/>
              </a:rPr>
              <a:t>: ● </a:t>
            </a:r>
            <a:r>
              <a:rPr lang="fr-FR" sz="1050" err="1">
                <a:solidFill>
                  <a:srgbClr val="EEE8D5"/>
                </a:solidFill>
                <a:latin typeface="Consolas" panose="020B0609020204030204" pitchFamily="49" charset="0"/>
              </a:rPr>
              <a:t>syslog.socket</a:t>
            </a:r>
            <a:endParaRPr lang="fr-FR" sz="1050">
              <a:solidFill>
                <a:srgbClr val="EEE8D5"/>
              </a:solidFill>
              <a:latin typeface="Consolas" panose="020B0609020204030204" pitchFamily="49" charset="0"/>
            </a:endParaRPr>
          </a:p>
          <a:p>
            <a:pPr indent="-97155"/>
            <a:r>
              <a:rPr lang="fr-FR" sz="1050">
                <a:solidFill>
                  <a:srgbClr val="EEE8D5"/>
                </a:solidFill>
                <a:latin typeface="Consolas" panose="020B0609020204030204" pitchFamily="49" charset="0"/>
              </a:rPr>
              <a:t>       Docs: </a:t>
            </a:r>
            <a:r>
              <a:rPr lang="fr-FR" sz="1050" err="1">
                <a:solidFill>
                  <a:srgbClr val="EEE8D5"/>
                </a:solidFill>
                <a:latin typeface="Consolas" panose="020B0609020204030204" pitchFamily="49" charset="0"/>
              </a:rPr>
              <a:t>man:rsyslogd</a:t>
            </a:r>
            <a:r>
              <a:rPr lang="fr-FR" sz="1050">
                <a:solidFill>
                  <a:srgbClr val="EEE8D5"/>
                </a:solidFill>
                <a:latin typeface="Consolas" panose="020B0609020204030204" pitchFamily="49" charset="0"/>
              </a:rPr>
              <a:t>(8)</a:t>
            </a:r>
          </a:p>
          <a:p>
            <a:pPr indent="-97155"/>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cut</a:t>
            </a:r>
            <a:r>
              <a:rPr lang="fr-FR" sz="1050">
                <a:solidFill>
                  <a:srgbClr val="EEE8D5"/>
                </a:solidFill>
                <a:latin typeface="Consolas" panose="020B0609020204030204" pitchFamily="49" charset="0"/>
              </a:rPr>
              <a:t> for </a:t>
            </a:r>
            <a:r>
              <a:rPr lang="fr-FR" sz="1050" err="1">
                <a:solidFill>
                  <a:srgbClr val="EEE8D5"/>
                </a:solidFill>
                <a:latin typeface="Consolas" panose="020B0609020204030204" pitchFamily="49" charset="0"/>
              </a:rPr>
              <a:t>brevity</a:t>
            </a:r>
            <a:r>
              <a:rPr lang="fr-FR" sz="1050">
                <a:solidFill>
                  <a:srgbClr val="EEE8D5"/>
                </a:solidFill>
                <a:latin typeface="Consolas" panose="020B0609020204030204" pitchFamily="49" charset="0"/>
              </a:rPr>
              <a:t>...)</a:t>
            </a:r>
          </a:p>
        </p:txBody>
      </p:sp>
      <p:sp>
        <p:nvSpPr>
          <p:cNvPr id="5" name="TextBox 4">
            <a:extLst>
              <a:ext uri="{FF2B5EF4-FFF2-40B4-BE49-F238E27FC236}">
                <a16:creationId xmlns:a16="http://schemas.microsoft.com/office/drawing/2014/main" id="{4FC31D79-0754-3541-246E-73EFAEEB40E6}"/>
              </a:ext>
            </a:extLst>
          </p:cNvPr>
          <p:cNvSpPr txBox="1"/>
          <p:nvPr/>
        </p:nvSpPr>
        <p:spPr>
          <a:xfrm>
            <a:off x="720000" y="3338108"/>
            <a:ext cx="665169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update &amp;&amp;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apt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rsyslog</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start </a:t>
            </a:r>
            <a:r>
              <a:rPr lang="fr-FR" sz="1050" err="1">
                <a:solidFill>
                  <a:srgbClr val="EEE8D5"/>
                </a:solidFill>
                <a:latin typeface="Consolas" panose="020B0609020204030204" pitchFamily="49" charset="0"/>
              </a:rPr>
              <a:t>rsyslog</a:t>
            </a:r>
            <a:endParaRPr lang="nb-NO"/>
          </a:p>
        </p:txBody>
      </p:sp>
      <p:sp>
        <p:nvSpPr>
          <p:cNvPr id="6" name="TextBox 5">
            <a:extLst>
              <a:ext uri="{FF2B5EF4-FFF2-40B4-BE49-F238E27FC236}">
                <a16:creationId xmlns:a16="http://schemas.microsoft.com/office/drawing/2014/main" id="{BFF2FEA2-2248-78AA-5E7A-74CACF5965BD}"/>
              </a:ext>
            </a:extLst>
          </p:cNvPr>
          <p:cNvSpPr txBox="1"/>
          <p:nvPr/>
        </p:nvSpPr>
        <p:spPr>
          <a:xfrm>
            <a:off x="720000" y="4110120"/>
            <a:ext cx="6651690" cy="577081"/>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mv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rsyslog.conf.bak</a:t>
            </a:r>
            <a:endParaRPr lang="nb-NO" sz="1050"/>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nano /</a:t>
            </a:r>
            <a:r>
              <a:rPr lang="fr-FR" sz="1050" err="1">
                <a:solidFill>
                  <a:srgbClr val="EEE8D5"/>
                </a:solidFill>
                <a:latin typeface="Consolas" panose="020B0609020204030204" pitchFamily="49" charset="0"/>
              </a:rPr>
              <a:t>etc</a:t>
            </a:r>
            <a:r>
              <a:rPr lang="fr-FR" sz="1050">
                <a:solidFill>
                  <a:srgbClr val="EEE8D5"/>
                </a:solidFill>
                <a:latin typeface="Consolas" panose="020B0609020204030204" pitchFamily="49" charset="0"/>
              </a:rPr>
              <a:t>/</a:t>
            </a:r>
            <a:r>
              <a:rPr lang="fr-FR" sz="1050" err="1">
                <a:solidFill>
                  <a:srgbClr val="EEE8D5"/>
                </a:solidFill>
                <a:latin typeface="Consolas" panose="020B0609020204030204" pitchFamily="49" charset="0"/>
              </a:rPr>
              <a:t>rsyslog.conf</a:t>
            </a:r>
            <a:endParaRPr lang="nb-NO" sz="1050">
              <a:solidFill>
                <a:srgbClr val="EEE8D5"/>
              </a:solidFill>
              <a:latin typeface="Consolas" panose="020B0609020204030204" pitchFamily="49" charset="0"/>
            </a:endParaRPr>
          </a:p>
          <a:p>
            <a:pPr indent="-97155"/>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Paste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a:t>
            </a:r>
            <a:r>
              <a:rPr lang="nb-NO" sz="1050" err="1">
                <a:solidFill>
                  <a:srgbClr val="EEE8D5"/>
                </a:solidFill>
                <a:latin typeface="Consolas" panose="020B0609020204030204" pitchFamily="49" charset="0"/>
              </a:rPr>
              <a:t>following</a:t>
            </a:r>
            <a:r>
              <a:rPr lang="nb-NO" sz="1050">
                <a:solidFill>
                  <a:srgbClr val="EEE8D5"/>
                </a:solidFill>
                <a:latin typeface="Consolas" panose="020B0609020204030204" pitchFamily="49" charset="0"/>
              </a:rPr>
              <a:t> lines to </a:t>
            </a:r>
            <a:r>
              <a:rPr lang="nb-NO" sz="1050" err="1">
                <a:solidFill>
                  <a:srgbClr val="EEE8D5"/>
                </a:solidFill>
                <a:latin typeface="Consolas" panose="020B0609020204030204" pitchFamily="49" charset="0"/>
              </a:rPr>
              <a:t>the</a:t>
            </a:r>
            <a:r>
              <a:rPr lang="nb-NO" sz="1050">
                <a:solidFill>
                  <a:srgbClr val="EEE8D5"/>
                </a:solidFill>
                <a:latin typeface="Consolas" panose="020B0609020204030204" pitchFamily="49" charset="0"/>
              </a:rPr>
              <a:t> file</a:t>
            </a:r>
            <a:endParaRPr lang="fr-FR" sz="1050">
              <a:solidFill>
                <a:srgbClr val="EEE8D5"/>
              </a:solidFill>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5606E6FA-127F-13E5-7AD9-362A4C4D0FBF}"/>
              </a:ext>
            </a:extLst>
          </p:cNvPr>
          <p:cNvCxnSpPr>
            <a:cxnSpLocks/>
          </p:cNvCxnSpPr>
          <p:nvPr/>
        </p:nvCxnSpPr>
        <p:spPr>
          <a:xfrm flipV="1">
            <a:off x="3728936" y="4352445"/>
            <a:ext cx="4663918" cy="200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6894317-57A2-AA48-EFD7-CFB476683623}"/>
              </a:ext>
            </a:extLst>
          </p:cNvPr>
          <p:cNvSpPr txBox="1"/>
          <p:nvPr/>
        </p:nvSpPr>
        <p:spPr>
          <a:xfrm>
            <a:off x="720000" y="5249293"/>
            <a:ext cx="665169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sudo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systemctl</a:t>
            </a:r>
            <a:r>
              <a:rPr lang="fr-FR" sz="1050">
                <a:solidFill>
                  <a:srgbClr val="EEE8D5"/>
                </a:solidFill>
                <a:latin typeface="Consolas" panose="020B0609020204030204" pitchFamily="49" charset="0"/>
              </a:rPr>
              <a:t> restart </a:t>
            </a:r>
            <a:r>
              <a:rPr lang="fr-FR" sz="1050" err="1">
                <a:solidFill>
                  <a:srgbClr val="EEE8D5"/>
                </a:solidFill>
                <a:latin typeface="Consolas" panose="020B0609020204030204" pitchFamily="49" charset="0"/>
              </a:rPr>
              <a:t>rsyslog</a:t>
            </a:r>
            <a:endParaRPr lang="nb-NO"/>
          </a:p>
        </p:txBody>
      </p:sp>
      <p:sp>
        <p:nvSpPr>
          <p:cNvPr id="17" name="TextBox 16">
            <a:extLst>
              <a:ext uri="{FF2B5EF4-FFF2-40B4-BE49-F238E27FC236}">
                <a16:creationId xmlns:a16="http://schemas.microsoft.com/office/drawing/2014/main" id="{B3CE97B1-A0F0-6ADE-724B-DBB35D1FE6D9}"/>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pic>
        <p:nvPicPr>
          <p:cNvPr id="9" name="Picture 2" descr="Secure IT Infrastructure and Cybersecurity Services">
            <a:extLst>
              <a:ext uri="{FF2B5EF4-FFF2-40B4-BE49-F238E27FC236}">
                <a16:creationId xmlns:a16="http://schemas.microsoft.com/office/drawing/2014/main" id="{4F395A9D-C2FB-DC15-73A3-AA58BFDE7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a:t>
            </a:r>
            <a:r>
              <a:rPr lang="nb-NO" sz="1600" err="1"/>
              <a:t>Ansible</a:t>
            </a:r>
            <a:endParaRPr lang="nb-NO" sz="1600"/>
          </a:p>
          <a:p>
            <a:pPr>
              <a:lnSpc>
                <a:spcPct val="110000"/>
              </a:lnSpc>
            </a:pPr>
            <a:r>
              <a:rPr lang="nb-NO" sz="1600"/>
              <a:t>The </a:t>
            </a:r>
            <a:r>
              <a:rPr lang="nb-NO" sz="1600" err="1"/>
              <a:t>following</a:t>
            </a:r>
            <a:r>
              <a:rPr lang="nb-NO" sz="1600"/>
              <a:t> lab </a:t>
            </a:r>
            <a:r>
              <a:rPr lang="nb-NO" sz="1600" err="1"/>
              <a:t>exercises</a:t>
            </a:r>
            <a:r>
              <a:rPr lang="nb-NO" sz="1600"/>
              <a:t> </a:t>
            </a:r>
            <a:r>
              <a:rPr lang="nb-NO" sz="1600" err="1"/>
              <a:t>are</a:t>
            </a:r>
            <a:r>
              <a:rPr lang="nb-NO" sz="1600"/>
              <a:t> </a:t>
            </a:r>
            <a:r>
              <a:rPr lang="nb-NO" sz="1600" err="1"/>
              <a:t>included</a:t>
            </a:r>
            <a:r>
              <a:rPr lang="nb-NO" sz="1600"/>
              <a:t> in </a:t>
            </a:r>
            <a:r>
              <a:rPr lang="nb-NO" sz="1600" err="1"/>
              <a:t>this</a:t>
            </a:r>
            <a:r>
              <a:rPr lang="nb-NO" sz="1600"/>
              <a:t> part</a:t>
            </a:r>
          </a:p>
          <a:p>
            <a:pPr lvl="1">
              <a:lnSpc>
                <a:spcPct val="110000"/>
              </a:lnSpc>
            </a:pPr>
            <a:r>
              <a:rPr lang="en-US" sz="1400"/>
              <a:t>Lab Exercise #20: Ansible - Run CLI commands </a:t>
            </a:r>
          </a:p>
          <a:p>
            <a:pPr lvl="1">
              <a:lnSpc>
                <a:spcPct val="110000"/>
              </a:lnSpc>
            </a:pPr>
            <a:r>
              <a:rPr lang="en-US" sz="1400"/>
              <a:t>Lab Exercise #21: Ansible - CLI configuration</a:t>
            </a:r>
          </a:p>
          <a:p>
            <a:pPr lvl="1">
              <a:lnSpc>
                <a:spcPct val="110000"/>
              </a:lnSpc>
            </a:pPr>
            <a:r>
              <a:rPr lang="en-US" sz="1400"/>
              <a:t>Lab Exercise #22: Ansible - Using </a:t>
            </a:r>
            <a:r>
              <a:rPr lang="en-US" sz="1400" err="1"/>
              <a:t>Jinja2</a:t>
            </a:r>
            <a:r>
              <a:rPr lang="en-US" sz="1400"/>
              <a:t> templates</a:t>
            </a:r>
          </a:p>
          <a:p>
            <a:pPr lvl="1">
              <a:lnSpc>
                <a:spcPct val="110000"/>
              </a:lnSpc>
            </a:pPr>
            <a:r>
              <a:rPr lang="en-US" sz="1400"/>
              <a:t>Lab Exercise #23: Ansible - Using </a:t>
            </a:r>
            <a:r>
              <a:rPr lang="en-US" sz="1400" err="1"/>
              <a:t>RESTCONF</a:t>
            </a:r>
            <a:endParaRPr lang="en-US" sz="1400"/>
          </a:p>
          <a:p>
            <a:pPr lvl="1">
              <a:lnSpc>
                <a:spcPct val="110000"/>
              </a:lnSpc>
            </a:pPr>
            <a:r>
              <a:rPr lang="en-US" sz="1400"/>
              <a:t>Lab Exercise #24: Ansible - Writing your own module using Python</a:t>
            </a:r>
          </a:p>
          <a:p>
            <a:pPr lvl="1">
              <a:lnSpc>
                <a:spcPct val="110000"/>
              </a:lnSpc>
            </a:pPr>
            <a:r>
              <a:rPr lang="en-US" sz="1400"/>
              <a:t>Lab Exercise #25: Ansible - Using </a:t>
            </a:r>
            <a:r>
              <a:rPr lang="en-US" sz="1400" err="1"/>
              <a:t>RESTCONF</a:t>
            </a:r>
            <a:r>
              <a:rPr lang="en-US" sz="1400"/>
              <a:t> + Python-module</a:t>
            </a:r>
          </a:p>
          <a:p>
            <a:pPr lvl="1">
              <a:lnSpc>
                <a:spcPct val="110000"/>
              </a:lnSpc>
            </a:pPr>
            <a:r>
              <a:rPr lang="en-US" sz="1400"/>
              <a:t>Lab Exercise #26: Ansible - Organizing projects using import_playbook</a:t>
            </a:r>
          </a:p>
          <a:p>
            <a:pPr lvl="1">
              <a:lnSpc>
                <a:spcPct val="110000"/>
              </a:lnSpc>
            </a:pPr>
            <a:r>
              <a:rPr lang="en-US" sz="1400"/>
              <a:t>Lab Exercise #27: Ansible - Organizing projects using roles</a:t>
            </a:r>
          </a:p>
          <a:p>
            <a:pPr lvl="1">
              <a:lnSpc>
                <a:spcPct val="110000"/>
              </a:lnSpc>
            </a:pPr>
            <a:endParaRPr lang="en-US" sz="1400">
              <a:highlight>
                <a:srgbClr val="FFFF00"/>
              </a:highlight>
            </a:endParaRPr>
          </a:p>
          <a:p>
            <a:pPr lvl="1">
              <a:lnSpc>
                <a:spcPct val="110000"/>
              </a:lnSpc>
            </a:pPr>
            <a:endParaRPr lang="nb-NO" sz="1400">
              <a:highlight>
                <a:srgbClr val="FFFF00"/>
              </a:highlight>
            </a:endParaRPr>
          </a:p>
          <a:p>
            <a:pPr marL="0" indent="0">
              <a:lnSpc>
                <a:spcPct val="110000"/>
              </a:lnSpc>
              <a:buNone/>
            </a:pP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Ansible</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a:t>
            </a:r>
          </a:p>
        </p:txBody>
      </p:sp>
    </p:spTree>
    <p:extLst>
      <p:ext uri="{BB962C8B-B14F-4D97-AF65-F5344CB8AC3E}">
        <p14:creationId xmlns:p14="http://schemas.microsoft.com/office/powerpoint/2010/main" val="18088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8080490" cy="535515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need</a:t>
            </a:r>
            <a:r>
              <a:rPr lang="nb-NO" sz="1600"/>
              <a:t> to make sure to </a:t>
            </a:r>
            <a:r>
              <a:rPr lang="nb-NO" sz="1600" err="1"/>
              <a:t>change</a:t>
            </a:r>
            <a:r>
              <a:rPr lang="nb-NO" sz="1600"/>
              <a:t> </a:t>
            </a:r>
            <a:r>
              <a:rPr lang="nb-NO" sz="1600" err="1"/>
              <a:t>the</a:t>
            </a:r>
            <a:r>
              <a:rPr lang="nb-NO" sz="1600"/>
              <a:t> </a:t>
            </a:r>
            <a:r>
              <a:rPr lang="nb-NO" sz="1600" err="1"/>
              <a:t>docker-compose</a:t>
            </a:r>
            <a:r>
              <a:rPr lang="nb-NO" sz="1600"/>
              <a:t> file.</a:t>
            </a:r>
          </a:p>
          <a:p>
            <a:pPr lvl="1">
              <a:lnSpc>
                <a:spcPct val="110000"/>
              </a:lnSpc>
            </a:pPr>
            <a:r>
              <a:rPr lang="nb-NO" sz="1400"/>
              <a:t>Telegraf </a:t>
            </a:r>
            <a:r>
              <a:rPr lang="nb-NO" sz="1400" err="1"/>
              <a:t>needs</a:t>
            </a:r>
            <a:r>
              <a:rPr lang="nb-NO" sz="1400"/>
              <a:t> to listen to </a:t>
            </a:r>
            <a:r>
              <a:rPr lang="nb-NO" sz="1400" err="1"/>
              <a:t>the</a:t>
            </a:r>
            <a:r>
              <a:rPr lang="nb-NO" sz="1400"/>
              <a:t> </a:t>
            </a:r>
            <a:r>
              <a:rPr lang="nb-NO" sz="1400" err="1"/>
              <a:t>correct</a:t>
            </a:r>
            <a:r>
              <a:rPr lang="nb-NO" sz="1400"/>
              <a:t> ports</a:t>
            </a:r>
          </a:p>
          <a:p>
            <a:pPr lvl="2">
              <a:lnSpc>
                <a:spcPct val="110000"/>
              </a:lnSpc>
            </a:pPr>
            <a:r>
              <a:rPr lang="nb-NO" sz="1200" err="1"/>
              <a:t>Add</a:t>
            </a:r>
            <a:r>
              <a:rPr lang="nb-NO" sz="1200"/>
              <a:t> "6514:6514/</a:t>
            </a:r>
            <a:r>
              <a:rPr lang="nb-NO" sz="1200" err="1"/>
              <a:t>tcp</a:t>
            </a:r>
            <a:r>
              <a:rPr lang="nb-NO" sz="1200"/>
              <a:t>"</a:t>
            </a:r>
            <a:endParaRPr lang="nb-NO" sz="1600"/>
          </a:p>
          <a:p>
            <a:pPr>
              <a:lnSpc>
                <a:spcPct val="110000"/>
              </a:lnSpc>
            </a:pPr>
            <a:endParaRPr lang="nb-NO" sz="1600"/>
          </a:p>
          <a:p>
            <a:pPr>
              <a:lnSpc>
                <a:spcPct val="110000"/>
              </a:lnSpc>
            </a:pPr>
            <a:endParaRPr lang="nb-NO" sz="1600"/>
          </a:p>
          <a:p>
            <a:pPr>
              <a:lnSpc>
                <a:spcPct val="110000"/>
              </a:lnSpc>
            </a:pPr>
            <a:r>
              <a:rPr lang="nb-NO" sz="1600"/>
              <a:t>Bring </a:t>
            </a:r>
            <a:r>
              <a:rPr lang="nb-NO" sz="1600" err="1"/>
              <a:t>the</a:t>
            </a:r>
            <a:r>
              <a:rPr lang="nb-NO" sz="1600"/>
              <a:t> containers </a:t>
            </a:r>
            <a:r>
              <a:rPr lang="nb-NO" sz="1600" err="1"/>
              <a:t>down</a:t>
            </a:r>
            <a:r>
              <a:rPr lang="nb-NO" sz="1600"/>
              <a:t>, </a:t>
            </a:r>
            <a:r>
              <a:rPr lang="nb-NO" sz="1600" err="1"/>
              <a:t>then</a:t>
            </a:r>
            <a:r>
              <a:rPr lang="nb-NO" sz="1600"/>
              <a:t> up, to </a:t>
            </a:r>
            <a:r>
              <a:rPr lang="nb-NO" sz="1600" err="1"/>
              <a:t>read</a:t>
            </a:r>
            <a:r>
              <a:rPr lang="nb-NO" sz="1600"/>
              <a:t> </a:t>
            </a:r>
            <a:r>
              <a:rPr lang="nb-NO" sz="1600" err="1"/>
              <a:t>the</a:t>
            </a:r>
            <a:r>
              <a:rPr lang="nb-NO" sz="1600"/>
              <a:t> </a:t>
            </a:r>
            <a:r>
              <a:rPr lang="nb-NO" sz="1600" err="1"/>
              <a:t>new</a:t>
            </a:r>
            <a:r>
              <a:rPr lang="nb-NO" sz="1600"/>
              <a:t> docker-compose.yml</a:t>
            </a:r>
          </a:p>
          <a:p>
            <a:pPr>
              <a:lnSpc>
                <a:spcPct val="110000"/>
              </a:lnSpc>
            </a:pPr>
            <a:endParaRPr lang="nb-NO" sz="1600"/>
          </a:p>
          <a:p>
            <a:pPr>
              <a:lnSpc>
                <a:spcPct val="110000"/>
              </a:lnSpc>
            </a:pPr>
            <a:endParaRPr lang="nb-NO" sz="16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20151" y="910270"/>
            <a:ext cx="2488347" cy="1065114"/>
          </a:xfrm>
          <a:prstGeom prst="rect">
            <a:avLst/>
          </a:prstGeom>
          <a:noFill/>
          <a:ln>
            <a:solidFill>
              <a:schemeClr val="tx1"/>
            </a:solidFill>
          </a:ln>
        </p:spPr>
        <p:txBody>
          <a:bodyPr wrap="none" lIns="90000" tIns="46800" rIns="90000" bIns="46800" rtlCol="0">
            <a:noAutofit/>
          </a:bodyPr>
          <a:lstStyle/>
          <a:p>
            <a:pPr algn="l"/>
            <a:r>
              <a:rPr lang="en-GB" sz="900">
                <a:latin typeface="Consolas" panose="020B0609020204030204" pitchFamily="49" charset="0"/>
              </a:rPr>
              <a:t> </a:t>
            </a:r>
            <a:r>
              <a:rPr lang="en-GB" sz="900" err="1">
                <a:latin typeface="Consolas" panose="020B0609020204030204" pitchFamily="49" charset="0"/>
              </a:rPr>
              <a:t>telegraf</a:t>
            </a:r>
            <a:r>
              <a:rPr lang="en-GB" sz="900">
                <a:latin typeface="Consolas" panose="020B0609020204030204" pitchFamily="49" charset="0"/>
              </a:rPr>
              <a:t>:</a:t>
            </a:r>
          </a:p>
          <a:p>
            <a:pPr algn="l"/>
            <a:r>
              <a:rPr lang="en-GB" sz="900">
                <a:latin typeface="Consolas" panose="020B0609020204030204" pitchFamily="49" charset="0"/>
              </a:rPr>
              <a:t>    </a:t>
            </a:r>
            <a:r>
              <a:rPr lang="en-GB" sz="900" err="1">
                <a:latin typeface="Consolas" panose="020B0609020204030204" pitchFamily="49" charset="0"/>
              </a:rPr>
              <a:t>container_name</a:t>
            </a:r>
            <a:r>
              <a:rPr lang="en-GB" sz="900">
                <a:latin typeface="Consolas" panose="020B0609020204030204" pitchFamily="49" charset="0"/>
              </a:rPr>
              <a:t>: </a:t>
            </a:r>
            <a:r>
              <a:rPr lang="en-GB" sz="900" err="1">
                <a:latin typeface="Consolas" panose="020B0609020204030204" pitchFamily="49" charset="0"/>
              </a:rPr>
              <a:t>telegraf</a:t>
            </a:r>
            <a:endParaRPr lang="en-GB" sz="900">
              <a:latin typeface="Consolas" panose="020B0609020204030204" pitchFamily="49" charset="0"/>
            </a:endParaRPr>
          </a:p>
          <a:p>
            <a:pPr algn="l"/>
            <a:r>
              <a:rPr lang="en-GB" sz="900">
                <a:latin typeface="Consolas" panose="020B0609020204030204" pitchFamily="49" charset="0"/>
              </a:rPr>
              <a:t>    image: </a:t>
            </a:r>
            <a:r>
              <a:rPr lang="en-GB" sz="900" err="1">
                <a:latin typeface="Consolas" panose="020B0609020204030204" pitchFamily="49" charset="0"/>
              </a:rPr>
              <a:t>telegraf:1.32.0</a:t>
            </a:r>
            <a:endParaRPr lang="en-GB" sz="900">
              <a:latin typeface="Consolas" panose="020B0609020204030204" pitchFamily="49" charset="0"/>
            </a:endParaRPr>
          </a:p>
          <a:p>
            <a:pPr algn="l"/>
            <a:r>
              <a:rPr lang="en-GB" sz="900">
                <a:latin typeface="Consolas" panose="020B0609020204030204" pitchFamily="49" charset="0"/>
              </a:rPr>
              <a:t>    restart: always</a:t>
            </a:r>
          </a:p>
          <a:p>
            <a:pPr algn="l"/>
            <a:r>
              <a:rPr lang="en-GB" sz="900">
                <a:latin typeface="Consolas" panose="020B0609020204030204" pitchFamily="49" charset="0"/>
              </a:rPr>
              <a:t>    ports:</a:t>
            </a:r>
          </a:p>
          <a:p>
            <a:pPr algn="l"/>
            <a:r>
              <a:rPr lang="en-GB" sz="900">
                <a:latin typeface="Consolas" panose="020B0609020204030204" pitchFamily="49" charset="0"/>
              </a:rPr>
              <a:t>      - "6514:6514/</a:t>
            </a:r>
            <a:r>
              <a:rPr lang="en-GB" sz="900" err="1">
                <a:latin typeface="Consolas" panose="020B0609020204030204" pitchFamily="49" charset="0"/>
              </a:rPr>
              <a:t>tcp</a:t>
            </a:r>
            <a:r>
              <a:rPr lang="en-GB" sz="900">
                <a:latin typeface="Consolas" panose="020B0609020204030204" pitchFamily="49" charset="0"/>
              </a:rPr>
              <a:t>"</a:t>
            </a:r>
          </a:p>
          <a:p>
            <a:pPr algn="l"/>
            <a:r>
              <a:rPr lang="en-GB" sz="900">
                <a:latin typeface="Consolas" panose="020B0609020204030204" pitchFamily="49" charset="0"/>
              </a:rPr>
              <a:t>      - 57000:57000</a:t>
            </a:r>
          </a:p>
          <a:p>
            <a:pPr algn="l"/>
            <a:endParaRPr lang="en-GB" sz="9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629565" y="2045068"/>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docker-compose.yml</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latin typeface="Consolas" panose="020B0609020204030204" pitchFamily="49" charset="0"/>
              </a:rPr>
              <a:t>docker-</a:t>
            </a:r>
            <a:r>
              <a:rPr lang="en-GB" sz="1200" err="1">
                <a:latin typeface="Consolas" panose="020B0609020204030204" pitchFamily="49" charset="0"/>
              </a:rPr>
              <a:t>compose.yml</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3301612" y="1717118"/>
            <a:ext cx="4683683" cy="160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0">
            <a:extLst>
              <a:ext uri="{FF2B5EF4-FFF2-40B4-BE49-F238E27FC236}">
                <a16:creationId xmlns:a16="http://schemas.microsoft.com/office/drawing/2014/main" id="{1A5A5D94-A677-76F5-0B0E-B5C334AA8990}"/>
              </a:ext>
            </a:extLst>
          </p:cNvPr>
          <p:cNvSpPr txBox="1"/>
          <p:nvPr/>
        </p:nvSpPr>
        <p:spPr>
          <a:xfrm>
            <a:off x="629565" y="3344465"/>
            <a:ext cx="9673140" cy="2516073"/>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down</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Removed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Removed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compose up -d</a:t>
            </a:r>
          </a:p>
          <a:p>
            <a:pPr indent="-97155"/>
            <a:r>
              <a:rPr lang="it-IT" sz="1050">
                <a:solidFill>
                  <a:srgbClr val="0070C0"/>
                </a:solidFill>
                <a:latin typeface="Consolas" panose="020B0609020204030204" pitchFamily="49" charset="0"/>
              </a:rPr>
              <a:t>[+] Running 4/4</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grafana          </a:t>
            </a:r>
            <a:r>
              <a:rPr lang="it-IT" sz="1050">
                <a:solidFill>
                  <a:srgbClr val="00B050"/>
                </a:solidFill>
                <a:latin typeface="Consolas" panose="020B0609020204030204" pitchFamily="49" charset="0"/>
              </a:rPr>
              <a:t>Created</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telegraf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Container influxdb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it-IT" sz="1050">
                <a:solidFill>
                  <a:srgbClr val="EEE8D5"/>
                </a:solidFill>
                <a:latin typeface="Consolas" panose="020B0609020204030204" pitchFamily="49" charset="0"/>
              </a:rPr>
              <a:t> </a:t>
            </a:r>
            <a:r>
              <a:rPr lang="it-IT" sz="1050">
                <a:solidFill>
                  <a:srgbClr val="00B050"/>
                </a:solidFill>
                <a:latin typeface="Consolas" panose="020B0609020204030204" pitchFamily="49" charset="0"/>
              </a:rPr>
              <a:t>✔</a:t>
            </a:r>
            <a:r>
              <a:rPr lang="it-IT" sz="1050">
                <a:solidFill>
                  <a:srgbClr val="EEE8D5"/>
                </a:solidFill>
                <a:latin typeface="Consolas" panose="020B0609020204030204" pitchFamily="49" charset="0"/>
              </a:rPr>
              <a:t> Network tig-stack_default  </a:t>
            </a:r>
            <a:r>
              <a:rPr lang="it-IT" sz="1050">
                <a:solidFill>
                  <a:srgbClr val="00B050"/>
                </a:solidFill>
                <a:latin typeface="Consolas" panose="020B0609020204030204" pitchFamily="49" charset="0"/>
              </a:rPr>
              <a:t>Started</a:t>
            </a:r>
            <a:r>
              <a:rPr lang="it-IT" sz="1050">
                <a:solidFill>
                  <a:srgbClr val="EEE8D5"/>
                </a:solidFill>
                <a:latin typeface="Consolas" panose="020B0609020204030204" pitchFamily="49" charset="0"/>
              </a:rPr>
              <a:t> </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docker ps | grep "telegraf"</a:t>
            </a:r>
          </a:p>
          <a:p>
            <a:pPr indent="-97155"/>
            <a:r>
              <a:rPr lang="it-IT" sz="1050">
                <a:solidFill>
                  <a:srgbClr val="EEE8D5"/>
                </a:solidFill>
                <a:latin typeface="Consolas" panose="020B0609020204030204" pitchFamily="49" charset="0"/>
              </a:rPr>
              <a:t>73aafadd0c91   telegraf:1.32.0          "/entrypoint.sh tele…"   7 minutes ago   Up 6 minutes   8092/udp, 0.0.0.0:6514-&gt;6514/tcp, :::6514-&gt;6514/tcp, 0.0.0.0:57000-&gt;57000/tcp, :::57000-&gt;57000/tcp, 8125/udp, 8094/tcp</a:t>
            </a:r>
          </a:p>
        </p:txBody>
      </p:sp>
      <p:sp>
        <p:nvSpPr>
          <p:cNvPr id="13" name="TextBox 12">
            <a:extLst>
              <a:ext uri="{FF2B5EF4-FFF2-40B4-BE49-F238E27FC236}">
                <a16:creationId xmlns:a16="http://schemas.microsoft.com/office/drawing/2014/main" id="{F3142936-A1D5-D217-8765-9B12B85B8C0A}"/>
              </a:ext>
            </a:extLst>
          </p:cNvPr>
          <p:cNvSpPr txBox="1"/>
          <p:nvPr/>
        </p:nvSpPr>
        <p:spPr>
          <a:xfrm>
            <a:off x="10527476" y="4208246"/>
            <a:ext cx="1669972" cy="646331"/>
          </a:xfrm>
          <a:prstGeom prst="rect">
            <a:avLst/>
          </a:prstGeom>
          <a:noFill/>
        </p:spPr>
        <p:txBody>
          <a:bodyPr wrap="square">
            <a:spAutoFit/>
          </a:bodyPr>
          <a:lstStyle/>
          <a:p>
            <a:r>
              <a:rPr lang="nb-NO" sz="1200" err="1"/>
              <a:t>Should</a:t>
            </a:r>
            <a:r>
              <a:rPr lang="nb-NO" sz="1200"/>
              <a:t> show </a:t>
            </a:r>
            <a:r>
              <a:rPr lang="nb-NO" sz="1200" err="1"/>
              <a:t>the</a:t>
            </a:r>
            <a:r>
              <a:rPr lang="nb-NO" sz="1200"/>
              <a:t> </a:t>
            </a:r>
            <a:r>
              <a:rPr lang="nb-NO" sz="1200" err="1"/>
              <a:t>new</a:t>
            </a:r>
            <a:r>
              <a:rPr lang="nb-NO" sz="1200"/>
              <a:t> TCP port </a:t>
            </a:r>
            <a:r>
              <a:rPr lang="nb-NO" sz="1200" err="1"/>
              <a:t>we</a:t>
            </a:r>
            <a:r>
              <a:rPr lang="nb-NO" sz="1200"/>
              <a:t> </a:t>
            </a:r>
            <a:r>
              <a:rPr lang="nb-NO" sz="1200" err="1"/>
              <a:t>are</a:t>
            </a:r>
            <a:r>
              <a:rPr lang="nb-NO" sz="1200"/>
              <a:t> </a:t>
            </a:r>
            <a:r>
              <a:rPr lang="nb-NO" sz="1200" err="1"/>
              <a:t>listening</a:t>
            </a:r>
            <a:r>
              <a:rPr lang="nb-NO" sz="1200"/>
              <a:t> to</a:t>
            </a:r>
          </a:p>
        </p:txBody>
      </p:sp>
      <p:cxnSp>
        <p:nvCxnSpPr>
          <p:cNvPr id="14" name="Straight Arrow Connector 13">
            <a:extLst>
              <a:ext uri="{FF2B5EF4-FFF2-40B4-BE49-F238E27FC236}">
                <a16:creationId xmlns:a16="http://schemas.microsoft.com/office/drawing/2014/main" id="{380BE76E-92EB-A30E-3EC6-E4C7DAB3E4D1}"/>
              </a:ext>
            </a:extLst>
          </p:cNvPr>
          <p:cNvCxnSpPr>
            <a:cxnSpLocks/>
            <a:stCxn id="13" idx="1"/>
          </p:cNvCxnSpPr>
          <p:nvPr/>
        </p:nvCxnSpPr>
        <p:spPr>
          <a:xfrm flipH="1">
            <a:off x="9611670" y="4531412"/>
            <a:ext cx="915806" cy="948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8802C178-70FB-4966-93DF-72D40DE5C7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5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830915"/>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We</a:t>
            </a:r>
            <a:r>
              <a:rPr lang="nb-NO" sz="1600"/>
              <a:t> </a:t>
            </a:r>
            <a:r>
              <a:rPr lang="nb-NO" sz="1600" err="1"/>
              <a:t>also</a:t>
            </a:r>
            <a:r>
              <a:rPr lang="nb-NO" sz="1600"/>
              <a:t> </a:t>
            </a:r>
            <a:r>
              <a:rPr lang="nb-NO" sz="1600" err="1"/>
              <a:t>need</a:t>
            </a:r>
            <a:r>
              <a:rPr lang="nb-NO" sz="1600"/>
              <a:t> to </a:t>
            </a:r>
            <a:r>
              <a:rPr lang="nb-NO" sz="1600" err="1"/>
              <a:t>edit</a:t>
            </a:r>
            <a:r>
              <a:rPr lang="nb-NO" sz="1600"/>
              <a:t> </a:t>
            </a:r>
            <a:r>
              <a:rPr lang="nb-NO" sz="1600" err="1"/>
              <a:t>the</a:t>
            </a:r>
            <a:r>
              <a:rPr lang="nb-NO" sz="1600"/>
              <a:t> </a:t>
            </a:r>
            <a:r>
              <a:rPr lang="nb-NO" sz="1600" err="1"/>
              <a:t>telegraf.conf</a:t>
            </a:r>
            <a:r>
              <a:rPr lang="nb-NO" sz="1600"/>
              <a:t> file from </a:t>
            </a:r>
            <a:r>
              <a:rPr lang="nb-NO" sz="1600" err="1"/>
              <a:t>day</a:t>
            </a:r>
            <a:r>
              <a:rPr lang="nb-NO" sz="1600"/>
              <a:t> 1.</a:t>
            </a:r>
          </a:p>
          <a:p>
            <a:pPr lvl="1">
              <a:lnSpc>
                <a:spcPct val="110000"/>
              </a:lnSpc>
            </a:pPr>
            <a:r>
              <a:rPr lang="nb-NO" sz="1400" err="1"/>
              <a:t>We</a:t>
            </a:r>
            <a:r>
              <a:rPr lang="nb-NO" sz="1400"/>
              <a:t> </a:t>
            </a:r>
            <a:r>
              <a:rPr lang="nb-NO" sz="1400" err="1"/>
              <a:t>will</a:t>
            </a:r>
            <a:r>
              <a:rPr lang="nb-NO" sz="1400"/>
              <a:t> </a:t>
            </a:r>
            <a:r>
              <a:rPr lang="nb-NO" sz="1400" err="1"/>
              <a:t>update</a:t>
            </a:r>
            <a:r>
              <a:rPr lang="nb-NO" sz="1400"/>
              <a:t> </a:t>
            </a:r>
            <a:r>
              <a:rPr lang="nb-NO" sz="1400" err="1"/>
              <a:t>with</a:t>
            </a:r>
            <a:r>
              <a:rPr lang="nb-NO" sz="1400"/>
              <a:t> a </a:t>
            </a:r>
            <a:r>
              <a:rPr lang="nb-NO" sz="1400" err="1"/>
              <a:t>new</a:t>
            </a:r>
            <a:r>
              <a:rPr lang="nb-NO" sz="1400"/>
              <a:t> input-</a:t>
            </a:r>
            <a:r>
              <a:rPr lang="nb-NO" sz="1400" err="1"/>
              <a:t>plugin</a:t>
            </a:r>
            <a:r>
              <a:rPr lang="nb-NO" sz="1400"/>
              <a:t>, </a:t>
            </a:r>
            <a:r>
              <a:rPr lang="nb-NO" sz="1400" err="1"/>
              <a:t>syslog</a:t>
            </a:r>
            <a:r>
              <a:rPr lang="nb-NO" sz="1400"/>
              <a:t> and a </a:t>
            </a:r>
            <a:r>
              <a:rPr lang="nb-NO" sz="1400" err="1"/>
              <a:t>new</a:t>
            </a:r>
            <a:r>
              <a:rPr lang="nb-NO" sz="1400"/>
              <a:t> output </a:t>
            </a:r>
            <a:r>
              <a:rPr lang="nb-NO" sz="1400" err="1"/>
              <a:t>plugin</a:t>
            </a:r>
            <a:r>
              <a:rPr lang="nb-NO" sz="1400"/>
              <a:t> so </a:t>
            </a:r>
            <a:r>
              <a:rPr lang="nb-NO" sz="1400" err="1"/>
              <a:t>the</a:t>
            </a:r>
            <a:r>
              <a:rPr lang="nb-NO" sz="1400"/>
              <a:t> </a:t>
            </a:r>
            <a:r>
              <a:rPr lang="nb-NO" sz="1400" err="1"/>
              <a:t>syslog</a:t>
            </a:r>
            <a:r>
              <a:rPr lang="nb-NO" sz="1400"/>
              <a:t> </a:t>
            </a:r>
            <a:r>
              <a:rPr lang="nb-NO" sz="1400" err="1"/>
              <a:t>ends</a:t>
            </a:r>
            <a:r>
              <a:rPr lang="nb-NO" sz="1400"/>
              <a:t> up in </a:t>
            </a:r>
            <a:r>
              <a:rPr lang="nb-NO" sz="1400" err="1"/>
              <a:t>the</a:t>
            </a:r>
            <a:r>
              <a:rPr lang="nb-NO" sz="1400"/>
              <a:t> same databases</a:t>
            </a:r>
          </a:p>
          <a:p>
            <a:pPr>
              <a:lnSpc>
                <a:spcPct val="110000"/>
              </a:lnSpc>
            </a:pPr>
            <a:r>
              <a:rPr lang="nb-NO" sz="1600" err="1"/>
              <a:t>We</a:t>
            </a:r>
            <a:r>
              <a:rPr lang="nb-NO" sz="1600"/>
              <a:t> </a:t>
            </a:r>
            <a:r>
              <a:rPr lang="nb-NO" sz="1600" err="1"/>
              <a:t>will</a:t>
            </a:r>
            <a:r>
              <a:rPr lang="nb-NO" sz="1600"/>
              <a:t> </a:t>
            </a:r>
            <a:r>
              <a:rPr lang="nb-NO" sz="1600" err="1"/>
              <a:t>use</a:t>
            </a:r>
            <a:r>
              <a:rPr lang="nb-NO" sz="1600"/>
              <a:t> tags in </a:t>
            </a:r>
            <a:r>
              <a:rPr lang="nb-NO" sz="1600" err="1"/>
              <a:t>the</a:t>
            </a:r>
            <a:r>
              <a:rPr lang="nb-NO" sz="1600"/>
              <a:t> telegraf file to make sure </a:t>
            </a:r>
            <a:r>
              <a:rPr lang="nb-NO" sz="1600" err="1"/>
              <a:t>the</a:t>
            </a:r>
            <a:r>
              <a:rPr lang="nb-NO" sz="1600"/>
              <a:t> data </a:t>
            </a:r>
            <a:r>
              <a:rPr lang="nb-NO" sz="1600" err="1"/>
              <a:t>ends</a:t>
            </a:r>
            <a:r>
              <a:rPr lang="nb-NO" sz="1600"/>
              <a:t> up in </a:t>
            </a:r>
            <a:r>
              <a:rPr lang="nb-NO" sz="1600" err="1"/>
              <a:t>the</a:t>
            </a:r>
            <a:r>
              <a:rPr lang="nb-NO" sz="1600"/>
              <a:t> </a:t>
            </a:r>
            <a:r>
              <a:rPr lang="nb-NO" sz="1600" err="1"/>
              <a:t>correct</a:t>
            </a:r>
            <a:r>
              <a:rPr lang="nb-NO" sz="1600"/>
              <a:t> </a:t>
            </a:r>
            <a:r>
              <a:rPr lang="nb-NO" sz="1600" err="1"/>
              <a:t>docker</a:t>
            </a:r>
            <a:r>
              <a:rPr lang="nb-NO" sz="1600"/>
              <a:t>.</a:t>
            </a:r>
          </a:p>
          <a:p>
            <a:pPr>
              <a:lnSpc>
                <a:spcPct val="110000"/>
              </a:lnSpc>
            </a:pPr>
            <a:endParaRPr lang="nb-NO" sz="1600"/>
          </a:p>
          <a:p>
            <a:pPr>
              <a:lnSpc>
                <a:spcPct val="110000"/>
              </a:lnSpc>
            </a:pPr>
            <a:endParaRPr lang="nb-NO" sz="1600"/>
          </a:p>
          <a:p>
            <a:pPr>
              <a:lnSpc>
                <a:spcPct val="110000"/>
              </a:lnSpc>
            </a:pPr>
            <a:r>
              <a:rPr lang="nb-NO" sz="1600" err="1"/>
              <a:t>Paste</a:t>
            </a:r>
            <a:r>
              <a:rPr lang="nb-NO" sz="1600"/>
              <a:t> in </a:t>
            </a:r>
            <a:r>
              <a:rPr lang="nb-NO" sz="1600" err="1"/>
              <a:t>the</a:t>
            </a:r>
            <a:r>
              <a:rPr lang="nb-NO" sz="1600"/>
              <a:t> </a:t>
            </a:r>
            <a:r>
              <a:rPr lang="nb-NO" sz="1600" err="1"/>
              <a:t>follwing</a:t>
            </a:r>
            <a:r>
              <a:rPr lang="nb-NO" sz="1600"/>
              <a:t> under output </a:t>
            </a:r>
            <a:r>
              <a:rPr lang="nb-NO" sz="1600" err="1"/>
              <a:t>plugins</a:t>
            </a:r>
            <a:r>
              <a:rPr lang="nb-NO" sz="1600"/>
              <a:t> and input </a:t>
            </a:r>
            <a:r>
              <a:rPr lang="nb-NO" sz="1600" err="1"/>
              <a:t>plugins</a:t>
            </a:r>
            <a:endParaRPr lang="nb-NO" sz="1600"/>
          </a:p>
          <a:p>
            <a:pPr>
              <a:lnSpc>
                <a:spcPct val="110000"/>
              </a:lnSpc>
            </a:pPr>
            <a:r>
              <a:rPr lang="nb-NO" sz="1600" err="1"/>
              <a:t>Restart</a:t>
            </a:r>
            <a:r>
              <a:rPr lang="nb-NO" sz="1600"/>
              <a:t> </a:t>
            </a:r>
            <a:r>
              <a:rPr lang="nb-NO" sz="1600" err="1"/>
              <a:t>the</a:t>
            </a:r>
            <a:r>
              <a:rPr lang="nb-NO" sz="1600"/>
              <a:t> telegraf </a:t>
            </a:r>
            <a:r>
              <a:rPr lang="nb-NO" sz="1600" err="1"/>
              <a:t>docker</a:t>
            </a:r>
            <a:endParaRPr lang="nb-NO" sz="1600"/>
          </a:p>
          <a:p>
            <a:pPr>
              <a:lnSpc>
                <a:spcPct val="110000"/>
              </a:lnSpc>
            </a:pPr>
            <a:endParaRPr lang="nb-NO" sz="1600"/>
          </a:p>
          <a:p>
            <a:pPr>
              <a:lnSpc>
                <a:spcPct val="110000"/>
              </a:lnSpc>
            </a:pPr>
            <a:r>
              <a:rPr lang="nb-NO" sz="1600" b="1"/>
              <a:t>(</a:t>
            </a:r>
            <a:r>
              <a:rPr lang="nb-NO" sz="1600" b="1" err="1"/>
              <a:t>Optional</a:t>
            </a:r>
            <a:r>
              <a:rPr lang="nb-NO" sz="1600" b="1"/>
              <a:t>) </a:t>
            </a:r>
            <a:r>
              <a:rPr lang="nb-NO" sz="1600"/>
              <a:t>make it more </a:t>
            </a:r>
            <a:r>
              <a:rPr lang="nb-NO" sz="1600" err="1"/>
              <a:t>secure</a:t>
            </a:r>
            <a:r>
              <a:rPr lang="nb-NO" sz="1600"/>
              <a:t>, by </a:t>
            </a:r>
            <a:r>
              <a:rPr lang="nb-NO" sz="1600" err="1"/>
              <a:t>making</a:t>
            </a:r>
            <a:r>
              <a:rPr lang="nb-NO" sz="1600"/>
              <a:t> a different token by Telegraf for </a:t>
            </a:r>
            <a:r>
              <a:rPr lang="nb-NO" sz="1600" err="1"/>
              <a:t>each</a:t>
            </a:r>
            <a:r>
              <a:rPr lang="nb-NO" sz="1600"/>
              <a:t> output</a:t>
            </a:r>
          </a:p>
          <a:p>
            <a:pPr lvl="1">
              <a:lnSpc>
                <a:spcPct val="110000"/>
              </a:lnSpc>
            </a:pPr>
            <a:r>
              <a:rPr lang="nb-NO" sz="1400" err="1"/>
              <a:t>We</a:t>
            </a:r>
            <a:r>
              <a:rPr lang="nb-NO" sz="1400"/>
              <a:t> </a:t>
            </a:r>
            <a:r>
              <a:rPr lang="nb-NO" sz="1400" err="1"/>
              <a:t>will</a:t>
            </a:r>
            <a:r>
              <a:rPr lang="nb-NO" sz="1400"/>
              <a:t> </a:t>
            </a:r>
            <a:r>
              <a:rPr lang="nb-NO" sz="1400" err="1"/>
              <a:t>use</a:t>
            </a:r>
            <a:r>
              <a:rPr lang="nb-NO" sz="1400"/>
              <a:t> </a:t>
            </a:r>
            <a:r>
              <a:rPr lang="nb-NO" sz="1400" err="1"/>
              <a:t>the</a:t>
            </a:r>
            <a:r>
              <a:rPr lang="nb-NO" sz="1400"/>
              <a:t> standard </a:t>
            </a:r>
            <a:r>
              <a:rPr lang="nb-NO" sz="1400" err="1"/>
              <a:t>admin</a:t>
            </a:r>
            <a:r>
              <a:rPr lang="nb-NO" sz="1400"/>
              <a:t> token </a:t>
            </a:r>
            <a:r>
              <a:rPr lang="nb-NO" sz="1400" err="1"/>
              <a:t>token</a:t>
            </a:r>
            <a:r>
              <a:rPr lang="nb-NO" sz="1400"/>
              <a:t> for all RW in </a:t>
            </a:r>
            <a:r>
              <a:rPr lang="nb-NO" sz="1400" err="1"/>
              <a:t>this</a:t>
            </a:r>
            <a:r>
              <a:rPr lang="nb-NO" sz="1400"/>
              <a:t> </a:t>
            </a:r>
            <a:r>
              <a:rPr lang="nb-NO" sz="1400" err="1"/>
              <a:t>deepdive</a:t>
            </a:r>
            <a:r>
              <a:rPr lang="nb-NO" sz="1400"/>
              <a:t>.</a:t>
            </a:r>
            <a:r>
              <a:rPr lang="nb-NO" sz="1400">
                <a:sym typeface="Wingdings" panose="05000000000000000000" pitchFamily="2" charset="2"/>
              </a:rPr>
              <a:t> </a:t>
            </a:r>
            <a:endParaRPr lang="nb-NO" sz="1400"/>
          </a:p>
          <a:p>
            <a:pPr lvl="1">
              <a:lnSpc>
                <a:spcPct val="110000"/>
              </a:lnSpc>
            </a:pPr>
            <a:endParaRPr lang="nb-NO" sz="1400"/>
          </a:p>
          <a:p>
            <a:pPr marL="0" indent="0">
              <a:lnSpc>
                <a:spcPct val="110000"/>
              </a:lnSpc>
              <a:buNone/>
            </a:pPr>
            <a:endParaRPr lang="nb-NO" sz="16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10" name="TextBox 9">
            <a:extLst>
              <a:ext uri="{FF2B5EF4-FFF2-40B4-BE49-F238E27FC236}">
                <a16:creationId xmlns:a16="http://schemas.microsoft.com/office/drawing/2014/main" id="{22140318-6B30-00F6-DA76-577338FB7E0E}"/>
              </a:ext>
            </a:extLst>
          </p:cNvPr>
          <p:cNvSpPr txBox="1"/>
          <p:nvPr/>
        </p:nvSpPr>
        <p:spPr>
          <a:xfrm>
            <a:off x="7669762" y="886654"/>
            <a:ext cx="4064626" cy="4524384"/>
          </a:xfrm>
          <a:prstGeom prst="rect">
            <a:avLst/>
          </a:prstGeom>
          <a:noFill/>
          <a:ln>
            <a:solidFill>
              <a:schemeClr val="tx1"/>
            </a:solidFill>
          </a:ln>
        </p:spPr>
        <p:txBody>
          <a:bodyPr wrap="none" lIns="90000" tIns="46800" rIns="90000" bIns="46800" rtlCol="0">
            <a:noAutofit/>
          </a:bodyPr>
          <a:lstStyle/>
          <a:p>
            <a:pPr algn="l"/>
            <a:r>
              <a:rPr lang="en-US" sz="700" b="1">
                <a:latin typeface="Consolas" panose="020B0609020204030204" pitchFamily="49" charset="0"/>
              </a:rPr>
              <a:t>###############################################################################</a:t>
            </a:r>
          </a:p>
          <a:p>
            <a:pPr algn="l"/>
            <a:r>
              <a:rPr lang="en-US" sz="700" b="1">
                <a:latin typeface="Consolas" panose="020B0609020204030204" pitchFamily="49" charset="0"/>
              </a:rPr>
              <a:t>#                            OUTPUT PLUGINS                                   #</a:t>
            </a:r>
          </a:p>
          <a:p>
            <a:pPr algn="l"/>
            <a:r>
              <a:rPr lang="en-US" sz="700" b="1">
                <a:latin typeface="Consolas" panose="020B0609020204030204" pitchFamily="49" charset="0"/>
              </a:rPr>
              <a:t>###############################################################################</a:t>
            </a:r>
          </a:p>
          <a:p>
            <a:pPr algn="l"/>
            <a:endParaRPr lang="en-US" sz="700">
              <a:latin typeface="Consolas" panose="020B0609020204030204" pitchFamily="49" charset="0"/>
            </a:endParaRPr>
          </a:p>
          <a:p>
            <a:pPr algn="l"/>
            <a:endParaRPr lang="en-GB" sz="700">
              <a:latin typeface="Consolas" panose="020B0609020204030204" pitchFamily="49" charset="0"/>
            </a:endParaRPr>
          </a:p>
          <a:p>
            <a:pPr algn="l"/>
            <a:r>
              <a:rPr lang="en-GB" sz="700">
                <a:latin typeface="Consolas" panose="020B0609020204030204" pitchFamily="49" charset="0"/>
              </a:rPr>
              <a:t># Output for Syslog data</a:t>
            </a:r>
          </a:p>
          <a:p>
            <a:pPr algn="l"/>
            <a:r>
              <a:rPr lang="en-GB" sz="700">
                <a:latin typeface="Consolas" panose="020B0609020204030204" pitchFamily="49" charset="0"/>
              </a:rPr>
              <a:t>[[outputs.influxdb_v2]]</a:t>
            </a:r>
          </a:p>
          <a:p>
            <a:pPr algn="l"/>
            <a:r>
              <a:rPr lang="en-GB" sz="700" err="1">
                <a:latin typeface="Consolas" panose="020B0609020204030204" pitchFamily="49" charset="0"/>
              </a:rPr>
              <a:t>urls</a:t>
            </a:r>
            <a:r>
              <a:rPr lang="en-GB" sz="700">
                <a:latin typeface="Consolas" panose="020B0609020204030204" pitchFamily="49" charset="0"/>
              </a:rPr>
              <a:t> = [ "http://influxdb:8086" ]</a:t>
            </a:r>
          </a:p>
          <a:p>
            <a:pPr algn="l"/>
            <a:r>
              <a:rPr lang="en-GB" sz="700">
                <a:latin typeface="Consolas" panose="020B0609020204030204" pitchFamily="49" charset="0"/>
              </a:rPr>
              <a:t>  token = "${INFLUXDB_ADMIN_TOKEN}"</a:t>
            </a:r>
          </a:p>
          <a:p>
            <a:pPr algn="l"/>
            <a:r>
              <a:rPr lang="en-GB" sz="700">
                <a:latin typeface="Consolas" panose="020B0609020204030204" pitchFamily="49" charset="0"/>
              </a:rPr>
              <a:t>  organization = "${INFLUXDB_ORG}"</a:t>
            </a:r>
          </a:p>
          <a:p>
            <a:pPr algn="l"/>
            <a:r>
              <a:rPr lang="en-GB" sz="700">
                <a:latin typeface="Consolas" panose="020B0609020204030204" pitchFamily="49" charset="0"/>
              </a:rPr>
              <a:t>  bucket = "${INFLUXDB_BUCKET}"</a:t>
            </a:r>
          </a:p>
          <a:p>
            <a:pPr algn="l"/>
            <a:r>
              <a:rPr lang="en-GB" sz="700">
                <a:latin typeface="Consolas" panose="020B0609020204030204" pitchFamily="49" charset="0"/>
              </a:rPr>
              <a:t>  bucket = "syslog-bucket"</a:t>
            </a:r>
          </a:p>
          <a:p>
            <a:pPr algn="l"/>
            <a:r>
              <a:rPr lang="en-GB" sz="700">
                <a:latin typeface="Consolas" panose="020B0609020204030204" pitchFamily="49" charset="0"/>
              </a:rPr>
              <a:t>  </a:t>
            </a:r>
            <a:r>
              <a:rPr lang="en-GB" sz="700" err="1">
                <a:latin typeface="Consolas" panose="020B0609020204030204" pitchFamily="49" charset="0"/>
              </a:rPr>
              <a:t>tagexclude</a:t>
            </a:r>
            <a:r>
              <a:rPr lang="en-GB" sz="700">
                <a:latin typeface="Consolas" panose="020B0609020204030204" pitchFamily="49" charset="0"/>
              </a:rPr>
              <a:t> = ["c9800-bucket"]</a:t>
            </a:r>
          </a:p>
          <a:p>
            <a:pPr algn="l"/>
            <a:r>
              <a:rPr lang="en-GB" sz="700">
                <a:latin typeface="Consolas" panose="020B0609020204030204" pitchFamily="49" charset="0"/>
              </a:rPr>
              <a:t>  [outputs.influxdb_v2.tagpass]</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r>
              <a:rPr lang="en-GB" sz="700">
                <a:latin typeface="Consolas" panose="020B0609020204030204" pitchFamily="49" charset="0"/>
              </a:rPr>
              <a:t>  [outputs.influxdb_v2.namedrop]</a:t>
            </a:r>
          </a:p>
          <a:p>
            <a:pPr algn="l"/>
            <a:r>
              <a:rPr lang="en-GB" sz="700">
                <a:latin typeface="Consolas" panose="020B0609020204030204" pitchFamily="49" charset="0"/>
              </a:rPr>
              <a:t>    namedrop = ["Cisco-IOS-XE-wireless*"]</a:t>
            </a: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endParaRPr lang="en-GB" sz="700">
              <a:latin typeface="Consolas" panose="020B0609020204030204" pitchFamily="49" charset="0"/>
            </a:endParaRPr>
          </a:p>
          <a:p>
            <a:pPr algn="l"/>
            <a:r>
              <a:rPr lang="en-GB" sz="700" b="1">
                <a:latin typeface="Consolas" panose="020B0609020204030204" pitchFamily="49" charset="0"/>
              </a:rPr>
              <a:t>###############################################################################</a:t>
            </a:r>
          </a:p>
          <a:p>
            <a:pPr algn="l"/>
            <a:r>
              <a:rPr lang="en-GB" sz="700" b="1">
                <a:latin typeface="Consolas" panose="020B0609020204030204" pitchFamily="49" charset="0"/>
              </a:rPr>
              <a:t>#                            INPUT PLUGINS                                    #</a:t>
            </a:r>
          </a:p>
          <a:p>
            <a:pPr algn="l"/>
            <a:r>
              <a:rPr lang="en-GB" sz="700" b="1">
                <a:latin typeface="Consolas" panose="020B0609020204030204" pitchFamily="49" charset="0"/>
              </a:rPr>
              <a:t>###############################################################################</a:t>
            </a:r>
          </a:p>
          <a:p>
            <a:pPr algn="l"/>
            <a:endParaRPr lang="en-GB" sz="700" b="1">
              <a:latin typeface="Consolas" panose="020B0609020204030204" pitchFamily="49" charset="0"/>
            </a:endParaRPr>
          </a:p>
          <a:p>
            <a:pPr algn="l"/>
            <a:endParaRPr lang="en-GB" sz="700" b="1">
              <a:latin typeface="Consolas" panose="020B0609020204030204" pitchFamily="49" charset="0"/>
            </a:endParaRPr>
          </a:p>
          <a:p>
            <a:pPr algn="l"/>
            <a:r>
              <a:rPr lang="en-GB" sz="700">
                <a:latin typeface="Consolas" panose="020B0609020204030204" pitchFamily="49" charset="0"/>
              </a:rPr>
              <a:t># Syslog input configuration</a:t>
            </a:r>
          </a:p>
          <a:p>
            <a:pPr algn="l"/>
            <a:r>
              <a:rPr lang="en-GB" sz="700">
                <a:latin typeface="Consolas" panose="020B0609020204030204" pitchFamily="49" charset="0"/>
              </a:rPr>
              <a:t>[[</a:t>
            </a:r>
            <a:r>
              <a:rPr lang="en-GB" sz="700" err="1">
                <a:latin typeface="Consolas" panose="020B0609020204030204" pitchFamily="49" charset="0"/>
              </a:rPr>
              <a:t>inputs.syslog</a:t>
            </a:r>
            <a:r>
              <a:rPr lang="en-GB" sz="700">
                <a:latin typeface="Consolas" panose="020B0609020204030204" pitchFamily="49" charset="0"/>
              </a:rPr>
              <a:t>]]</a:t>
            </a:r>
          </a:p>
          <a:p>
            <a:pPr algn="l"/>
            <a:r>
              <a:rPr lang="en-GB" sz="700">
                <a:latin typeface="Consolas" panose="020B0609020204030204" pitchFamily="49" charset="0"/>
              </a:rPr>
              <a:t>  ## Specify the address to listen on</a:t>
            </a:r>
          </a:p>
          <a:p>
            <a:pPr algn="l"/>
            <a:r>
              <a:rPr lang="en-GB" sz="700">
                <a:latin typeface="Consolas" panose="020B0609020204030204" pitchFamily="49" charset="0"/>
              </a:rPr>
              <a:t>  server = "</a:t>
            </a:r>
            <a:r>
              <a:rPr lang="en-GB" sz="700" err="1">
                <a:latin typeface="Consolas" panose="020B0609020204030204" pitchFamily="49" charset="0"/>
              </a:rPr>
              <a:t>tcp</a:t>
            </a:r>
            <a:r>
              <a:rPr lang="en-GB" sz="700">
                <a:latin typeface="Consolas" panose="020B0609020204030204" pitchFamily="49" charset="0"/>
              </a:rPr>
              <a:t>://0.0.0.0:6514"  # Bind to all interfaces on port 6514 for TCP</a:t>
            </a:r>
          </a:p>
          <a:p>
            <a:pPr algn="l"/>
            <a:r>
              <a:rPr lang="en-GB" sz="700">
                <a:latin typeface="Consolas" panose="020B0609020204030204" pitchFamily="49" charset="0"/>
              </a:rPr>
              <a:t>  ## Alternatively, you can listen on UDP</a:t>
            </a:r>
          </a:p>
          <a:p>
            <a:pPr algn="l"/>
            <a:r>
              <a:rPr lang="en-GB" sz="700">
                <a:latin typeface="Consolas" panose="020B0609020204030204" pitchFamily="49" charset="0"/>
              </a:rPr>
              <a:t>  # server = "</a:t>
            </a:r>
            <a:r>
              <a:rPr lang="en-GB" sz="700" err="1">
                <a:latin typeface="Consolas" panose="020B0609020204030204" pitchFamily="49" charset="0"/>
              </a:rPr>
              <a:t>udp</a:t>
            </a:r>
            <a:r>
              <a:rPr lang="en-GB" sz="700">
                <a:latin typeface="Consolas" panose="020B0609020204030204" pitchFamily="49" charset="0"/>
              </a:rPr>
              <a:t>://0.0.0.0:6514"</a:t>
            </a:r>
          </a:p>
          <a:p>
            <a:pPr algn="l"/>
            <a:endParaRPr lang="en-GB" sz="700">
              <a:latin typeface="Consolas" panose="020B0609020204030204" pitchFamily="49" charset="0"/>
            </a:endParaRPr>
          </a:p>
          <a:p>
            <a:pPr algn="l"/>
            <a:r>
              <a:rPr lang="en-GB" sz="700">
                <a:latin typeface="Consolas" panose="020B0609020204030204" pitchFamily="49" charset="0"/>
              </a:rPr>
              <a:t>  ## Parse data from </a:t>
            </a:r>
            <a:r>
              <a:rPr lang="en-GB" sz="700" err="1">
                <a:latin typeface="Consolas" panose="020B0609020204030204" pitchFamily="49" charset="0"/>
              </a:rPr>
              <a:t>RFC5424</a:t>
            </a:r>
            <a:r>
              <a:rPr lang="en-GB" sz="700">
                <a:latin typeface="Consolas" panose="020B0609020204030204" pitchFamily="49" charset="0"/>
              </a:rPr>
              <a:t> or </a:t>
            </a:r>
            <a:r>
              <a:rPr lang="en-GB" sz="700" err="1">
                <a:latin typeface="Consolas" panose="020B0609020204030204" pitchFamily="49" charset="0"/>
              </a:rPr>
              <a:t>RFC3164</a:t>
            </a:r>
            <a:r>
              <a:rPr lang="en-GB" sz="700">
                <a:latin typeface="Consolas" panose="020B0609020204030204" pitchFamily="49" charset="0"/>
              </a:rPr>
              <a:t> format</a:t>
            </a:r>
          </a:p>
          <a:p>
            <a:pPr algn="l"/>
            <a:r>
              <a:rPr lang="en-GB" sz="700">
                <a:latin typeface="Consolas" panose="020B0609020204030204" pitchFamily="49" charset="0"/>
              </a:rPr>
              <a:t>  </a:t>
            </a:r>
            <a:r>
              <a:rPr lang="en-GB" sz="700" err="1">
                <a:latin typeface="Consolas" panose="020B0609020204030204" pitchFamily="49" charset="0"/>
              </a:rPr>
              <a:t>best_effort</a:t>
            </a:r>
            <a:r>
              <a:rPr lang="en-GB" sz="700">
                <a:latin typeface="Consolas" panose="020B0609020204030204" pitchFamily="49" charset="0"/>
              </a:rPr>
              <a:t> = true</a:t>
            </a:r>
          </a:p>
          <a:p>
            <a:pPr algn="l"/>
            <a:r>
              <a:rPr lang="en-GB" sz="700">
                <a:latin typeface="Consolas" panose="020B0609020204030204" pitchFamily="49" charset="0"/>
              </a:rPr>
              <a:t>  ## Data format to extract metrics from syslog messages</a:t>
            </a:r>
          </a:p>
          <a:p>
            <a:pPr algn="l"/>
            <a:r>
              <a:rPr lang="en-GB" sz="700">
                <a:latin typeface="Consolas" panose="020B0609020204030204" pitchFamily="49" charset="0"/>
              </a:rPr>
              <a:t>  </a:t>
            </a:r>
            <a:r>
              <a:rPr lang="en-GB" sz="700" err="1">
                <a:latin typeface="Consolas" panose="020B0609020204030204" pitchFamily="49" charset="0"/>
              </a:rPr>
              <a:t>data_format</a:t>
            </a:r>
            <a:r>
              <a:rPr lang="en-GB" sz="700">
                <a:latin typeface="Consolas" panose="020B0609020204030204" pitchFamily="49" charset="0"/>
              </a:rPr>
              <a:t> = "syslog"</a:t>
            </a:r>
          </a:p>
          <a:p>
            <a:pPr algn="l"/>
            <a:r>
              <a:rPr lang="en-GB" sz="700">
                <a:latin typeface="Consolas" panose="020B0609020204030204" pitchFamily="49" charset="0"/>
              </a:rPr>
              <a:t> [</a:t>
            </a:r>
            <a:r>
              <a:rPr lang="en-GB" sz="700" err="1">
                <a:latin typeface="Consolas" panose="020B0609020204030204" pitchFamily="49" charset="0"/>
              </a:rPr>
              <a:t>inputs.syslog.tags</a:t>
            </a:r>
            <a:r>
              <a:rPr lang="en-GB" sz="700">
                <a:latin typeface="Consolas" panose="020B0609020204030204" pitchFamily="49" charset="0"/>
              </a:rPr>
              <a:t>]</a:t>
            </a:r>
          </a:p>
          <a:p>
            <a:pPr algn="l"/>
            <a:r>
              <a:rPr lang="en-GB" sz="700">
                <a:latin typeface="Consolas" panose="020B0609020204030204" pitchFamily="49" charset="0"/>
              </a:rPr>
              <a:t>  </a:t>
            </a:r>
            <a:r>
              <a:rPr lang="en-GB" sz="700" err="1">
                <a:latin typeface="Consolas" panose="020B0609020204030204" pitchFamily="49" charset="0"/>
              </a:rPr>
              <a:t>influxdb_database</a:t>
            </a:r>
            <a:r>
              <a:rPr lang="en-GB" sz="700">
                <a:latin typeface="Consolas" panose="020B0609020204030204" pitchFamily="49" charset="0"/>
              </a:rPr>
              <a:t> = "syslog-bucket"</a:t>
            </a:r>
          </a:p>
          <a:p>
            <a:pPr algn="l"/>
            <a:endParaRPr lang="en-GB" sz="700">
              <a:latin typeface="Consolas" panose="020B0609020204030204" pitchFamily="49" charset="0"/>
            </a:endParaRPr>
          </a:p>
          <a:p>
            <a:pPr algn="l"/>
            <a:endParaRPr lang="en-GB" sz="700">
              <a:latin typeface="Consolas" panose="020B0609020204030204" pitchFamily="49" charset="0"/>
            </a:endParaRPr>
          </a:p>
        </p:txBody>
      </p:sp>
      <p:sp>
        <p:nvSpPr>
          <p:cNvPr id="3" name="TextBox 10">
            <a:extLst>
              <a:ext uri="{FF2B5EF4-FFF2-40B4-BE49-F238E27FC236}">
                <a16:creationId xmlns:a16="http://schemas.microsoft.com/office/drawing/2014/main" id="{2D539C48-4CCB-9354-C904-1A35366D90C5}"/>
              </a:ext>
            </a:extLst>
          </p:cNvPr>
          <p:cNvSpPr txBox="1"/>
          <p:nvPr/>
        </p:nvSpPr>
        <p:spPr>
          <a:xfrm>
            <a:off x="720000" y="2769632"/>
            <a:ext cx="6327330" cy="41549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cd ~/</a:t>
            </a:r>
            <a:r>
              <a:rPr lang="fr-FR" sz="1050" err="1">
                <a:solidFill>
                  <a:srgbClr val="EEE8D5"/>
                </a:solidFill>
                <a:latin typeface="Consolas" panose="020B0609020204030204" pitchFamily="49" charset="0"/>
              </a:rPr>
              <a:t>tig</a:t>
            </a:r>
            <a:r>
              <a:rPr lang="fr-FR" sz="1050">
                <a:solidFill>
                  <a:srgbClr val="EEE8D5"/>
                </a:solidFill>
                <a:latin typeface="Consolas" panose="020B0609020204030204" pitchFamily="49" charset="0"/>
              </a:rPr>
              <a:t>-stack/</a:t>
            </a:r>
          </a:p>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8C8C8C"/>
                </a:solidFill>
                <a:latin typeface="Consolas" panose="020B0609020204030204" pitchFamily="49" charset="0"/>
              </a:rPr>
              <a:t>~/</a:t>
            </a:r>
            <a:r>
              <a:rPr lang="fr-FR" sz="1050" err="1">
                <a:solidFill>
                  <a:srgbClr val="8C8C8C"/>
                </a:solidFill>
                <a:latin typeface="Consolas" panose="020B0609020204030204" pitchFamily="49" charset="0"/>
              </a:rPr>
              <a:t>tig</a:t>
            </a:r>
            <a:r>
              <a:rPr lang="fr-FR" sz="1050">
                <a:solidFill>
                  <a:srgbClr val="8C8C8C"/>
                </a:solidFill>
                <a:latin typeface="Consolas" panose="020B0609020204030204" pitchFamily="49" charset="0"/>
              </a:rPr>
              <a:t>-stack</a:t>
            </a:r>
            <a:r>
              <a:rPr lang="fr-FR" sz="1050">
                <a:solidFill>
                  <a:srgbClr val="EEE8D5"/>
                </a:solidFill>
                <a:latin typeface="Consolas" panose="020B0609020204030204" pitchFamily="49" charset="0"/>
              </a:rPr>
              <a:t>$ </a:t>
            </a:r>
            <a:r>
              <a:rPr lang="it-IT" sz="1050">
                <a:solidFill>
                  <a:srgbClr val="EEE8D5"/>
                </a:solidFill>
                <a:latin typeface="Consolas" panose="020B0609020204030204" pitchFamily="49" charset="0"/>
              </a:rPr>
              <a:t>nano </a:t>
            </a:r>
            <a:r>
              <a:rPr lang="it-IT" sz="1050" err="1">
                <a:solidFill>
                  <a:srgbClr val="EEE8D5"/>
                </a:solidFill>
                <a:latin typeface="Consolas" panose="020B0609020204030204" pitchFamily="49" charset="0"/>
              </a:rPr>
              <a:t>telegraf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conf</a:t>
            </a:r>
            <a:r>
              <a:rPr lang="it-IT" sz="1050">
                <a:solidFill>
                  <a:srgbClr val="EEE8D5"/>
                </a:solidFill>
                <a:latin typeface="Consolas" panose="020B0609020204030204" pitchFamily="49" charset="0"/>
              </a:rPr>
              <a:t>/</a:t>
            </a:r>
            <a:r>
              <a:rPr lang="it-IT" sz="1050" err="1">
                <a:solidFill>
                  <a:srgbClr val="EEE8D5"/>
                </a:solidFill>
                <a:latin typeface="Consolas" panose="020B0609020204030204" pitchFamily="49" charset="0"/>
              </a:rPr>
              <a:t>telegraf.conf</a:t>
            </a:r>
            <a:endParaRPr lang="nb-NO">
              <a:latin typeface="Consolas" panose="020B0609020204030204" pitchFamily="49" charset="0"/>
            </a:endParaRPr>
          </a:p>
        </p:txBody>
      </p:sp>
      <p:sp>
        <p:nvSpPr>
          <p:cNvPr id="5" name="TextBox 16">
            <a:extLst>
              <a:ext uri="{FF2B5EF4-FFF2-40B4-BE49-F238E27FC236}">
                <a16:creationId xmlns:a16="http://schemas.microsoft.com/office/drawing/2014/main" id="{424D7C05-B03D-3819-05B5-4F642174B273}"/>
              </a:ext>
            </a:extLst>
          </p:cNvPr>
          <p:cNvSpPr txBox="1"/>
          <p:nvPr/>
        </p:nvSpPr>
        <p:spPr>
          <a:xfrm>
            <a:off x="7666241" y="633270"/>
            <a:ext cx="2488347"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err="1">
                <a:latin typeface="Consolas" panose="020B0609020204030204" pitchFamily="49" charset="0"/>
              </a:rPr>
              <a:t>telegraf.conf</a:t>
            </a:r>
            <a:endParaRPr lang="nb-NO" sz="120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82249B9A-F9FC-D645-4C77-06184543E6FC}"/>
              </a:ext>
            </a:extLst>
          </p:cNvPr>
          <p:cNvCxnSpPr>
            <a:cxnSpLocks/>
          </p:cNvCxnSpPr>
          <p:nvPr/>
        </p:nvCxnSpPr>
        <p:spPr>
          <a:xfrm flipV="1">
            <a:off x="4109776" y="2207088"/>
            <a:ext cx="3656012" cy="12219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41A9D2-A001-033D-DE66-22A3B950297F}"/>
              </a:ext>
            </a:extLst>
          </p:cNvPr>
          <p:cNvCxnSpPr>
            <a:cxnSpLocks/>
          </p:cNvCxnSpPr>
          <p:nvPr/>
        </p:nvCxnSpPr>
        <p:spPr>
          <a:xfrm>
            <a:off x="5888334" y="3747674"/>
            <a:ext cx="1877454" cy="352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92B36F0A-F844-2563-CAF9-FB7D2AC182F2}"/>
              </a:ext>
            </a:extLst>
          </p:cNvPr>
          <p:cNvSpPr txBox="1"/>
          <p:nvPr/>
        </p:nvSpPr>
        <p:spPr>
          <a:xfrm>
            <a:off x="720000" y="4146266"/>
            <a:ext cx="6327330" cy="253916"/>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97155"/>
            <a:r>
              <a:rPr lang="fr-FR" sz="1050" err="1">
                <a:solidFill>
                  <a:srgbClr val="6D6D6D"/>
                </a:solidFill>
                <a:latin typeface="Consolas" panose="020B0609020204030204" pitchFamily="49" charset="0"/>
              </a:rPr>
              <a:t>devnet-adm@ubuntu-devnet</a:t>
            </a:r>
            <a:r>
              <a:rPr lang="fr-FR" sz="1050">
                <a:solidFill>
                  <a:srgbClr val="6D6D6D"/>
                </a:solidFill>
                <a:latin typeface="Consolas" panose="020B0609020204030204" pitchFamily="49" charset="0"/>
              </a:rPr>
              <a:t>:~</a:t>
            </a:r>
            <a:r>
              <a:rPr lang="fr-FR" sz="1050">
                <a:solidFill>
                  <a:srgbClr val="EEE8D5"/>
                </a:solidFill>
                <a:latin typeface="Consolas" panose="020B0609020204030204" pitchFamily="49" charset="0"/>
              </a:rPr>
              <a:t>$</a:t>
            </a:r>
            <a:r>
              <a:rPr lang="fr-FR" sz="1050">
                <a:solidFill>
                  <a:srgbClr val="6D6D6D"/>
                </a:solidFill>
                <a:latin typeface="Consolas" panose="020B0609020204030204" pitchFamily="49" charset="0"/>
              </a:rPr>
              <a:t> </a:t>
            </a:r>
            <a:r>
              <a:rPr lang="fr-FR" sz="1050">
                <a:solidFill>
                  <a:srgbClr val="EEE8D5"/>
                </a:solidFill>
                <a:latin typeface="Consolas" panose="020B0609020204030204" pitchFamily="49" charset="0"/>
              </a:rPr>
              <a:t>docker restart </a:t>
            </a:r>
            <a:r>
              <a:rPr lang="fr-FR" sz="1050" err="1">
                <a:solidFill>
                  <a:srgbClr val="EEE8D5"/>
                </a:solidFill>
                <a:latin typeface="Consolas" panose="020B0609020204030204" pitchFamily="49" charset="0"/>
              </a:rPr>
              <a:t>telegraf</a:t>
            </a:r>
            <a:endParaRPr lang="fr-FR" sz="1050">
              <a:solidFill>
                <a:srgbClr val="EEE8D5"/>
              </a:solidFill>
              <a:latin typeface="Consolas" panose="020B0609020204030204" pitchFamily="49" charset="0"/>
            </a:endParaRPr>
          </a:p>
        </p:txBody>
      </p:sp>
      <p:pic>
        <p:nvPicPr>
          <p:cNvPr id="8" name="Picture 2" descr="Secure IT Infrastructure and Cybersecurity Services">
            <a:extLst>
              <a:ext uri="{FF2B5EF4-FFF2-40B4-BE49-F238E27FC236}">
                <a16:creationId xmlns:a16="http://schemas.microsoft.com/office/drawing/2014/main" id="{0287979B-A5CB-1539-A402-BCCB689C87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6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Log </a:t>
            </a:r>
            <a:r>
              <a:rPr lang="nb-NO" sz="1600" err="1"/>
              <a:t>into</a:t>
            </a:r>
            <a:r>
              <a:rPr lang="nb-NO" sz="1600"/>
              <a:t> </a:t>
            </a:r>
            <a:r>
              <a:rPr lang="nb-NO" sz="1600" err="1"/>
              <a:t>your</a:t>
            </a:r>
            <a:r>
              <a:rPr lang="nb-NO" sz="1600"/>
              <a:t> </a:t>
            </a:r>
            <a:r>
              <a:rPr lang="nb-NO" sz="1600" err="1"/>
              <a:t>lab_WLC</a:t>
            </a:r>
            <a:r>
              <a:rPr lang="nb-NO" sz="1600"/>
              <a:t> and </a:t>
            </a:r>
            <a:r>
              <a:rPr lang="nb-NO" sz="1600" err="1"/>
              <a:t>add</a:t>
            </a:r>
            <a:r>
              <a:rPr lang="nb-NO" sz="1600"/>
              <a:t> </a:t>
            </a:r>
            <a:r>
              <a:rPr lang="nb-NO" sz="1600" err="1"/>
              <a:t>the</a:t>
            </a:r>
            <a:r>
              <a:rPr lang="nb-NO" sz="1600"/>
              <a:t> </a:t>
            </a:r>
            <a:r>
              <a:rPr lang="nb-NO" sz="1600" err="1"/>
              <a:t>following</a:t>
            </a:r>
            <a:r>
              <a:rPr lang="nb-NO" sz="1600"/>
              <a:t> </a:t>
            </a:r>
            <a:r>
              <a:rPr lang="nb-NO" sz="1600" err="1"/>
              <a:t>config</a:t>
            </a:r>
            <a:endParaRPr lang="nb-NO" sz="1600"/>
          </a:p>
          <a:p>
            <a:pPr lvl="1">
              <a:lnSpc>
                <a:spcPct val="110000"/>
              </a:lnSpc>
            </a:pPr>
            <a:r>
              <a:rPr lang="nb-NO" sz="1400" err="1"/>
              <a:t>Change</a:t>
            </a:r>
            <a:r>
              <a:rPr lang="nb-NO" sz="1400"/>
              <a:t> IP to </a:t>
            </a:r>
            <a:r>
              <a:rPr lang="nb-NO" sz="1400" err="1"/>
              <a:t>your</a:t>
            </a:r>
            <a:r>
              <a:rPr lang="nb-NO" sz="1400"/>
              <a:t> pod-WLC-IP</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r>
              <a:rPr lang="nb-NO" sz="1600" err="1"/>
              <a:t>Create</a:t>
            </a:r>
            <a:r>
              <a:rPr lang="nb-NO" sz="1600"/>
              <a:t> </a:t>
            </a:r>
            <a:r>
              <a:rPr lang="nb-NO" sz="1600" err="1"/>
              <a:t>syslog</a:t>
            </a:r>
            <a:r>
              <a:rPr lang="nb-NO" sz="1600"/>
              <a:t> </a:t>
            </a:r>
            <a:r>
              <a:rPr lang="nb-NO" sz="1600" err="1"/>
              <a:t>of</a:t>
            </a:r>
            <a:r>
              <a:rPr lang="nb-NO" sz="1600"/>
              <a:t> all </a:t>
            </a:r>
            <a:r>
              <a:rPr lang="nb-NO" sz="1600" err="1"/>
              <a:t>configuration</a:t>
            </a:r>
            <a:r>
              <a:rPr lang="nb-NO" sz="1600"/>
              <a:t> </a:t>
            </a:r>
            <a:r>
              <a:rPr lang="nb-NO" sz="1600" err="1"/>
              <a:t>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sp>
        <p:nvSpPr>
          <p:cNvPr id="3" name="TextBox 4">
            <a:extLst>
              <a:ext uri="{FF2B5EF4-FFF2-40B4-BE49-F238E27FC236}">
                <a16:creationId xmlns:a16="http://schemas.microsoft.com/office/drawing/2014/main" id="{4CE6B76D-4823-DE6B-C7B3-2D6F0CA5D5F6}"/>
              </a:ext>
            </a:extLst>
          </p:cNvPr>
          <p:cNvSpPr txBox="1"/>
          <p:nvPr/>
        </p:nvSpPr>
        <p:spPr>
          <a:xfrm>
            <a:off x="357360" y="1891934"/>
            <a:ext cx="6222132" cy="2192908"/>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conf t </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logging host &lt;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wireless client syslog-detailed</a:t>
            </a: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logging</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syslog-events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en-US" sz="1050">
                <a:solidFill>
                  <a:srgbClr val="EEE8D5"/>
                </a:solidFill>
                <a:latin typeface="Consolas" panose="020B0609020204030204" pitchFamily="49" charset="0"/>
              </a:rPr>
              <a:t>!</a:t>
            </a:r>
          </a:p>
          <a:p>
            <a:pPr lvl="1" indent="-97155"/>
            <a:r>
              <a:rPr lang="fr-FR" sz="1050">
                <a:solidFill>
                  <a:srgbClr val="6D6D6D"/>
                </a:solidFill>
                <a:latin typeface="Consolas" panose="020B0609020204030204" pitchFamily="49" charset="0"/>
              </a:rPr>
              <a:t>9800CL-Proxmox(config)#</a:t>
            </a:r>
            <a:r>
              <a:rPr lang="fr-FR" sz="1050">
                <a:solidFill>
                  <a:srgbClr val="EEE8D5"/>
                </a:solidFill>
                <a:latin typeface="Consolas" panose="020B0609020204030204" pitchFamily="49" charset="0"/>
              </a:rPr>
              <a:t> </a:t>
            </a:r>
            <a:r>
              <a:rPr lang="en-US" sz="1050">
                <a:solidFill>
                  <a:srgbClr val="EEE8D5"/>
                </a:solidFill>
                <a:latin typeface="Consolas" panose="020B0609020204030204" pitchFamily="49" charset="0"/>
              </a:rPr>
              <a:t>ap profile default-ap-profile</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fr-FR" sz="1050">
                <a:solidFill>
                  <a:srgbClr val="EEE8D5"/>
                </a:solidFill>
                <a:latin typeface="Consolas" panose="020B0609020204030204" pitchFamily="49" charset="0"/>
              </a:rPr>
              <a:t>syslog host </a:t>
            </a:r>
            <a:r>
              <a:rPr lang="en-US" sz="1050">
                <a:solidFill>
                  <a:srgbClr val="EEE8D5"/>
                </a:solidFill>
                <a:latin typeface="Consolas" panose="020B0609020204030204" pitchFamily="49" charset="0"/>
              </a:rPr>
              <a:t>&lt;</a:t>
            </a:r>
            <a:r>
              <a:rPr lang="en-US" sz="1050" err="1">
                <a:solidFill>
                  <a:srgbClr val="EEE8D5"/>
                </a:solidFill>
                <a:latin typeface="Consolas" panose="020B0609020204030204" pitchFamily="49" charset="0"/>
              </a:rPr>
              <a:t>your_Ubuntu_IP</a:t>
            </a:r>
            <a:r>
              <a:rPr lang="en-US" sz="1050">
                <a:solidFill>
                  <a:srgbClr val="EEE8D5"/>
                </a:solidFill>
                <a:latin typeface="Consolas" panose="020B0609020204030204" pitchFamily="49" charset="0"/>
              </a:rPr>
              <a:t>&gt; </a:t>
            </a: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syslog level </a:t>
            </a:r>
            <a:r>
              <a:rPr lang="fr-FR" sz="1050" err="1">
                <a:solidFill>
                  <a:srgbClr val="EEE8D5"/>
                </a:solidFill>
                <a:latin typeface="Consolas" panose="020B0609020204030204" pitchFamily="49" charset="0"/>
              </a:rPr>
              <a:t>informational</a:t>
            </a:r>
            <a:endParaRPr lang="en-US" sz="1050">
              <a:solidFill>
                <a:srgbClr val="EEE8D5"/>
              </a:solidFill>
              <a:latin typeface="Consolas" panose="020B0609020204030204" pitchFamily="49" charset="0"/>
            </a:endParaRPr>
          </a:p>
          <a:p>
            <a:pPr lvl="1" indent="-97155"/>
            <a:r>
              <a:rPr lang="fr-FR" sz="1050">
                <a:solidFill>
                  <a:srgbClr val="6D6D6D"/>
                </a:solidFill>
                <a:latin typeface="Consolas" panose="020B0609020204030204" pitchFamily="49" charset="0"/>
              </a:rPr>
              <a:t>9800CL-Proxmox(config-</a:t>
            </a:r>
            <a:r>
              <a:rPr lang="fr-FR" sz="1050" err="1">
                <a:solidFill>
                  <a:srgbClr val="6D6D6D"/>
                </a:solidFill>
                <a:latin typeface="Consolas" panose="020B0609020204030204" pitchFamily="49" charset="0"/>
              </a:rPr>
              <a:t>ap</a:t>
            </a:r>
            <a:r>
              <a:rPr lang="fr-FR" sz="1050">
                <a:solidFill>
                  <a:srgbClr val="6D6D6D"/>
                </a:solidFill>
                <a:latin typeface="Consolas" panose="020B0609020204030204" pitchFamily="49" charset="0"/>
              </a:rPr>
              <a:t>-profile)#</a:t>
            </a:r>
            <a:r>
              <a:rPr lang="en-US" sz="1050">
                <a:solidFill>
                  <a:srgbClr val="EEE8D5"/>
                </a:solidFill>
                <a:latin typeface="Consolas" panose="020B0609020204030204" pitchFamily="49" charset="0"/>
              </a:rPr>
              <a:t>exit</a:t>
            </a:r>
          </a:p>
          <a:p>
            <a:pPr lvl="1" indent="-97155"/>
            <a:r>
              <a:rPr lang="fr-FR" sz="1050">
                <a:solidFill>
                  <a:srgbClr val="6D6D6D"/>
                </a:solidFill>
                <a:latin typeface="Consolas" panose="020B0609020204030204" pitchFamily="49" charset="0"/>
              </a:rPr>
              <a:t>9800CL-Proxmox(config)#</a:t>
            </a:r>
            <a:endParaRPr lang="en-US" sz="1050">
              <a:solidFill>
                <a:srgbClr val="EEE8D5"/>
              </a:solidFill>
              <a:latin typeface="Consolas" panose="020B0609020204030204" pitchFamily="49" charset="0"/>
            </a:endParaRPr>
          </a:p>
        </p:txBody>
      </p:sp>
      <p:pic>
        <p:nvPicPr>
          <p:cNvPr id="11" name="Picture 10">
            <a:extLst>
              <a:ext uri="{FF2B5EF4-FFF2-40B4-BE49-F238E27FC236}">
                <a16:creationId xmlns:a16="http://schemas.microsoft.com/office/drawing/2014/main" id="{39387B97-CC6E-2B84-DD12-6A599B4932F7}"/>
              </a:ext>
            </a:extLst>
          </p:cNvPr>
          <p:cNvPicPr>
            <a:picLocks noChangeAspect="1"/>
          </p:cNvPicPr>
          <p:nvPr/>
        </p:nvPicPr>
        <p:blipFill>
          <a:blip r:embed="rId3"/>
          <a:stretch>
            <a:fillRect/>
          </a:stretch>
        </p:blipFill>
        <p:spPr>
          <a:xfrm>
            <a:off x="6762132" y="1559257"/>
            <a:ext cx="5096586" cy="3019846"/>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A2E6B0C5-3A6E-4C66-79FC-8AE9E73FC635}"/>
              </a:ext>
            </a:extLst>
          </p:cNvPr>
          <p:cNvCxnSpPr>
            <a:cxnSpLocks/>
          </p:cNvCxnSpPr>
          <p:nvPr/>
        </p:nvCxnSpPr>
        <p:spPr>
          <a:xfrm>
            <a:off x="5164853" y="3004457"/>
            <a:ext cx="1597279" cy="256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4">
            <a:extLst>
              <a:ext uri="{FF2B5EF4-FFF2-40B4-BE49-F238E27FC236}">
                <a16:creationId xmlns:a16="http://schemas.microsoft.com/office/drawing/2014/main" id="{C3C598B0-5DB1-8448-0061-F97C517CFB96}"/>
              </a:ext>
            </a:extLst>
          </p:cNvPr>
          <p:cNvSpPr txBox="1"/>
          <p:nvPr/>
        </p:nvSpPr>
        <p:spPr>
          <a:xfrm>
            <a:off x="357360" y="4706249"/>
            <a:ext cx="6222132" cy="1223412"/>
          </a:xfrm>
          <a:prstGeom prst="rect">
            <a:avLst/>
          </a:prstGeom>
          <a:solidFill>
            <a:srgbClr val="002B36"/>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97155"/>
            <a:r>
              <a:rPr lang="fr-FR" sz="1050">
                <a:solidFill>
                  <a:srgbClr val="6D6D6D"/>
                </a:solidFill>
                <a:latin typeface="Consolas" panose="020B0609020204030204" pitchFamily="49" charset="0"/>
              </a:rPr>
              <a:t>9800CL-Proxmox(config)#</a:t>
            </a:r>
            <a:r>
              <a:rPr lang="en-US" sz="1050">
                <a:solidFill>
                  <a:srgbClr val="EEE8D5"/>
                </a:solidFill>
                <a:latin typeface="Consolas" panose="020B0609020204030204" pitchFamily="49" charset="0"/>
              </a:rPr>
              <a:t> archive</a:t>
            </a:r>
          </a:p>
          <a:p>
            <a:pPr lvl="1" indent="-97155"/>
            <a:r>
              <a:rPr lang="fr-FR" sz="1050">
                <a:solidFill>
                  <a:srgbClr val="6D6D6D"/>
                </a:solidFill>
                <a:latin typeface="Consolas" panose="020B0609020204030204" pitchFamily="49" charset="0"/>
              </a:rPr>
              <a:t>9800CL-Proxmox(config-archive)#</a:t>
            </a:r>
            <a:r>
              <a:rPr lang="en-US" sz="1050">
                <a:solidFill>
                  <a:srgbClr val="EEE8D5"/>
                </a:solidFill>
                <a:latin typeface="Consolas" panose="020B0609020204030204" pitchFamily="49" charset="0"/>
              </a:rPr>
              <a:t> log config</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enable</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logging size 200</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notify syslog </a:t>
            </a:r>
            <a:r>
              <a:rPr lang="en-US" sz="1050" err="1">
                <a:solidFill>
                  <a:srgbClr val="EEE8D5"/>
                </a:solidFill>
                <a:latin typeface="Consolas" panose="020B0609020204030204" pitchFamily="49" charset="0"/>
              </a:rPr>
              <a:t>contenttype</a:t>
            </a:r>
            <a:r>
              <a:rPr lang="en-US" sz="1050">
                <a:solidFill>
                  <a:srgbClr val="EEE8D5"/>
                </a:solidFill>
                <a:latin typeface="Consolas" panose="020B0609020204030204" pitchFamily="49" charset="0"/>
              </a:rPr>
              <a:t> plaintext</a:t>
            </a:r>
          </a:p>
          <a:p>
            <a:pPr lvl="1" indent="-97155"/>
            <a:r>
              <a:rPr lang="fr-FR" sz="1050">
                <a:solidFill>
                  <a:srgbClr val="6D6D6D"/>
                </a:solidFill>
                <a:latin typeface="Consolas" panose="020B0609020204030204" pitchFamily="49" charset="0"/>
              </a:rPr>
              <a:t>9800CL-Proxmox(config-archive-log-</a:t>
            </a:r>
            <a:r>
              <a:rPr lang="fr-FR" sz="1050" err="1">
                <a:solidFill>
                  <a:srgbClr val="6D6D6D"/>
                </a:solidFill>
                <a:latin typeface="Consolas" panose="020B0609020204030204" pitchFamily="49" charset="0"/>
              </a:rPr>
              <a:t>cfg</a:t>
            </a:r>
            <a:r>
              <a:rPr lang="fr-FR" sz="1050">
                <a:solidFill>
                  <a:srgbClr val="6D6D6D"/>
                </a:solidFill>
                <a:latin typeface="Consolas" panose="020B0609020204030204" pitchFamily="49" charset="0"/>
              </a:rPr>
              <a:t>)# </a:t>
            </a:r>
            <a:r>
              <a:rPr lang="en-US" sz="1050">
                <a:solidFill>
                  <a:srgbClr val="EEE8D5"/>
                </a:solidFill>
                <a:latin typeface="Consolas" panose="020B0609020204030204" pitchFamily="49" charset="0"/>
              </a:rPr>
              <a:t>end</a:t>
            </a:r>
          </a:p>
          <a:p>
            <a:pPr lvl="1" indent="-97155"/>
            <a:r>
              <a:rPr lang="fr-FR" sz="1050">
                <a:solidFill>
                  <a:srgbClr val="6D6D6D"/>
                </a:solidFill>
                <a:latin typeface="Consolas" panose="020B0609020204030204" pitchFamily="49" charset="0"/>
              </a:rPr>
              <a:t>9800CL-Proxmox#</a:t>
            </a:r>
            <a:r>
              <a:rPr lang="en-US" sz="1050">
                <a:solidFill>
                  <a:srgbClr val="EEE8D5"/>
                </a:solidFill>
                <a:latin typeface="Consolas" panose="020B0609020204030204" pitchFamily="49" charset="0"/>
              </a:rPr>
              <a:t> </a:t>
            </a:r>
            <a:r>
              <a:rPr lang="en-US" sz="1050" err="1">
                <a:solidFill>
                  <a:srgbClr val="EEE8D5"/>
                </a:solidFill>
                <a:latin typeface="Consolas" panose="020B0609020204030204" pitchFamily="49" charset="0"/>
              </a:rPr>
              <a:t>wr</a:t>
            </a:r>
            <a:endParaRPr lang="en-US" sz="1050">
              <a:solidFill>
                <a:srgbClr val="EEE8D5"/>
              </a:solidFill>
              <a:latin typeface="Consolas" panose="020B0609020204030204" pitchFamily="49" charset="0"/>
            </a:endParaRPr>
          </a:p>
        </p:txBody>
      </p:sp>
      <p:pic>
        <p:nvPicPr>
          <p:cNvPr id="6" name="Picture 2" descr="Secure IT Infrastructure and Cybersecurity Services">
            <a:extLst>
              <a:ext uri="{FF2B5EF4-FFF2-40B4-BE49-F238E27FC236}">
                <a16:creationId xmlns:a16="http://schemas.microsoft.com/office/drawing/2014/main" id="{4A8801BC-EDF1-71EA-BBF8-9BE0510F29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32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A2A3B7-D166-3DFF-C124-7F95E5D92E3C}"/>
              </a:ext>
            </a:extLst>
          </p:cNvPr>
          <p:cNvPicPr>
            <a:picLocks noChangeAspect="1"/>
          </p:cNvPicPr>
          <p:nvPr/>
        </p:nvPicPr>
        <p:blipFill>
          <a:blip r:embed="rId3"/>
          <a:stretch>
            <a:fillRect/>
          </a:stretch>
        </p:blipFill>
        <p:spPr>
          <a:xfrm>
            <a:off x="6166788" y="2081217"/>
            <a:ext cx="5176389" cy="388921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113</a:t>
            </a:fld>
            <a:endParaRPr lang="en-GB"/>
          </a:p>
        </p:txBody>
      </p:sp>
      <p:sp>
        <p:nvSpPr>
          <p:cNvPr id="9" name="TextBox 8">
            <a:extLst>
              <a:ext uri="{FF2B5EF4-FFF2-40B4-BE49-F238E27FC236}">
                <a16:creationId xmlns:a16="http://schemas.microsoft.com/office/drawing/2014/main" id="{1332ADAB-347F-B30A-F36B-957ADACDE929}"/>
              </a:ext>
            </a:extLst>
          </p:cNvPr>
          <p:cNvSpPr txBox="1"/>
          <p:nvPr/>
        </p:nvSpPr>
        <p:spPr>
          <a:xfrm>
            <a:off x="6203502" y="1077438"/>
            <a:ext cx="6094562" cy="1200329"/>
          </a:xfrm>
          <a:prstGeom prst="rect">
            <a:avLst/>
          </a:prstGeom>
          <a:noFill/>
        </p:spPr>
        <p:txBody>
          <a:bodyPr wrap="square">
            <a:spAutoFit/>
          </a:bodyPr>
          <a:lstStyle/>
          <a:p>
            <a:pPr marL="285750" indent="-285750">
              <a:buFont typeface="Arial" panose="020B0604020202020204" pitchFamily="34" charset="0"/>
              <a:buChar char="•"/>
            </a:pPr>
            <a:r>
              <a:rPr lang="nb-NO"/>
              <a:t>Set a </a:t>
            </a:r>
            <a:r>
              <a:rPr lang="nb-NO" err="1"/>
              <a:t>name</a:t>
            </a:r>
            <a:r>
              <a:rPr lang="nb-NO"/>
              <a:t> for </a:t>
            </a:r>
            <a:r>
              <a:rPr lang="nb-NO" err="1"/>
              <a:t>your</a:t>
            </a:r>
            <a:r>
              <a:rPr lang="nb-NO"/>
              <a:t> database, </a:t>
            </a:r>
            <a:r>
              <a:rPr lang="nb-NO" err="1"/>
              <a:t>f.ex</a:t>
            </a:r>
            <a:r>
              <a:rPr lang="nb-NO"/>
              <a:t> </a:t>
            </a:r>
            <a:r>
              <a:rPr lang="nb-NO" err="1"/>
              <a:t>syslog</a:t>
            </a:r>
            <a:endParaRPr lang="nb-NO"/>
          </a:p>
          <a:p>
            <a:pPr marL="285750" indent="-285750">
              <a:buFont typeface="Arial" panose="020B0604020202020204" pitchFamily="34" charset="0"/>
              <a:buChar char="•"/>
            </a:pPr>
            <a:r>
              <a:rPr lang="nb-NO"/>
              <a:t>Set Query </a:t>
            </a:r>
            <a:r>
              <a:rPr lang="nb-NO" err="1"/>
              <a:t>language</a:t>
            </a:r>
            <a:r>
              <a:rPr lang="nb-NO"/>
              <a:t> to </a:t>
            </a:r>
            <a:r>
              <a:rPr lang="nb-NO" err="1"/>
              <a:t>InfluxQL</a:t>
            </a:r>
            <a:endParaRPr lang="nb-NO"/>
          </a:p>
          <a:p>
            <a:pPr marL="285750" indent="-285750">
              <a:buFont typeface="Arial" panose="020B0604020202020204" pitchFamily="34" charset="0"/>
              <a:buChar char="•"/>
            </a:pPr>
            <a:r>
              <a:rPr lang="en-US"/>
              <a:t>URL: </a:t>
            </a:r>
            <a:r>
              <a:rPr lang="en-US">
                <a:hlinkClick r:id="rId4"/>
              </a:rPr>
              <a:t>http://influxdb:8086</a:t>
            </a:r>
            <a:r>
              <a:rPr lang="nb-NO"/>
              <a:t> </a:t>
            </a:r>
          </a:p>
          <a:p>
            <a:pPr marL="285750" indent="-285750">
              <a:buFont typeface="Arial" panose="020B0604020202020204" pitchFamily="34" charset="0"/>
              <a:buChar char="•"/>
            </a:pPr>
            <a:endParaRPr lang="nb-NO"/>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6" name="Picture 5">
            <a:extLst>
              <a:ext uri="{FF2B5EF4-FFF2-40B4-BE49-F238E27FC236}">
                <a16:creationId xmlns:a16="http://schemas.microsoft.com/office/drawing/2014/main" id="{CC73AC75-19E6-0AF9-0F10-B690BC285BB3}"/>
              </a:ext>
            </a:extLst>
          </p:cNvPr>
          <p:cNvPicPr>
            <a:picLocks noChangeAspect="1"/>
          </p:cNvPicPr>
          <p:nvPr/>
        </p:nvPicPr>
        <p:blipFill>
          <a:blip r:embed="rId5"/>
          <a:stretch>
            <a:fillRect/>
          </a:stretch>
        </p:blipFill>
        <p:spPr>
          <a:xfrm>
            <a:off x="514628" y="4240066"/>
            <a:ext cx="4165090" cy="1609911"/>
          </a:xfrm>
          <a:prstGeom prst="rect">
            <a:avLst/>
          </a:prstGeom>
        </p:spPr>
      </p:pic>
      <p:sp>
        <p:nvSpPr>
          <p:cNvPr id="21" name="TextBox 20">
            <a:extLst>
              <a:ext uri="{FF2B5EF4-FFF2-40B4-BE49-F238E27FC236}">
                <a16:creationId xmlns:a16="http://schemas.microsoft.com/office/drawing/2014/main" id="{4119A563-2F37-7403-6BAD-F26AB7CE80F4}"/>
              </a:ext>
            </a:extLst>
          </p:cNvPr>
          <p:cNvSpPr txBox="1"/>
          <p:nvPr/>
        </p:nvSpPr>
        <p:spPr>
          <a:xfrm>
            <a:off x="132953" y="1062910"/>
            <a:ext cx="6094562"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b-NO" err="1"/>
              <a:t>Add</a:t>
            </a:r>
            <a:r>
              <a:rPr lang="nb-NO"/>
              <a:t> a </a:t>
            </a:r>
            <a:r>
              <a:rPr lang="nb-NO" err="1"/>
              <a:t>new</a:t>
            </a:r>
            <a:r>
              <a:rPr lang="nb-NO"/>
              <a:t> data </a:t>
            </a:r>
            <a:r>
              <a:rPr lang="nb-NO" err="1"/>
              <a:t>source</a:t>
            </a:r>
            <a:r>
              <a:rPr lang="nb-NO"/>
              <a:t> -&gt; </a:t>
            </a:r>
            <a:r>
              <a:rPr lang="nb-NO" err="1"/>
              <a:t>InfluxDB</a:t>
            </a:r>
            <a:r>
              <a:rPr lang="nb-NO"/>
              <a:t> </a:t>
            </a:r>
            <a:endParaRPr lang="nb-NO">
              <a:ea typeface="Verdana"/>
            </a:endParaRPr>
          </a:p>
        </p:txBody>
      </p:sp>
      <p:pic>
        <p:nvPicPr>
          <p:cNvPr id="19" name="Picture 18">
            <a:extLst>
              <a:ext uri="{FF2B5EF4-FFF2-40B4-BE49-F238E27FC236}">
                <a16:creationId xmlns:a16="http://schemas.microsoft.com/office/drawing/2014/main" id="{ADAC3E7A-E404-A5AF-6317-214222514CBA}"/>
              </a:ext>
            </a:extLst>
          </p:cNvPr>
          <p:cNvPicPr>
            <a:picLocks noChangeAspect="1"/>
          </p:cNvPicPr>
          <p:nvPr/>
        </p:nvPicPr>
        <p:blipFill>
          <a:blip r:embed="rId6"/>
          <a:stretch>
            <a:fillRect/>
          </a:stretch>
        </p:blipFill>
        <p:spPr>
          <a:xfrm>
            <a:off x="514628" y="1523153"/>
            <a:ext cx="2718766" cy="2586143"/>
          </a:xfrm>
          <a:prstGeom prst="rect">
            <a:avLst/>
          </a:prstGeom>
        </p:spPr>
      </p:pic>
      <p:cxnSp>
        <p:nvCxnSpPr>
          <p:cNvPr id="23" name="Straight Arrow Connector 22">
            <a:extLst>
              <a:ext uri="{FF2B5EF4-FFF2-40B4-BE49-F238E27FC236}">
                <a16:creationId xmlns:a16="http://schemas.microsoft.com/office/drawing/2014/main" id="{3E48C6EA-9634-802B-0297-F175562305A7}"/>
              </a:ext>
            </a:extLst>
          </p:cNvPr>
          <p:cNvCxnSpPr>
            <a:cxnSpLocks/>
          </p:cNvCxnSpPr>
          <p:nvPr/>
        </p:nvCxnSpPr>
        <p:spPr>
          <a:xfrm flipH="1">
            <a:off x="1440000" y="1449045"/>
            <a:ext cx="1322054" cy="2397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200E213-550F-ABA7-A6C7-47DAC26C8211}"/>
              </a:ext>
            </a:extLst>
          </p:cNvPr>
          <p:cNvCxnSpPr>
            <a:cxnSpLocks/>
          </p:cNvCxnSpPr>
          <p:nvPr/>
        </p:nvCxnSpPr>
        <p:spPr>
          <a:xfrm flipH="1">
            <a:off x="1668544" y="1492937"/>
            <a:ext cx="2777795" cy="390862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F6042EF3-CC54-C56D-9C9E-FD8D5228330F}"/>
              </a:ext>
            </a:extLst>
          </p:cNvPr>
          <p:cNvSpPr/>
          <p:nvPr/>
        </p:nvSpPr>
        <p:spPr>
          <a:xfrm>
            <a:off x="6227515" y="3429000"/>
            <a:ext cx="1346440" cy="24057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9" name="Rectangle: Rounded Corners 28">
            <a:extLst>
              <a:ext uri="{FF2B5EF4-FFF2-40B4-BE49-F238E27FC236}">
                <a16:creationId xmlns:a16="http://schemas.microsoft.com/office/drawing/2014/main" id="{D65E75EA-C218-E07A-81DB-3AB2D37DFECE}"/>
              </a:ext>
            </a:extLst>
          </p:cNvPr>
          <p:cNvSpPr/>
          <p:nvPr/>
        </p:nvSpPr>
        <p:spPr>
          <a:xfrm>
            <a:off x="7871686" y="5042632"/>
            <a:ext cx="1243739" cy="44465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0" name="Rectangle: Rounded Corners 29">
            <a:extLst>
              <a:ext uri="{FF2B5EF4-FFF2-40B4-BE49-F238E27FC236}">
                <a16:creationId xmlns:a16="http://schemas.microsoft.com/office/drawing/2014/main" id="{301FD885-7C46-F7EF-1A00-E2CED3E7B119}"/>
              </a:ext>
            </a:extLst>
          </p:cNvPr>
          <p:cNvSpPr/>
          <p:nvPr/>
        </p:nvSpPr>
        <p:spPr>
          <a:xfrm>
            <a:off x="7029537" y="2490229"/>
            <a:ext cx="842149" cy="34020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10" name="Text+Image 50:50">
            <a:extLst>
              <a:ext uri="{FF2B5EF4-FFF2-40B4-BE49-F238E27FC236}">
                <a16:creationId xmlns:a16="http://schemas.microsoft.com/office/drawing/2014/main" id="{84EDA989-B5EE-9DA4-6B2C-FA3804A53FD6}"/>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pic>
        <p:nvPicPr>
          <p:cNvPr id="7" name="Picture 2" descr="Secure IT Infrastructure and Cybersecurity Services">
            <a:extLst>
              <a:ext uri="{FF2B5EF4-FFF2-40B4-BE49-F238E27FC236}">
                <a16:creationId xmlns:a16="http://schemas.microsoft.com/office/drawing/2014/main" id="{BE259F39-8B1C-D2C4-9001-9CFDFDDAD1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distance between the headline and the start of the body copy is always constant.…">
            <a:extLst>
              <a:ext uri="{FF2B5EF4-FFF2-40B4-BE49-F238E27FC236}">
                <a16:creationId xmlns:a16="http://schemas.microsoft.com/office/drawing/2014/main" id="{554BF9A7-D0CD-F7FC-7EE1-0A5687A7F7FF}"/>
              </a:ext>
            </a:extLst>
          </p:cNvPr>
          <p:cNvSpPr txBox="1">
            <a:spLocks/>
          </p:cNvSpPr>
          <p:nvPr/>
        </p:nvSpPr>
        <p:spPr bwMode="gray">
          <a:xfrm>
            <a:off x="496637" y="886654"/>
            <a:ext cx="8708775" cy="244449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a:buChar char="•"/>
            </a:pPr>
            <a:r>
              <a:rPr lang="nb-NO" sz="1600" dirty="0" err="1">
                <a:latin typeface="Verdana"/>
                <a:ea typeface="Verdana"/>
              </a:rPr>
              <a:t>Use</a:t>
            </a:r>
            <a:r>
              <a:rPr lang="nb-NO" sz="1600" dirty="0">
                <a:latin typeface="Verdana"/>
                <a:ea typeface="Verdana"/>
              </a:rPr>
              <a:t> </a:t>
            </a:r>
            <a:r>
              <a:rPr lang="nb-NO" sz="1600" dirty="0" err="1">
                <a:latin typeface="Verdana"/>
                <a:ea typeface="Verdana"/>
              </a:rPr>
              <a:t>the</a:t>
            </a:r>
            <a:r>
              <a:rPr lang="nb-NO" sz="1600" dirty="0">
                <a:latin typeface="Verdana"/>
                <a:ea typeface="Verdana"/>
              </a:rPr>
              <a:t> token from </a:t>
            </a:r>
            <a:r>
              <a:rPr lang="nb-NO" sz="1600" dirty="0" err="1">
                <a:latin typeface="Verdana"/>
                <a:ea typeface="Verdana"/>
              </a:rPr>
              <a:t>your</a:t>
            </a:r>
            <a:r>
              <a:rPr lang="nb-NO" sz="1600" dirty="0">
                <a:latin typeface="Verdana"/>
                <a:ea typeface="Verdana"/>
              </a:rPr>
              <a:t> lab_10 notes (</a:t>
            </a:r>
            <a:r>
              <a:rPr lang="nb-NO" sz="1600" dirty="0" err="1">
                <a:latin typeface="Verdana"/>
                <a:ea typeface="Verdana"/>
              </a:rPr>
              <a:t>grafana</a:t>
            </a:r>
            <a:r>
              <a:rPr lang="nb-NO" sz="1600" dirty="0">
                <a:latin typeface="Verdana"/>
                <a:ea typeface="Verdana"/>
              </a:rPr>
              <a:t> RO token) </a:t>
            </a:r>
            <a:endParaRPr lang="nb-NO" sz="1600" dirty="0">
              <a:ea typeface="Verdana"/>
            </a:endParaRPr>
          </a:p>
          <a:p>
            <a:pPr marL="792480" lvl="1" indent="-342900">
              <a:buFont typeface="Arial"/>
              <a:buChar char="•"/>
            </a:pPr>
            <a:r>
              <a:rPr lang="nb-NO" dirty="0" err="1"/>
              <a:t>Add</a:t>
            </a:r>
            <a:r>
              <a:rPr lang="nb-NO" dirty="0"/>
              <a:t> a </a:t>
            </a:r>
            <a:r>
              <a:rPr lang="nb-NO" dirty="0" err="1"/>
              <a:t>the</a:t>
            </a:r>
            <a:r>
              <a:rPr lang="nb-NO" dirty="0"/>
              <a:t> </a:t>
            </a:r>
            <a:r>
              <a:rPr lang="nb-NO" dirty="0" err="1"/>
              <a:t>custom</a:t>
            </a:r>
            <a:r>
              <a:rPr lang="nb-NO" dirty="0"/>
              <a:t> HTTP Headers</a:t>
            </a:r>
            <a:endParaRPr lang="nb-NO" dirty="0">
              <a:ea typeface="Verdana"/>
            </a:endParaRPr>
          </a:p>
          <a:p>
            <a:pPr marL="1102360" lvl="2" indent="-285750">
              <a:buFont typeface="Arial" panose="020B0604020202020204" pitchFamily="34" charset="0"/>
              <a:buChar char="•"/>
            </a:pPr>
            <a:r>
              <a:rPr lang="nb-NO" sz="1200" dirty="0"/>
              <a:t>Header: </a:t>
            </a:r>
            <a:r>
              <a:rPr lang="nb-NO" sz="1200" dirty="0" err="1"/>
              <a:t>Authorization</a:t>
            </a:r>
            <a:endParaRPr lang="nb-NO" sz="1200" dirty="0"/>
          </a:p>
          <a:p>
            <a:pPr marL="1102360" lvl="2" indent="-285750">
              <a:buFont typeface="Arial" panose="020B0604020202020204" pitchFamily="34" charset="0"/>
              <a:buChar char="•"/>
            </a:pPr>
            <a:r>
              <a:rPr lang="nb-NO" sz="1200" dirty="0"/>
              <a:t>Value: </a:t>
            </a:r>
            <a:r>
              <a:rPr lang="nb-NO" sz="1200" b="1" dirty="0"/>
              <a:t>Token &lt;API-TOKEN&gt;</a:t>
            </a:r>
          </a:p>
          <a:p>
            <a:pPr marL="1102360" lvl="2" indent="-285750">
              <a:buFont typeface="Arial" panose="020B0604020202020204" pitchFamily="34" charset="0"/>
              <a:buChar char="•"/>
            </a:pPr>
            <a:r>
              <a:rPr lang="nb-NO" sz="1200" b="1" dirty="0" err="1">
                <a:ea typeface="Verdana"/>
              </a:rPr>
              <a:t>There</a:t>
            </a:r>
            <a:r>
              <a:rPr lang="nb-NO" sz="1200" b="1" dirty="0">
                <a:ea typeface="Verdana"/>
              </a:rPr>
              <a:t> is a </a:t>
            </a:r>
            <a:r>
              <a:rPr lang="nb-NO" sz="1200" b="1" dirty="0" err="1">
                <a:ea typeface="Verdana"/>
              </a:rPr>
              <a:t>space</a:t>
            </a:r>
            <a:r>
              <a:rPr lang="nb-NO" sz="1200" b="1" dirty="0">
                <a:ea typeface="Verdana"/>
              </a:rPr>
              <a:t> </a:t>
            </a:r>
            <a:r>
              <a:rPr lang="nb-NO" sz="1200" b="1" dirty="0" err="1">
                <a:ea typeface="Verdana"/>
              </a:rPr>
              <a:t>between</a:t>
            </a:r>
            <a:r>
              <a:rPr lang="nb-NO" sz="1200" b="1" dirty="0">
                <a:ea typeface="Verdana"/>
              </a:rPr>
              <a:t> Token and &lt;token&gt;</a:t>
            </a:r>
          </a:p>
          <a:p>
            <a:pPr marL="742950" lvl="1" indent="-285750">
              <a:buFont typeface="Arial,Sans-Serif" panose="020B0604020202020204" pitchFamily="34" charset="0"/>
              <a:buChar char="•"/>
            </a:pPr>
            <a:endParaRPr lang="nb-NO" sz="1600" dirty="0">
              <a:ea typeface="Verdana"/>
            </a:endParaRPr>
          </a:p>
          <a:p>
            <a:pPr marL="742950" lvl="1" indent="-285750">
              <a:buFont typeface="Arial" panose="020B0604020202020204" pitchFamily="34" charset="0"/>
              <a:buChar char="•"/>
            </a:pP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114</a:t>
            </a:fld>
            <a:endParaRPr lang="en-GB"/>
          </a:p>
        </p:txBody>
      </p:sp>
      <p:sp>
        <p:nvSpPr>
          <p:cNvPr id="2" name="Footer Placeholder 6">
            <a:extLst>
              <a:ext uri="{FF2B5EF4-FFF2-40B4-BE49-F238E27FC236}">
                <a16:creationId xmlns:a16="http://schemas.microsoft.com/office/drawing/2014/main" id="{C6056E56-2136-241A-E9BB-D9D23937A8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9FF8FE2-F07B-41C2-BAF8-C948892DF32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Grafana</a:t>
            </a:r>
          </a:p>
        </p:txBody>
      </p:sp>
      <p:pic>
        <p:nvPicPr>
          <p:cNvPr id="19" name="Picture 18">
            <a:extLst>
              <a:ext uri="{FF2B5EF4-FFF2-40B4-BE49-F238E27FC236}">
                <a16:creationId xmlns:a16="http://schemas.microsoft.com/office/drawing/2014/main" id="{B812BEAF-A7EB-25FB-A2E9-03119B97C9B7}"/>
              </a:ext>
            </a:extLst>
          </p:cNvPr>
          <p:cNvPicPr>
            <a:picLocks noChangeAspect="1"/>
          </p:cNvPicPr>
          <p:nvPr/>
        </p:nvPicPr>
        <p:blipFill>
          <a:blip r:embed="rId3"/>
          <a:stretch>
            <a:fillRect/>
          </a:stretch>
        </p:blipFill>
        <p:spPr>
          <a:xfrm>
            <a:off x="539750" y="2888980"/>
            <a:ext cx="5996383" cy="1080040"/>
          </a:xfrm>
          <a:prstGeom prst="rect">
            <a:avLst/>
          </a:prstGeom>
        </p:spPr>
      </p:pic>
      <p:cxnSp>
        <p:nvCxnSpPr>
          <p:cNvPr id="7" name="Straight Arrow Connector 22">
            <a:extLst>
              <a:ext uri="{FF2B5EF4-FFF2-40B4-BE49-F238E27FC236}">
                <a16:creationId xmlns:a16="http://schemas.microsoft.com/office/drawing/2014/main" id="{5F3CDCDE-890D-BC1A-4E92-246088DBAD25}"/>
              </a:ext>
            </a:extLst>
          </p:cNvPr>
          <p:cNvCxnSpPr>
            <a:cxnSpLocks/>
          </p:cNvCxnSpPr>
          <p:nvPr/>
        </p:nvCxnSpPr>
        <p:spPr>
          <a:xfrm flipH="1">
            <a:off x="1114425" y="1797389"/>
            <a:ext cx="379969" cy="12933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22">
            <a:extLst>
              <a:ext uri="{FF2B5EF4-FFF2-40B4-BE49-F238E27FC236}">
                <a16:creationId xmlns:a16="http://schemas.microsoft.com/office/drawing/2014/main" id="{80EDEE92-BA68-D6C4-3F43-CC4116FA20AB}"/>
              </a:ext>
            </a:extLst>
          </p:cNvPr>
          <p:cNvCxnSpPr>
            <a:cxnSpLocks/>
          </p:cNvCxnSpPr>
          <p:nvPr/>
        </p:nvCxnSpPr>
        <p:spPr>
          <a:xfrm>
            <a:off x="2985001" y="2496301"/>
            <a:ext cx="834524" cy="738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Image 50:50">
            <a:extLst>
              <a:ext uri="{FF2B5EF4-FFF2-40B4-BE49-F238E27FC236}">
                <a16:creationId xmlns:a16="http://schemas.microsoft.com/office/drawing/2014/main" id="{CDADE787-0D20-BA4F-AD79-82BEF55FD998}"/>
              </a:ext>
            </a:extLst>
          </p:cNvPr>
          <p:cNvSpPr txBox="1">
            <a:spLocks noGrp="1"/>
          </p:cNvSpPr>
          <p:nvPr>
            <p:ph type="title"/>
          </p:nvPr>
        </p:nvSpPr>
        <p:spPr>
          <a:xfrm>
            <a:off x="539750" y="431800"/>
            <a:ext cx="11109325" cy="53975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16" name="TextBox 15">
            <a:extLst>
              <a:ext uri="{FF2B5EF4-FFF2-40B4-BE49-F238E27FC236}">
                <a16:creationId xmlns:a16="http://schemas.microsoft.com/office/drawing/2014/main" id="{47F6B0CD-1096-F7A9-C2CB-D8228439572C}"/>
              </a:ext>
            </a:extLst>
          </p:cNvPr>
          <p:cNvSpPr txBox="1"/>
          <p:nvPr/>
        </p:nvSpPr>
        <p:spPr>
          <a:xfrm>
            <a:off x="496637" y="3959582"/>
            <a:ext cx="6115050" cy="1015663"/>
          </a:xfrm>
          <a:prstGeom prst="rect">
            <a:avLst/>
          </a:prstGeom>
          <a:noFill/>
        </p:spPr>
        <p:txBody>
          <a:bodyPr wrap="square">
            <a:spAutoFit/>
          </a:bodyPr>
          <a:lstStyle/>
          <a:p>
            <a:pPr marL="742950" lvl="1" indent="-285750">
              <a:buFont typeface="Arial" panose="020B0604020202020204" pitchFamily="34" charset="0"/>
              <a:buChar char="•"/>
            </a:pPr>
            <a:r>
              <a:rPr lang="nb-NO" sz="1800">
                <a:ea typeface="Verdana"/>
              </a:rPr>
              <a:t>Database: </a:t>
            </a:r>
            <a:r>
              <a:rPr lang="nb-NO" sz="1800" err="1">
                <a:ea typeface="Verdana"/>
              </a:rPr>
              <a:t>syslog</a:t>
            </a:r>
            <a:r>
              <a:rPr lang="nb-NO" sz="1800">
                <a:ea typeface="Verdana"/>
              </a:rPr>
              <a:t>-db</a:t>
            </a:r>
          </a:p>
          <a:p>
            <a:pPr marL="1102950" lvl="2" indent="-285750">
              <a:buFont typeface="Arial" panose="020B0604020202020204" pitchFamily="34" charset="0"/>
              <a:buChar char="•"/>
            </a:pPr>
            <a:r>
              <a:rPr lang="nb-NO" sz="1200"/>
              <a:t>User/Pass: </a:t>
            </a:r>
            <a:r>
              <a:rPr lang="nb-NO" sz="1200" err="1"/>
              <a:t>devnet-adm</a:t>
            </a:r>
            <a:r>
              <a:rPr lang="nb-NO" sz="1200"/>
              <a:t> / ChangeMe2024!​</a:t>
            </a:r>
          </a:p>
          <a:p>
            <a:pPr marL="1102950" lvl="2" indent="-285750">
              <a:buFont typeface="Arial" panose="020B0604020202020204" pitchFamily="34" charset="0"/>
              <a:buChar char="•"/>
            </a:pPr>
            <a:r>
              <a:rPr lang="nb-NO" sz="1200"/>
              <a:t>Value: </a:t>
            </a:r>
            <a:r>
              <a:rPr lang="nb-NO" sz="1200" b="1"/>
              <a:t>Token &lt;API-TOKEN&gt;</a:t>
            </a:r>
          </a:p>
          <a:p>
            <a:pPr marL="742950" indent="-285750">
              <a:buFont typeface="Arial,Sans-Serif" panose="020B0604020202020204" pitchFamily="34" charset="0"/>
              <a:buChar char="•"/>
            </a:pPr>
            <a:endParaRPr lang="nb-NO">
              <a:ea typeface="Verdana"/>
            </a:endParaRPr>
          </a:p>
        </p:txBody>
      </p:sp>
      <p:pic>
        <p:nvPicPr>
          <p:cNvPr id="21" name="Picture 20">
            <a:extLst>
              <a:ext uri="{FF2B5EF4-FFF2-40B4-BE49-F238E27FC236}">
                <a16:creationId xmlns:a16="http://schemas.microsoft.com/office/drawing/2014/main" id="{D8F212C3-A9C4-80A9-563A-CD56D09A33D9}"/>
              </a:ext>
            </a:extLst>
          </p:cNvPr>
          <p:cNvPicPr>
            <a:picLocks noChangeAspect="1"/>
          </p:cNvPicPr>
          <p:nvPr/>
        </p:nvPicPr>
        <p:blipFill>
          <a:blip r:embed="rId4"/>
          <a:stretch>
            <a:fillRect/>
          </a:stretch>
        </p:blipFill>
        <p:spPr>
          <a:xfrm>
            <a:off x="496637" y="4741908"/>
            <a:ext cx="6001588" cy="1247949"/>
          </a:xfrm>
          <a:prstGeom prst="rect">
            <a:avLst/>
          </a:prstGeom>
        </p:spPr>
      </p:pic>
      <p:cxnSp>
        <p:nvCxnSpPr>
          <p:cNvPr id="27" name="Straight Arrow Connector 22">
            <a:extLst>
              <a:ext uri="{FF2B5EF4-FFF2-40B4-BE49-F238E27FC236}">
                <a16:creationId xmlns:a16="http://schemas.microsoft.com/office/drawing/2014/main" id="{FFB4EFDD-FC46-763D-77F7-98A2024A282A}"/>
              </a:ext>
            </a:extLst>
          </p:cNvPr>
          <p:cNvCxnSpPr>
            <a:cxnSpLocks/>
          </p:cNvCxnSpPr>
          <p:nvPr/>
        </p:nvCxnSpPr>
        <p:spPr>
          <a:xfrm flipV="1">
            <a:off x="6654800" y="4200525"/>
            <a:ext cx="1216746" cy="9943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FDD9A254-5C8C-DAEC-7932-975D8F1D0316}"/>
              </a:ext>
            </a:extLst>
          </p:cNvPr>
          <p:cNvPicPr>
            <a:picLocks noChangeAspect="1"/>
          </p:cNvPicPr>
          <p:nvPr/>
        </p:nvPicPr>
        <p:blipFill>
          <a:blip r:embed="rId5"/>
          <a:stretch>
            <a:fillRect/>
          </a:stretch>
        </p:blipFill>
        <p:spPr>
          <a:xfrm>
            <a:off x="7985008" y="3762349"/>
            <a:ext cx="1912044" cy="876352"/>
          </a:xfrm>
          <a:prstGeom prst="rect">
            <a:avLst/>
          </a:prstGeom>
        </p:spPr>
      </p:pic>
      <p:pic>
        <p:nvPicPr>
          <p:cNvPr id="36" name="Picture 35">
            <a:extLst>
              <a:ext uri="{FF2B5EF4-FFF2-40B4-BE49-F238E27FC236}">
                <a16:creationId xmlns:a16="http://schemas.microsoft.com/office/drawing/2014/main" id="{128814D4-D3B9-6828-EA0F-BD70BFF599C8}"/>
              </a:ext>
            </a:extLst>
          </p:cNvPr>
          <p:cNvPicPr>
            <a:picLocks noChangeAspect="1"/>
          </p:cNvPicPr>
          <p:nvPr/>
        </p:nvPicPr>
        <p:blipFill>
          <a:blip r:embed="rId6"/>
          <a:stretch>
            <a:fillRect/>
          </a:stretch>
        </p:blipFill>
        <p:spPr>
          <a:xfrm>
            <a:off x="7077743" y="5194920"/>
            <a:ext cx="5073238" cy="776426"/>
          </a:xfrm>
          <a:prstGeom prst="rect">
            <a:avLst/>
          </a:prstGeom>
        </p:spPr>
      </p:pic>
      <p:cxnSp>
        <p:nvCxnSpPr>
          <p:cNvPr id="38" name="Straight Arrow Connector 22">
            <a:extLst>
              <a:ext uri="{FF2B5EF4-FFF2-40B4-BE49-F238E27FC236}">
                <a16:creationId xmlns:a16="http://schemas.microsoft.com/office/drawing/2014/main" id="{6FB8DA52-C9AF-E551-5460-4879231B1693}"/>
              </a:ext>
            </a:extLst>
          </p:cNvPr>
          <p:cNvCxnSpPr>
            <a:cxnSpLocks/>
          </p:cNvCxnSpPr>
          <p:nvPr/>
        </p:nvCxnSpPr>
        <p:spPr>
          <a:xfrm>
            <a:off x="8863501" y="4653976"/>
            <a:ext cx="0" cy="711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2" descr="Secure IT Infrastructure and Cybersecurity Services">
            <a:extLst>
              <a:ext uri="{FF2B5EF4-FFF2-40B4-BE49-F238E27FC236}">
                <a16:creationId xmlns:a16="http://schemas.microsoft.com/office/drawing/2014/main" id="{30B73C39-242E-DB4D-43C4-8C7807BC0F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9" name="Picture 8">
            <a:extLst>
              <a:ext uri="{FF2B5EF4-FFF2-40B4-BE49-F238E27FC236}">
                <a16:creationId xmlns:a16="http://schemas.microsoft.com/office/drawing/2014/main" id="{8AE25019-A2E6-5866-40BF-57E2F7FD56CB}"/>
              </a:ext>
            </a:extLst>
          </p:cNvPr>
          <p:cNvPicPr>
            <a:picLocks noChangeAspect="1"/>
          </p:cNvPicPr>
          <p:nvPr/>
        </p:nvPicPr>
        <p:blipFill>
          <a:blip r:embed="rId3"/>
          <a:stretch>
            <a:fillRect/>
          </a:stretch>
        </p:blipFill>
        <p:spPr>
          <a:xfrm>
            <a:off x="540000" y="1445561"/>
            <a:ext cx="3057952" cy="1514686"/>
          </a:xfrm>
          <a:prstGeom prst="rect">
            <a:avLst/>
          </a:prstGeom>
        </p:spPr>
      </p:pic>
      <p:pic>
        <p:nvPicPr>
          <p:cNvPr id="13" name="Picture 12">
            <a:extLst>
              <a:ext uri="{FF2B5EF4-FFF2-40B4-BE49-F238E27FC236}">
                <a16:creationId xmlns:a16="http://schemas.microsoft.com/office/drawing/2014/main" id="{5D1176ED-1CFA-7BFB-8F4B-9F5C15CCF86C}"/>
              </a:ext>
            </a:extLst>
          </p:cNvPr>
          <p:cNvPicPr>
            <a:picLocks noChangeAspect="1"/>
          </p:cNvPicPr>
          <p:nvPr/>
        </p:nvPicPr>
        <p:blipFill>
          <a:blip r:embed="rId4"/>
          <a:stretch>
            <a:fillRect/>
          </a:stretch>
        </p:blipFill>
        <p:spPr>
          <a:xfrm>
            <a:off x="540000" y="3206893"/>
            <a:ext cx="6706536" cy="2105319"/>
          </a:xfrm>
          <a:prstGeom prst="rect">
            <a:avLst/>
          </a:prstGeom>
        </p:spPr>
      </p:pic>
      <p:cxnSp>
        <p:nvCxnSpPr>
          <p:cNvPr id="14" name="Straight Arrow Connector 13">
            <a:extLst>
              <a:ext uri="{FF2B5EF4-FFF2-40B4-BE49-F238E27FC236}">
                <a16:creationId xmlns:a16="http://schemas.microsoft.com/office/drawing/2014/main" id="{5F916A41-8FBE-7BF5-F4C2-D8A1B93C0CF6}"/>
              </a:ext>
            </a:extLst>
          </p:cNvPr>
          <p:cNvCxnSpPr>
            <a:cxnSpLocks/>
          </p:cNvCxnSpPr>
          <p:nvPr/>
        </p:nvCxnSpPr>
        <p:spPr>
          <a:xfrm>
            <a:off x="2247900" y="2828925"/>
            <a:ext cx="3847306" cy="106882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A2DA1F3-0D62-8D79-2537-A88133EDCBE4}"/>
              </a:ext>
            </a:extLst>
          </p:cNvPr>
          <p:cNvCxnSpPr>
            <a:cxnSpLocks/>
          </p:cNvCxnSpPr>
          <p:nvPr/>
        </p:nvCxnSpPr>
        <p:spPr>
          <a:xfrm flipH="1">
            <a:off x="6372225" y="4144400"/>
            <a:ext cx="485775" cy="9895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94536AF2-7C80-218A-67E2-FF9529817B99}"/>
              </a:ext>
            </a:extLst>
          </p:cNvPr>
          <p:cNvPicPr>
            <a:picLocks noChangeAspect="1"/>
          </p:cNvPicPr>
          <p:nvPr/>
        </p:nvPicPr>
        <p:blipFill>
          <a:blip r:embed="rId5"/>
          <a:stretch>
            <a:fillRect/>
          </a:stretch>
        </p:blipFill>
        <p:spPr>
          <a:xfrm>
            <a:off x="7705845" y="1434503"/>
            <a:ext cx="3840198" cy="2220373"/>
          </a:xfrm>
          <a:prstGeom prst="rect">
            <a:avLst/>
          </a:prstGeom>
        </p:spPr>
      </p:pic>
      <p:sp>
        <p:nvSpPr>
          <p:cNvPr id="25" name="The distance between the headline and the start of the body copy is always constant.…">
            <a:extLst>
              <a:ext uri="{FF2B5EF4-FFF2-40B4-BE49-F238E27FC236}">
                <a16:creationId xmlns:a16="http://schemas.microsoft.com/office/drawing/2014/main" id="{95395154-7131-CD45-CBF3-98C8C38C6E00}"/>
              </a:ext>
            </a:extLst>
          </p:cNvPr>
          <p:cNvSpPr txBox="1">
            <a:spLocks/>
          </p:cNvSpPr>
          <p:nvPr/>
        </p:nvSpPr>
        <p:spPr bwMode="gray">
          <a:xfrm>
            <a:off x="7585788" y="926233"/>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Import </a:t>
            </a:r>
            <a:r>
              <a:rPr lang="nb-NO" sz="1600" err="1"/>
              <a:t>dashboard</a:t>
            </a:r>
            <a:r>
              <a:rPr lang="nb-NO" sz="1600"/>
              <a:t>: 12433</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7" name="Picture 26">
            <a:extLst>
              <a:ext uri="{FF2B5EF4-FFF2-40B4-BE49-F238E27FC236}">
                <a16:creationId xmlns:a16="http://schemas.microsoft.com/office/drawing/2014/main" id="{E81196D3-1781-1063-EAC4-788B9456BBCD}"/>
              </a:ext>
            </a:extLst>
          </p:cNvPr>
          <p:cNvPicPr>
            <a:picLocks noChangeAspect="1"/>
          </p:cNvPicPr>
          <p:nvPr/>
        </p:nvPicPr>
        <p:blipFill>
          <a:blip r:embed="rId6"/>
          <a:stretch>
            <a:fillRect/>
          </a:stretch>
        </p:blipFill>
        <p:spPr>
          <a:xfrm>
            <a:off x="7705845" y="3688454"/>
            <a:ext cx="3840199" cy="2348968"/>
          </a:xfrm>
          <a:prstGeom prst="rect">
            <a:avLst/>
          </a:prstGeom>
        </p:spPr>
      </p:pic>
      <p:cxnSp>
        <p:nvCxnSpPr>
          <p:cNvPr id="28" name="Straight Arrow Connector 27">
            <a:extLst>
              <a:ext uri="{FF2B5EF4-FFF2-40B4-BE49-F238E27FC236}">
                <a16:creationId xmlns:a16="http://schemas.microsoft.com/office/drawing/2014/main" id="{8124ABE2-B348-1085-BE70-1C5F238A7F25}"/>
              </a:ext>
            </a:extLst>
          </p:cNvPr>
          <p:cNvCxnSpPr>
            <a:cxnSpLocks/>
          </p:cNvCxnSpPr>
          <p:nvPr/>
        </p:nvCxnSpPr>
        <p:spPr>
          <a:xfrm>
            <a:off x="10334625" y="1357395"/>
            <a:ext cx="819150" cy="2005944"/>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39DBF7-EF65-75D4-2CC3-439DFF9FB20C}"/>
              </a:ext>
            </a:extLst>
          </p:cNvPr>
          <p:cNvCxnSpPr>
            <a:cxnSpLocks/>
          </p:cNvCxnSpPr>
          <p:nvPr/>
        </p:nvCxnSpPr>
        <p:spPr>
          <a:xfrm flipH="1">
            <a:off x="8210550" y="3654876"/>
            <a:ext cx="2943225" cy="208305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3B3D8B01-F9F0-6818-5032-BA5AA9A6534D}"/>
              </a:ext>
            </a:extLst>
          </p:cNvPr>
          <p:cNvSpPr/>
          <p:nvPr/>
        </p:nvSpPr>
        <p:spPr>
          <a:xfrm>
            <a:off x="7751241" y="3891234"/>
            <a:ext cx="459309" cy="18149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34" name="The distance between the headline and the start of the body copy is always constant.…">
            <a:extLst>
              <a:ext uri="{FF2B5EF4-FFF2-40B4-BE49-F238E27FC236}">
                <a16:creationId xmlns:a16="http://schemas.microsoft.com/office/drawing/2014/main" id="{0C6E6376-C7B2-D15A-FDA3-E9B808AA701D}"/>
              </a:ext>
            </a:extLst>
          </p:cNvPr>
          <p:cNvSpPr txBox="1">
            <a:spLocks/>
          </p:cNvSpPr>
          <p:nvPr/>
        </p:nvSpPr>
        <p:spPr bwMode="gray">
          <a:xfrm>
            <a:off x="5845912" y="2541156"/>
            <a:ext cx="4729275" cy="106882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Give</a:t>
            </a:r>
            <a:r>
              <a:rPr lang="nb-NO" sz="1600"/>
              <a:t> it a </a:t>
            </a:r>
            <a:r>
              <a:rPr lang="nb-NO" sz="1600" err="1"/>
              <a:t>name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a:p>
        </p:txBody>
      </p:sp>
      <p:cxnSp>
        <p:nvCxnSpPr>
          <p:cNvPr id="35" name="Straight Arrow Connector 34">
            <a:extLst>
              <a:ext uri="{FF2B5EF4-FFF2-40B4-BE49-F238E27FC236}">
                <a16:creationId xmlns:a16="http://schemas.microsoft.com/office/drawing/2014/main" id="{70FECBC8-D9F8-30D3-476F-3FD029B226D2}"/>
              </a:ext>
            </a:extLst>
          </p:cNvPr>
          <p:cNvCxnSpPr>
            <a:cxnSpLocks/>
          </p:cNvCxnSpPr>
          <p:nvPr/>
        </p:nvCxnSpPr>
        <p:spPr>
          <a:xfrm>
            <a:off x="7058161" y="2991048"/>
            <a:ext cx="760120" cy="900186"/>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2" descr="Secure IT Infrastructure and Cybersecurity Services">
            <a:extLst>
              <a:ext uri="{FF2B5EF4-FFF2-40B4-BE49-F238E27FC236}">
                <a16:creationId xmlns:a16="http://schemas.microsoft.com/office/drawing/2014/main" id="{EB27AE7C-1A96-04FC-2EBD-3424E69CED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F1C68559-C966-6DCD-37F0-25FB4F37826D}"/>
              </a:ext>
            </a:extLst>
          </p:cNvPr>
          <p:cNvPicPr>
            <a:picLocks noChangeAspect="1"/>
          </p:cNvPicPr>
          <p:nvPr/>
        </p:nvPicPr>
        <p:blipFill>
          <a:blip r:embed="rId3"/>
          <a:stretch>
            <a:fillRect/>
          </a:stretch>
        </p:blipFill>
        <p:spPr>
          <a:xfrm>
            <a:off x="990000" y="1134000"/>
            <a:ext cx="9929534" cy="4835476"/>
          </a:xfrm>
          <a:prstGeom prst="rect">
            <a:avLst/>
          </a:prstGeom>
        </p:spPr>
      </p:pic>
      <p:pic>
        <p:nvPicPr>
          <p:cNvPr id="6" name="Picture 2" descr="Secure IT Infrastructure and Cybersecurity Services">
            <a:extLst>
              <a:ext uri="{FF2B5EF4-FFF2-40B4-BE49-F238E27FC236}">
                <a16:creationId xmlns:a16="http://schemas.microsoft.com/office/drawing/2014/main" id="{9C659E21-5064-82F7-3042-585582D577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36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#30:</a:t>
            </a:r>
            <a:r>
              <a:rPr lang="en-GB" sz="2800" dirty="0"/>
              <a:t> (Optional) </a:t>
            </a:r>
            <a:r>
              <a:rPr lang="en-GB" dirty="0"/>
              <a:t>Grafana – Syslog (row)</a:t>
            </a:r>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6" name="Picture 5">
            <a:extLst>
              <a:ext uri="{FF2B5EF4-FFF2-40B4-BE49-F238E27FC236}">
                <a16:creationId xmlns:a16="http://schemas.microsoft.com/office/drawing/2014/main" id="{A835A163-1724-5070-950F-7847F2D0FDD5}"/>
              </a:ext>
            </a:extLst>
          </p:cNvPr>
          <p:cNvPicPr>
            <a:picLocks noChangeAspect="1"/>
          </p:cNvPicPr>
          <p:nvPr/>
        </p:nvPicPr>
        <p:blipFill>
          <a:blip r:embed="rId5"/>
          <a:stretch>
            <a:fillRect/>
          </a:stretch>
        </p:blipFill>
        <p:spPr>
          <a:xfrm>
            <a:off x="7699968" y="1176668"/>
            <a:ext cx="2287411" cy="980319"/>
          </a:xfrm>
          <a:prstGeom prst="rect">
            <a:avLst/>
          </a:prstGeom>
        </p:spPr>
      </p:pic>
      <p:sp>
        <p:nvSpPr>
          <p:cNvPr id="7" name="The distance between the headline and the start of the body copy is always constant.…">
            <a:extLst>
              <a:ext uri="{FF2B5EF4-FFF2-40B4-BE49-F238E27FC236}">
                <a16:creationId xmlns:a16="http://schemas.microsoft.com/office/drawing/2014/main" id="{CF0E5FB8-99C2-9590-8E3C-EA03489FA03B}"/>
              </a:ext>
            </a:extLst>
          </p:cNvPr>
          <p:cNvSpPr txBox="1">
            <a:spLocks/>
          </p:cNvSpPr>
          <p:nvPr/>
        </p:nvSpPr>
        <p:spPr bwMode="gray">
          <a:xfrm>
            <a:off x="496638" y="886654"/>
            <a:ext cx="6791930" cy="4659146"/>
          </a:xfrm>
          <a:prstGeom prst="rect">
            <a:avLst/>
          </a:prstGeom>
        </p:spPr>
        <p:txBody>
          <a:bodyPr vert="horz" lIns="0" tIns="180000" rIns="0" bIns="180000" rtlCol="0" anchor="t">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b-NO" dirty="0" err="1">
                <a:latin typeface="Verdana"/>
                <a:ea typeface="Verdana"/>
              </a:rPr>
              <a:t>We</a:t>
            </a:r>
            <a:r>
              <a:rPr lang="nb-NO" dirty="0">
                <a:latin typeface="Verdana"/>
                <a:ea typeface="Verdana"/>
              </a:rPr>
              <a:t> </a:t>
            </a:r>
            <a:r>
              <a:rPr lang="nb-NO" dirty="0" err="1">
                <a:latin typeface="Verdana"/>
                <a:ea typeface="Verdana"/>
              </a:rPr>
              <a:t>can</a:t>
            </a:r>
            <a:r>
              <a:rPr lang="nb-NO" dirty="0">
                <a:latin typeface="Verdana"/>
                <a:ea typeface="Verdana"/>
              </a:rPr>
              <a:t> </a:t>
            </a:r>
            <a:r>
              <a:rPr lang="nb-NO" dirty="0" err="1">
                <a:latin typeface="Verdana"/>
                <a:ea typeface="Verdana"/>
              </a:rPr>
              <a:t>move</a:t>
            </a:r>
            <a:r>
              <a:rPr lang="nb-NO" dirty="0">
                <a:latin typeface="Verdana"/>
                <a:ea typeface="Verdana"/>
              </a:rPr>
              <a:t> </a:t>
            </a:r>
            <a:r>
              <a:rPr lang="nb-NO" dirty="0" err="1">
                <a:latin typeface="Verdana"/>
                <a:ea typeface="Verdana"/>
              </a:rPr>
              <a:t>the</a:t>
            </a:r>
            <a:r>
              <a:rPr lang="nb-NO" dirty="0">
                <a:latin typeface="Verdana"/>
                <a:ea typeface="Verdana"/>
              </a:rPr>
              <a:t> </a:t>
            </a:r>
            <a:r>
              <a:rPr lang="nb-NO" dirty="0" err="1">
                <a:latin typeface="Verdana"/>
                <a:ea typeface="Verdana"/>
              </a:rPr>
              <a:t>syslog</a:t>
            </a:r>
            <a:r>
              <a:rPr lang="nb-NO" dirty="0">
                <a:latin typeface="Verdana"/>
                <a:ea typeface="Verdana"/>
              </a:rPr>
              <a:t> panels in a </a:t>
            </a:r>
            <a:r>
              <a:rPr lang="nb-NO" dirty="0" err="1">
                <a:latin typeface="Verdana"/>
                <a:ea typeface="Verdana"/>
              </a:rPr>
              <a:t>drop-down</a:t>
            </a:r>
            <a:r>
              <a:rPr lang="nb-NO" dirty="0">
                <a:latin typeface="Verdana"/>
                <a:ea typeface="Verdana"/>
              </a:rPr>
              <a:t>, </a:t>
            </a:r>
            <a:r>
              <a:rPr lang="nb-NO" dirty="0" err="1">
                <a:latin typeface="Verdana"/>
                <a:ea typeface="Verdana"/>
              </a:rPr>
              <a:t>row</a:t>
            </a:r>
            <a:r>
              <a:rPr lang="nb-NO" dirty="0">
                <a:latin typeface="Verdana"/>
                <a:ea typeface="Verdana"/>
              </a:rPr>
              <a:t>. </a:t>
            </a:r>
            <a:r>
              <a:rPr lang="nb-NO" dirty="0" err="1">
                <a:latin typeface="Verdana"/>
                <a:ea typeface="Verdana"/>
              </a:rPr>
              <a:t>Useful</a:t>
            </a:r>
            <a:r>
              <a:rPr lang="nb-NO" dirty="0">
                <a:latin typeface="Verdana"/>
                <a:ea typeface="Verdana"/>
              </a:rPr>
              <a:t> is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multiple panels in </a:t>
            </a:r>
            <a:r>
              <a:rPr lang="nb-NO" dirty="0" err="1">
                <a:latin typeface="Verdana"/>
                <a:ea typeface="Verdana"/>
              </a:rPr>
              <a:t>your</a:t>
            </a:r>
            <a:r>
              <a:rPr lang="nb-NO" dirty="0">
                <a:latin typeface="Verdana"/>
                <a:ea typeface="Verdana"/>
              </a:rPr>
              <a:t> </a:t>
            </a:r>
            <a:r>
              <a:rPr lang="nb-NO" dirty="0" err="1">
                <a:latin typeface="Verdana"/>
                <a:ea typeface="Verdana"/>
              </a:rPr>
              <a:t>Grafana</a:t>
            </a:r>
            <a:r>
              <a:rPr lang="nb-NO" dirty="0">
                <a:latin typeface="Verdana"/>
                <a:ea typeface="Verdana"/>
              </a:rPr>
              <a:t> </a:t>
            </a:r>
            <a:r>
              <a:rPr lang="nb-NO" dirty="0" err="1">
                <a:latin typeface="Verdana"/>
                <a:ea typeface="Verdana"/>
              </a:rPr>
              <a:t>dashboard</a:t>
            </a:r>
            <a:r>
              <a:rPr lang="nb-NO" dirty="0">
                <a:latin typeface="Verdana"/>
                <a:ea typeface="Verdana"/>
              </a:rPr>
              <a:t>, and </a:t>
            </a:r>
            <a:r>
              <a:rPr lang="nb-NO" dirty="0" err="1">
                <a:latin typeface="Verdana"/>
                <a:ea typeface="Verdana"/>
              </a:rPr>
              <a:t>you</a:t>
            </a:r>
            <a:r>
              <a:rPr lang="nb-NO" dirty="0">
                <a:latin typeface="Verdana"/>
                <a:ea typeface="Verdana"/>
              </a:rPr>
              <a:t> </a:t>
            </a:r>
            <a:r>
              <a:rPr lang="nb-NO" dirty="0" err="1">
                <a:latin typeface="Verdana"/>
                <a:ea typeface="Verdana"/>
              </a:rPr>
              <a:t>want</a:t>
            </a:r>
            <a:r>
              <a:rPr lang="nb-NO" dirty="0">
                <a:latin typeface="Verdana"/>
                <a:ea typeface="Verdana"/>
              </a:rPr>
              <a:t> a </a:t>
            </a:r>
            <a:r>
              <a:rPr lang="nb-NO" dirty="0" err="1">
                <a:latin typeface="Verdana"/>
                <a:ea typeface="Verdana"/>
              </a:rPr>
              <a:t>hide</a:t>
            </a:r>
            <a:r>
              <a:rPr lang="nb-NO" dirty="0">
                <a:latin typeface="Verdana"/>
                <a:ea typeface="Verdana"/>
              </a:rPr>
              <a:t> a </a:t>
            </a:r>
            <a:r>
              <a:rPr lang="nb-NO" dirty="0" err="1">
                <a:latin typeface="Verdana"/>
                <a:ea typeface="Verdana"/>
              </a:rPr>
              <a:t>section</a:t>
            </a:r>
            <a:r>
              <a:rPr lang="nb-NO" dirty="0">
                <a:latin typeface="Verdana"/>
                <a:ea typeface="Verdana"/>
              </a:rPr>
              <a:t>.</a:t>
            </a:r>
          </a:p>
          <a:p>
            <a:pPr marL="285750" indent="-285750">
              <a:buFont typeface="Arial"/>
              <a:buChar char="•"/>
            </a:pPr>
            <a:r>
              <a:rPr lang="nb-NO" sz="1400" dirty="0" err="1">
                <a:latin typeface="Verdana"/>
                <a:ea typeface="Verdana"/>
              </a:rPr>
              <a:t>Add</a:t>
            </a:r>
            <a:r>
              <a:rPr lang="nb-NO" sz="1400" dirty="0">
                <a:latin typeface="Verdana"/>
                <a:ea typeface="Verdana"/>
              </a:rPr>
              <a:t> a </a:t>
            </a:r>
            <a:r>
              <a:rPr lang="nb-NO" sz="1400" dirty="0" err="1">
                <a:latin typeface="Verdana"/>
                <a:ea typeface="Verdana"/>
              </a:rPr>
              <a:t>row</a:t>
            </a:r>
            <a:r>
              <a:rPr lang="nb-NO" sz="1400" dirty="0">
                <a:latin typeface="Verdana"/>
                <a:ea typeface="Verdana"/>
              </a:rPr>
              <a:t> from </a:t>
            </a:r>
            <a:r>
              <a:rPr lang="nb-NO" sz="1400" dirty="0" err="1">
                <a:latin typeface="Verdana"/>
                <a:ea typeface="Verdana"/>
              </a:rPr>
              <a:t>the</a:t>
            </a:r>
            <a:r>
              <a:rPr lang="nb-NO" sz="1400" dirty="0">
                <a:latin typeface="Verdana"/>
                <a:ea typeface="Verdana"/>
              </a:rPr>
              <a:t> top-</a:t>
            </a:r>
            <a:r>
              <a:rPr lang="nb-NO" sz="1400" dirty="0" err="1">
                <a:latin typeface="Verdana"/>
                <a:ea typeface="Verdana"/>
              </a:rPr>
              <a:t>menu</a:t>
            </a:r>
            <a:endParaRPr lang="nb-NO" sz="1400" dirty="0">
              <a:latin typeface="Verdana"/>
              <a:ea typeface="Verdana"/>
            </a:endParaRPr>
          </a:p>
          <a:p>
            <a:pPr marL="285750" indent="-285750">
              <a:buFont typeface="Arial"/>
              <a:buChar char="•"/>
            </a:pPr>
            <a:r>
              <a:rPr lang="nb-NO" sz="1400" dirty="0" err="1">
                <a:latin typeface="Verdana"/>
                <a:ea typeface="Verdana"/>
              </a:rPr>
              <a:t>Change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Title</a:t>
            </a:r>
            <a:r>
              <a:rPr lang="nb-NO" sz="1400" dirty="0">
                <a:latin typeface="Verdana"/>
                <a:ea typeface="Verdana"/>
              </a:rPr>
              <a:t> by </a:t>
            </a:r>
            <a:r>
              <a:rPr lang="nb-NO" sz="1400" dirty="0" err="1">
                <a:latin typeface="Verdana"/>
                <a:ea typeface="Verdana"/>
              </a:rPr>
              <a:t>selecting</a:t>
            </a:r>
            <a:r>
              <a:rPr lang="nb-NO" sz="1400" dirty="0">
                <a:latin typeface="Verdana"/>
                <a:ea typeface="Verdana"/>
              </a:rPr>
              <a:t> </a:t>
            </a:r>
            <a:r>
              <a:rPr lang="nb-NO" sz="1400" dirty="0" err="1">
                <a:latin typeface="Verdana"/>
                <a:ea typeface="Verdana"/>
              </a:rPr>
              <a:t>gear</a:t>
            </a:r>
            <a:r>
              <a:rPr lang="nb-NO" sz="1400" dirty="0">
                <a:latin typeface="Verdana"/>
                <a:ea typeface="Verdana"/>
              </a:rPr>
              <a:t> </a:t>
            </a:r>
            <a:r>
              <a:rPr lang="nb-NO" sz="1400" dirty="0" err="1">
                <a:latin typeface="Verdana"/>
                <a:ea typeface="Verdana"/>
              </a:rPr>
              <a:t>icon</a:t>
            </a:r>
            <a:r>
              <a:rPr lang="nb-NO" sz="1400" dirty="0">
                <a:latin typeface="Verdana"/>
                <a:ea typeface="Verdana"/>
              </a:rPr>
              <a:t>.</a:t>
            </a:r>
          </a:p>
          <a:p>
            <a:pPr marL="735750" lvl="1" indent="-285750">
              <a:buFont typeface="Arial"/>
              <a:buChar char="•"/>
            </a:pPr>
            <a:r>
              <a:rPr lang="nb-NO" sz="1400" dirty="0">
                <a:latin typeface="Verdana"/>
                <a:ea typeface="Verdana"/>
              </a:rPr>
              <a:t>All panels </a:t>
            </a:r>
            <a:r>
              <a:rPr lang="nb-NO" sz="1400" dirty="0" err="1">
                <a:latin typeface="Verdana"/>
                <a:ea typeface="Verdana"/>
              </a:rPr>
              <a:t>below</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will</a:t>
            </a:r>
            <a:r>
              <a:rPr lang="nb-NO" sz="1400" dirty="0">
                <a:latin typeface="Verdana"/>
                <a:ea typeface="Verdana"/>
              </a:rPr>
              <a:t> </a:t>
            </a:r>
            <a:r>
              <a:rPr lang="nb-NO" sz="1400" dirty="0" err="1">
                <a:latin typeface="Verdana"/>
                <a:ea typeface="Verdana"/>
              </a:rPr>
              <a:t>now</a:t>
            </a:r>
            <a:r>
              <a:rPr lang="nb-NO" sz="1400" dirty="0">
                <a:latin typeface="Verdana"/>
                <a:ea typeface="Verdana"/>
              </a:rPr>
              <a:t> be </a:t>
            </a:r>
            <a:r>
              <a:rPr lang="nb-NO" sz="1400" dirty="0" err="1">
                <a:latin typeface="Verdana"/>
                <a:ea typeface="Verdana"/>
              </a:rPr>
              <a:t>inside</a:t>
            </a:r>
            <a:r>
              <a:rPr lang="nb-NO" sz="1400" dirty="0">
                <a:latin typeface="Verdana"/>
                <a:ea typeface="Verdana"/>
              </a:rPr>
              <a:t> </a:t>
            </a:r>
            <a:r>
              <a:rPr lang="nb-NO" sz="1400" dirty="0" err="1">
                <a:latin typeface="Verdana"/>
                <a:ea typeface="Verdana"/>
              </a:rPr>
              <a:t>the</a:t>
            </a:r>
            <a:r>
              <a:rPr lang="nb-NO" sz="1400" dirty="0">
                <a:latin typeface="Verdana"/>
                <a:ea typeface="Verdana"/>
              </a:rPr>
              <a:t> </a:t>
            </a:r>
            <a:r>
              <a:rPr lang="nb-NO" sz="1400" dirty="0" err="1">
                <a:latin typeface="Verdana"/>
                <a:ea typeface="Verdana"/>
              </a:rPr>
              <a:t>row</a:t>
            </a:r>
            <a:r>
              <a:rPr lang="nb-NO" sz="1400" dirty="0">
                <a:latin typeface="Verdana"/>
                <a:ea typeface="Verdana"/>
              </a:rPr>
              <a:t> </a:t>
            </a:r>
            <a:r>
              <a:rPr lang="nb-NO" sz="1400" dirty="0" err="1">
                <a:latin typeface="Verdana"/>
                <a:ea typeface="Verdana"/>
              </a:rPr>
              <a:t>section</a:t>
            </a:r>
            <a:endParaRPr lang="nb-NO" sz="1200" dirty="0">
              <a:ea typeface="Verdana"/>
            </a:endParaRPr>
          </a:p>
          <a:p>
            <a:pPr marL="292735" indent="-285750"/>
            <a:endParaRPr lang="nb-NO" sz="1600" b="1" dirty="0">
              <a:ea typeface="Verdana"/>
            </a:endParaRPr>
          </a:p>
          <a:p>
            <a:pPr marL="742950" lvl="1" indent="-285750">
              <a:buFont typeface="Arial" panose="020B0604020202020204" pitchFamily="34" charset="0"/>
              <a:buChar char="•"/>
            </a:pPr>
            <a:endParaRPr lang="nb-NO" sz="1400" b="1" dirty="0">
              <a:ea typeface="Verdana"/>
            </a:endParaRPr>
          </a:p>
          <a:p>
            <a:pPr marL="269875" indent="-269875">
              <a:lnSpc>
                <a:spcPct val="110000"/>
              </a:lnSpc>
            </a:pPr>
            <a:endParaRPr lang="nb-NO" sz="1400" dirty="0"/>
          </a:p>
          <a:p>
            <a:pPr marL="269875" indent="-269875">
              <a:lnSpc>
                <a:spcPct val="110000"/>
              </a:lnSpc>
            </a:pPr>
            <a:endParaRPr lang="nb-NO" sz="1600" dirty="0"/>
          </a:p>
          <a:p>
            <a:pPr marL="0" indent="0">
              <a:lnSpc>
                <a:spcPct val="110000"/>
              </a:lnSpc>
              <a:buNone/>
            </a:pPr>
            <a:endParaRPr lang="nb-NO" sz="1400" dirty="0"/>
          </a:p>
          <a:p>
            <a:pPr marL="269875" indent="-269875">
              <a:lnSpc>
                <a:spcPct val="110000"/>
              </a:lnSpc>
              <a:buFont typeface="+mj-lt"/>
              <a:buAutoNum type="arabicPeriod"/>
            </a:pPr>
            <a:endParaRPr lang="nb-NO" sz="10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a:p>
            <a:pPr marL="719455" lvl="1" indent="-269875">
              <a:lnSpc>
                <a:spcPct val="110000"/>
              </a:lnSpc>
            </a:pPr>
            <a:endParaRPr lang="nb-NO" sz="1400" dirty="0"/>
          </a:p>
        </p:txBody>
      </p:sp>
      <p:pic>
        <p:nvPicPr>
          <p:cNvPr id="9" name="Picture 8">
            <a:extLst>
              <a:ext uri="{FF2B5EF4-FFF2-40B4-BE49-F238E27FC236}">
                <a16:creationId xmlns:a16="http://schemas.microsoft.com/office/drawing/2014/main" id="{04E0B677-7C19-C624-9742-4D441FB88F55}"/>
              </a:ext>
            </a:extLst>
          </p:cNvPr>
          <p:cNvPicPr>
            <a:picLocks noChangeAspect="1"/>
          </p:cNvPicPr>
          <p:nvPr/>
        </p:nvPicPr>
        <p:blipFill>
          <a:blip r:embed="rId6"/>
          <a:stretch>
            <a:fillRect/>
          </a:stretch>
        </p:blipFill>
        <p:spPr>
          <a:xfrm>
            <a:off x="7699968" y="2327181"/>
            <a:ext cx="4105798" cy="1246946"/>
          </a:xfrm>
          <a:prstGeom prst="rect">
            <a:avLst/>
          </a:prstGeom>
        </p:spPr>
      </p:pic>
      <p:pic>
        <p:nvPicPr>
          <p:cNvPr id="11" name="Picture 10">
            <a:extLst>
              <a:ext uri="{FF2B5EF4-FFF2-40B4-BE49-F238E27FC236}">
                <a16:creationId xmlns:a16="http://schemas.microsoft.com/office/drawing/2014/main" id="{05B6937F-A431-46B0-EA84-7B779F1FF77C}"/>
              </a:ext>
            </a:extLst>
          </p:cNvPr>
          <p:cNvPicPr>
            <a:picLocks noChangeAspect="1"/>
          </p:cNvPicPr>
          <p:nvPr/>
        </p:nvPicPr>
        <p:blipFill>
          <a:blip r:embed="rId7"/>
          <a:stretch>
            <a:fillRect/>
          </a:stretch>
        </p:blipFill>
        <p:spPr>
          <a:xfrm>
            <a:off x="7699968" y="3669460"/>
            <a:ext cx="4220164" cy="2324424"/>
          </a:xfrm>
          <a:prstGeom prst="rect">
            <a:avLst/>
          </a:prstGeom>
        </p:spPr>
      </p:pic>
      <p:pic>
        <p:nvPicPr>
          <p:cNvPr id="12" name="20241020-1016-02.8804475">
            <a:hlinkClick r:id="" action="ppaction://media"/>
            <a:extLst>
              <a:ext uri="{FF2B5EF4-FFF2-40B4-BE49-F238E27FC236}">
                <a16:creationId xmlns:a16="http://schemas.microsoft.com/office/drawing/2014/main" id="{0BBAF0B1-CCA4-4D5E-9501-43D3E86BA4C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5857" y="3332424"/>
            <a:ext cx="6623433" cy="2638922"/>
          </a:xfrm>
          <a:prstGeom prst="rect">
            <a:avLst/>
          </a:prstGeom>
        </p:spPr>
      </p:pic>
      <p:pic>
        <p:nvPicPr>
          <p:cNvPr id="3" name="Picture 2" descr="Secure IT Infrastructure and Cybersecurity Services">
            <a:extLst>
              <a:ext uri="{FF2B5EF4-FFF2-40B4-BE49-F238E27FC236}">
                <a16:creationId xmlns:a16="http://schemas.microsoft.com/office/drawing/2014/main" id="{5479DB59-1BAF-EB41-EC1F-5348821D41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#30:</a:t>
            </a:r>
            <a:r>
              <a:rPr lang="en-GB" sz="2800"/>
              <a:t> </a:t>
            </a:r>
            <a:r>
              <a:rPr lang="en-GB"/>
              <a:t>Grafana - Syslog</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7045788"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Search</a:t>
            </a:r>
            <a:r>
              <a:rPr lang="nb-NO" sz="1600"/>
              <a:t> for </a:t>
            </a:r>
            <a:r>
              <a:rPr lang="nb-NO" sz="1600" err="1"/>
              <a:t>syslogs</a:t>
            </a:r>
            <a:r>
              <a:rPr lang="nb-NO" sz="1600"/>
              <a:t> </a:t>
            </a:r>
            <a:r>
              <a:rPr lang="nb-NO" sz="1600" err="1"/>
              <a:t>here</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Grafana</a:t>
            </a:r>
          </a:p>
        </p:txBody>
      </p:sp>
      <p:pic>
        <p:nvPicPr>
          <p:cNvPr id="5" name="Picture 4">
            <a:extLst>
              <a:ext uri="{FF2B5EF4-FFF2-40B4-BE49-F238E27FC236}">
                <a16:creationId xmlns:a16="http://schemas.microsoft.com/office/drawing/2014/main" id="{017A0841-1C5A-FC13-0C54-F8AB82ED0B45}"/>
              </a:ext>
            </a:extLst>
          </p:cNvPr>
          <p:cNvPicPr>
            <a:picLocks noChangeAspect="1"/>
          </p:cNvPicPr>
          <p:nvPr/>
        </p:nvPicPr>
        <p:blipFill>
          <a:blip r:embed="rId3"/>
          <a:stretch>
            <a:fillRect/>
          </a:stretch>
        </p:blipFill>
        <p:spPr>
          <a:xfrm>
            <a:off x="456405" y="1540811"/>
            <a:ext cx="9488223" cy="2023137"/>
          </a:xfrm>
          <a:prstGeom prst="rect">
            <a:avLst/>
          </a:prstGeom>
        </p:spPr>
      </p:pic>
      <p:cxnSp>
        <p:nvCxnSpPr>
          <p:cNvPr id="10" name="Straight Arrow Connector 9">
            <a:extLst>
              <a:ext uri="{FF2B5EF4-FFF2-40B4-BE49-F238E27FC236}">
                <a16:creationId xmlns:a16="http://schemas.microsoft.com/office/drawing/2014/main" id="{30C85196-631F-4C1C-1D65-E4EDCF8E40EB}"/>
              </a:ext>
            </a:extLst>
          </p:cNvPr>
          <p:cNvCxnSpPr>
            <a:cxnSpLocks/>
          </p:cNvCxnSpPr>
          <p:nvPr/>
        </p:nvCxnSpPr>
        <p:spPr>
          <a:xfrm>
            <a:off x="3352800" y="1352550"/>
            <a:ext cx="485775" cy="2571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7F8BB93A-4CAF-F223-8753-769388936501}"/>
              </a:ext>
            </a:extLst>
          </p:cNvPr>
          <p:cNvPicPr>
            <a:picLocks noChangeAspect="1"/>
          </p:cNvPicPr>
          <p:nvPr/>
        </p:nvPicPr>
        <p:blipFill>
          <a:blip r:embed="rId4"/>
          <a:stretch>
            <a:fillRect/>
          </a:stretch>
        </p:blipFill>
        <p:spPr>
          <a:xfrm>
            <a:off x="456406" y="3984926"/>
            <a:ext cx="9488224" cy="1914792"/>
          </a:xfrm>
          <a:prstGeom prst="rect">
            <a:avLst/>
          </a:prstGeom>
        </p:spPr>
      </p:pic>
      <p:sp>
        <p:nvSpPr>
          <p:cNvPr id="17" name="The distance between the headline and the start of the body copy is always constant.…">
            <a:extLst>
              <a:ext uri="{FF2B5EF4-FFF2-40B4-BE49-F238E27FC236}">
                <a16:creationId xmlns:a16="http://schemas.microsoft.com/office/drawing/2014/main" id="{D0C40EA7-18F0-518B-558C-9395F2B50074}"/>
              </a:ext>
            </a:extLst>
          </p:cNvPr>
          <p:cNvSpPr txBox="1">
            <a:spLocks/>
          </p:cNvSpPr>
          <p:nvPr/>
        </p:nvSpPr>
        <p:spPr bwMode="gray">
          <a:xfrm>
            <a:off x="315681" y="3474077"/>
            <a:ext cx="7045788" cy="11485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a:t>All </a:t>
            </a:r>
            <a:r>
              <a:rPr lang="nb-NO" sz="1600" err="1"/>
              <a:t>config-commands</a:t>
            </a: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cxnSp>
        <p:nvCxnSpPr>
          <p:cNvPr id="19" name="Straight Arrow Connector 18">
            <a:extLst>
              <a:ext uri="{FF2B5EF4-FFF2-40B4-BE49-F238E27FC236}">
                <a16:creationId xmlns:a16="http://schemas.microsoft.com/office/drawing/2014/main" id="{3D316F62-0635-4F15-F77F-98CA2DA3D440}"/>
              </a:ext>
            </a:extLst>
          </p:cNvPr>
          <p:cNvCxnSpPr>
            <a:cxnSpLocks/>
          </p:cNvCxnSpPr>
          <p:nvPr/>
        </p:nvCxnSpPr>
        <p:spPr>
          <a:xfrm>
            <a:off x="2867025" y="3829075"/>
            <a:ext cx="2419350" cy="647675"/>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B268BB24-5130-7FCB-54D7-B9EA51ED67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3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a:t>Let </a:t>
            </a:r>
            <a:r>
              <a:rPr lang="nb-NO" sz="1600" dirty="0" err="1"/>
              <a:t>us</a:t>
            </a:r>
            <a:r>
              <a:rPr lang="nb-NO" sz="1600" dirty="0"/>
              <a:t> </a:t>
            </a:r>
            <a:r>
              <a:rPr lang="nb-NO" sz="1600" dirty="0" err="1"/>
              <a:t>add</a:t>
            </a:r>
            <a:r>
              <a:rPr lang="nb-NO" sz="1600" dirty="0"/>
              <a:t> </a:t>
            </a:r>
            <a:r>
              <a:rPr lang="nb-NO" sz="1600" dirty="0" err="1"/>
              <a:t>some</a:t>
            </a:r>
            <a:r>
              <a:rPr lang="nb-NO" sz="1600" dirty="0"/>
              <a:t> data from </a:t>
            </a:r>
            <a:r>
              <a:rPr lang="nb-NO" sz="1600" dirty="0" err="1"/>
              <a:t>our</a:t>
            </a:r>
            <a:r>
              <a:rPr lang="nb-NO" sz="1600" dirty="0"/>
              <a:t> 9800 WLC?</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1351302C-068D-9D23-3859-DFBA31CDAA91}"/>
              </a:ext>
            </a:extLst>
          </p:cNvPr>
          <p:cNvPicPr>
            <a:picLocks noChangeAspect="1"/>
          </p:cNvPicPr>
          <p:nvPr/>
        </p:nvPicPr>
        <p:blipFill>
          <a:blip r:embed="rId3"/>
          <a:stretch>
            <a:fillRect/>
          </a:stretch>
        </p:blipFill>
        <p:spPr>
          <a:xfrm>
            <a:off x="452762" y="1468649"/>
            <a:ext cx="10930840" cy="3920702"/>
          </a:xfrm>
          <a:prstGeom prst="rect">
            <a:avLst/>
          </a:prstGeom>
        </p:spPr>
      </p:pic>
      <p:graphicFrame>
        <p:nvGraphicFramePr>
          <p:cNvPr id="8" name="Object 7">
            <a:extLst>
              <a:ext uri="{FF2B5EF4-FFF2-40B4-BE49-F238E27FC236}">
                <a16:creationId xmlns:a16="http://schemas.microsoft.com/office/drawing/2014/main" id="{D521BB51-76E7-2C3E-8C9A-258EF1209F50}"/>
              </a:ext>
            </a:extLst>
          </p:cNvPr>
          <p:cNvGraphicFramePr>
            <a:graphicFrameLocks noChangeAspect="1"/>
          </p:cNvGraphicFramePr>
          <p:nvPr>
            <p:extLst>
              <p:ext uri="{D42A27DB-BD31-4B8C-83A1-F6EECF244321}">
                <p14:modId xmlns:p14="http://schemas.microsoft.com/office/powerpoint/2010/main" val="1445710147"/>
              </p:ext>
            </p:extLst>
          </p:nvPr>
        </p:nvGraphicFramePr>
        <p:xfrm>
          <a:off x="9609138" y="5561400"/>
          <a:ext cx="2581275" cy="514350"/>
        </p:xfrm>
        <a:graphic>
          <a:graphicData uri="http://schemas.openxmlformats.org/presentationml/2006/ole">
            <mc:AlternateContent xmlns:mc="http://schemas.openxmlformats.org/markup-compatibility/2006">
              <mc:Choice xmlns:v="urn:schemas-microsoft-com:vml" Requires="v">
                <p:oleObj name="Packager Shell Object" showAsIcon="1" r:id="rId4" imgW="2581273" imgH="514548" progId="Package">
                  <p:embed/>
                </p:oleObj>
              </mc:Choice>
              <mc:Fallback>
                <p:oleObj name="Packager Shell Object" showAsIcon="1" r:id="rId4" imgW="2581273" imgH="514548" progId="Package">
                  <p:embed/>
                  <p:pic>
                    <p:nvPicPr>
                      <p:cNvPr id="8" name="Object 7">
                        <a:extLst>
                          <a:ext uri="{FF2B5EF4-FFF2-40B4-BE49-F238E27FC236}">
                            <a16:creationId xmlns:a16="http://schemas.microsoft.com/office/drawing/2014/main" id="{D521BB51-76E7-2C3E-8C9A-258EF1209F50}"/>
                          </a:ext>
                        </a:extLst>
                      </p:cNvPr>
                      <p:cNvPicPr/>
                      <p:nvPr/>
                    </p:nvPicPr>
                    <p:blipFill>
                      <a:blip r:embed="rId5"/>
                      <a:stretch>
                        <a:fillRect/>
                      </a:stretch>
                    </p:blipFill>
                    <p:spPr>
                      <a:xfrm>
                        <a:off x="9609138" y="5561400"/>
                        <a:ext cx="2581275" cy="51435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8A511826-D427-2749-D3D4-FDE4665D1190}"/>
              </a:ext>
            </a:extLst>
          </p:cNvPr>
          <p:cNvSpPr txBox="1"/>
          <p:nvPr/>
        </p:nvSpPr>
        <p:spPr>
          <a:xfrm>
            <a:off x="382988" y="5493426"/>
            <a:ext cx="914400" cy="914400"/>
          </a:xfrm>
          <a:prstGeom prst="rect">
            <a:avLst/>
          </a:prstGeom>
          <a:noFill/>
        </p:spPr>
        <p:txBody>
          <a:bodyPr wrap="none" lIns="90000" tIns="46800" rIns="90000" bIns="46800" rtlCol="0">
            <a:noAutofit/>
          </a:bodyPr>
          <a:lstStyle/>
          <a:p>
            <a:pPr algn="l"/>
            <a:r>
              <a:rPr lang="en-GB" sz="1600" dirty="0"/>
              <a:t>Do not want to do this lab? You can download the syslog and 9800 Dashboard here:</a:t>
            </a:r>
          </a:p>
          <a:p>
            <a:pPr algn="l"/>
            <a:r>
              <a:rPr lang="en-GB" sz="1600" dirty="0"/>
              <a:t>You will need to change the </a:t>
            </a:r>
            <a:r>
              <a:rPr lang="en-GB" sz="1600" dirty="0" err="1"/>
              <a:t>datasource</a:t>
            </a:r>
            <a:r>
              <a:rPr lang="en-GB" sz="1600" dirty="0"/>
              <a:t> variable in GUI or in </a:t>
            </a:r>
            <a:r>
              <a:rPr lang="en-GB" sz="1600" dirty="0" err="1"/>
              <a:t>json</a:t>
            </a:r>
            <a:r>
              <a:rPr lang="en-GB" sz="1600" dirty="0"/>
              <a:t>, but quicker than lab </a:t>
            </a:r>
            <a:r>
              <a:rPr lang="en-GB" sz="1600" dirty="0">
                <a:sym typeface="Wingdings" panose="05000000000000000000" pitchFamily="2" charset="2"/>
              </a:rPr>
              <a:t> </a:t>
            </a:r>
            <a:endParaRPr lang="en-GB" sz="1600" dirty="0"/>
          </a:p>
        </p:txBody>
      </p:sp>
      <p:cxnSp>
        <p:nvCxnSpPr>
          <p:cNvPr id="11" name="Straight Arrow Connector 10">
            <a:extLst>
              <a:ext uri="{FF2B5EF4-FFF2-40B4-BE49-F238E27FC236}">
                <a16:creationId xmlns:a16="http://schemas.microsoft.com/office/drawing/2014/main" id="{C6503622-3AA8-8D41-EC12-69EBF1A21D58}"/>
              </a:ext>
            </a:extLst>
          </p:cNvPr>
          <p:cNvCxnSpPr/>
          <p:nvPr/>
        </p:nvCxnSpPr>
        <p:spPr>
          <a:xfrm>
            <a:off x="9340850" y="5650992"/>
            <a:ext cx="1247902" cy="64008"/>
          </a:xfrm>
          <a:prstGeom prst="straightConnector1">
            <a:avLst/>
          </a:prstGeom>
          <a:ln w="127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381ADCA-508B-E039-462C-E306838E36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988674"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runs a single command on our WLC</a:t>
            </a:r>
          </a:p>
          <a:p>
            <a:pPr>
              <a:lnSpc>
                <a:spcPct val="110000"/>
              </a:lnSpc>
            </a:pPr>
            <a:r>
              <a:rPr lang="en-US" sz="1600"/>
              <a:t>We will observe that the output of the CLI command is passed back to the playbook, and can be used in further tasks</a:t>
            </a:r>
          </a:p>
          <a:p>
            <a:pPr>
              <a:lnSpc>
                <a:spcPct val="110000"/>
              </a:lnSpc>
            </a:pPr>
            <a:r>
              <a:rPr lang="en-US" sz="1600"/>
              <a:t>For this exercise, the output will be used in a task that prints the result of the CLI command out to the terminal where you ran the playbook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Tree>
    <p:extLst>
      <p:ext uri="{BB962C8B-B14F-4D97-AF65-F5344CB8AC3E}">
        <p14:creationId xmlns:p14="http://schemas.microsoft.com/office/powerpoint/2010/main" val="54847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a:t>Lab </a:t>
            </a:r>
            <a:r>
              <a:rPr lang="nb-NO" sz="2800" err="1"/>
              <a:t>Exercise</a:t>
            </a:r>
            <a:r>
              <a:rPr lang="nb-NO" sz="2800"/>
              <a:t> #31:</a:t>
            </a:r>
            <a:r>
              <a:rPr lang="en-GB" sz="2800"/>
              <a:t> </a:t>
            </a:r>
            <a:r>
              <a:rPr lang="en-GB"/>
              <a:t>Grafana – C9800 data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telemetry</a:t>
            </a:r>
            <a:r>
              <a:rPr lang="nb-NO" sz="1600"/>
              <a:t> data to </a:t>
            </a:r>
            <a:r>
              <a:rPr lang="nb-NO" sz="1600" err="1"/>
              <a:t>your</a:t>
            </a:r>
            <a:r>
              <a:rPr lang="nb-NO" sz="1600"/>
              <a:t> lab WLC </a:t>
            </a:r>
          </a:p>
          <a:p>
            <a:pPr lvl="1">
              <a:lnSpc>
                <a:spcPct val="110000"/>
              </a:lnSpc>
            </a:pPr>
            <a:r>
              <a:rPr lang="nb-NO" sz="1200"/>
              <a:t>The lab WLC have </a:t>
            </a:r>
            <a:r>
              <a:rPr lang="nb-NO" sz="1200" err="1"/>
              <a:t>these</a:t>
            </a:r>
            <a:r>
              <a:rPr lang="nb-NO" sz="1200"/>
              <a:t> </a:t>
            </a:r>
            <a:r>
              <a:rPr lang="nb-NO" sz="1200" err="1"/>
              <a:t>configured</a:t>
            </a:r>
            <a:r>
              <a:rPr lang="nb-NO" sz="1200"/>
              <a:t> </a:t>
            </a:r>
            <a:r>
              <a:rPr lang="nb-NO" sz="1200" err="1"/>
              <a:t>already</a:t>
            </a:r>
            <a:r>
              <a:rPr lang="nb-NO" sz="1200"/>
              <a:t>.</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3" name="TextBox 2">
            <a:extLst>
              <a:ext uri="{FF2B5EF4-FFF2-40B4-BE49-F238E27FC236}">
                <a16:creationId xmlns:a16="http://schemas.microsoft.com/office/drawing/2014/main" id="{2A1533B4-1E8C-B164-FF94-43A231DF7F82}"/>
              </a:ext>
            </a:extLst>
          </p:cNvPr>
          <p:cNvSpPr txBox="1"/>
          <p:nvPr/>
        </p:nvSpPr>
        <p:spPr>
          <a:xfrm>
            <a:off x="228914" y="1667488"/>
            <a:ext cx="5775961" cy="4139595"/>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301</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ios:native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version</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302</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platform-sw-ios-xe-oper:per-core-stats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303</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platform-sw-ios-xe-oper:cisco-platform-software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platform-sw-ios-xe-oper:control-processes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platform-sw-ios-xe-oper:control-process</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platform-sw-ios-xe-oper:memory-stats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304</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device-hardware-xe-oper:device-system-data</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10000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endParaRPr lang="nb-NO" sz="700">
              <a:solidFill>
                <a:srgbClr val="00B050"/>
              </a:solidFill>
              <a:latin typeface="Consolas" panose="020B0609020204030204" pitchFamily="49" charset="0"/>
            </a:endParaRPr>
          </a:p>
        </p:txBody>
      </p:sp>
      <p:sp>
        <p:nvSpPr>
          <p:cNvPr id="6" name="TextBox 5">
            <a:extLst>
              <a:ext uri="{FF2B5EF4-FFF2-40B4-BE49-F238E27FC236}">
                <a16:creationId xmlns:a16="http://schemas.microsoft.com/office/drawing/2014/main" id="{9BCBC0E2-8292-558B-E58E-BB832FFF97A5}"/>
              </a:ext>
            </a:extLst>
          </p:cNvPr>
          <p:cNvSpPr txBox="1"/>
          <p:nvPr/>
        </p:nvSpPr>
        <p:spPr>
          <a:xfrm>
            <a:off x="6185539" y="1667488"/>
            <a:ext cx="5775961" cy="3016210"/>
          </a:xfrm>
          <a:prstGeom prst="rect">
            <a:avLst/>
          </a:prstGeom>
          <a:solidFill>
            <a:schemeClr val="tx1"/>
          </a:solidFill>
        </p:spPr>
        <p:txBody>
          <a:bodyPr wrap="square">
            <a:spAutoFit/>
          </a:bodyPr>
          <a:lstStyle/>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305</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device-hardware-xe-oper:device-hardware-data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device-hardware-xe-oper:device-hardware</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device-hardware-xe-oper:device-inventory</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306</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wireless-ap-global-oper:ap-join-stats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30000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a:t>
            </a:r>
          </a:p>
          <a:p>
            <a:r>
              <a:rPr lang="nb-NO" sz="800">
                <a:solidFill>
                  <a:srgbClr val="00B050"/>
                </a:solidFill>
                <a:latin typeface="Consolas" panose="020B0609020204030204" pitchFamily="49" charset="0"/>
              </a:rPr>
              <a:t>!</a:t>
            </a:r>
          </a:p>
          <a:p>
            <a:r>
              <a:rPr lang="nb-NO" sz="800" err="1">
                <a:solidFill>
                  <a:srgbClr val="00B050"/>
                </a:solidFill>
                <a:latin typeface="Consolas" panose="020B0609020204030204" pitchFamily="49" charset="0"/>
              </a:rPr>
              <a:t>telemetry</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ietf</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subscription</a:t>
            </a:r>
            <a:r>
              <a:rPr lang="nb-NO" sz="800">
                <a:solidFill>
                  <a:srgbClr val="00B050"/>
                </a:solidFill>
                <a:latin typeface="Consolas" panose="020B0609020204030204" pitchFamily="49" charset="0"/>
              </a:rPr>
              <a:t> 307</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encoding</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encode-kvgpb</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filter </a:t>
            </a:r>
            <a:r>
              <a:rPr lang="nb-NO" sz="800" err="1">
                <a:solidFill>
                  <a:srgbClr val="00B050"/>
                </a:solidFill>
                <a:latin typeface="Consolas" panose="020B0609020204030204" pitchFamily="49" charset="0"/>
              </a:rPr>
              <a:t>xpath</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wireless-ap-global-oper:ap-global-oper-data</a:t>
            </a:r>
            <a:r>
              <a:rPr lang="nb-NO" sz="800">
                <a:solidFill>
                  <a:srgbClr val="00B050"/>
                </a:solidFill>
                <a:latin typeface="Consolas" panose="020B0609020204030204" pitchFamily="49" charset="0"/>
              </a:rPr>
              <a:t>/</a:t>
            </a:r>
            <a:r>
              <a:rPr lang="nb-NO" sz="800" err="1">
                <a:solidFill>
                  <a:srgbClr val="00B050"/>
                </a:solidFill>
                <a:latin typeface="Consolas" panose="020B0609020204030204" pitchFamily="49" charset="0"/>
              </a:rPr>
              <a:t>wireless-ap-global-oper:wlan-client-stats</a:t>
            </a:r>
            <a:endParaRPr lang="nb-NO" sz="800">
              <a:solidFill>
                <a:srgbClr val="00B050"/>
              </a:solidFill>
              <a:latin typeface="Consolas" panose="020B0609020204030204" pitchFamily="49" charset="0"/>
            </a:endParaRP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stream</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yang</a:t>
            </a:r>
            <a:r>
              <a:rPr lang="nb-NO" sz="800">
                <a:solidFill>
                  <a:srgbClr val="00B050"/>
                </a:solidFill>
                <a:latin typeface="Consolas" panose="020B0609020204030204" pitchFamily="49" charset="0"/>
              </a:rPr>
              <a:t>-push</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update</a:t>
            </a:r>
            <a:r>
              <a:rPr lang="nb-NO" sz="800">
                <a:solidFill>
                  <a:srgbClr val="00B050"/>
                </a:solidFill>
                <a:latin typeface="Consolas" panose="020B0609020204030204" pitchFamily="49" charset="0"/>
              </a:rPr>
              <a:t>-policy </a:t>
            </a:r>
            <a:r>
              <a:rPr lang="nb-NO" sz="800" err="1">
                <a:solidFill>
                  <a:srgbClr val="00B050"/>
                </a:solidFill>
                <a:latin typeface="Consolas" panose="020B0609020204030204" pitchFamily="49" charset="0"/>
              </a:rPr>
              <a:t>periodic</a:t>
            </a:r>
            <a:r>
              <a:rPr lang="nb-NO" sz="800">
                <a:solidFill>
                  <a:srgbClr val="00B050"/>
                </a:solidFill>
                <a:latin typeface="Consolas" panose="020B0609020204030204" pitchFamily="49" charset="0"/>
              </a:rPr>
              <a:t> 5000</a:t>
            </a:r>
          </a:p>
          <a:p>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receiver</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ip</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address</a:t>
            </a:r>
            <a:r>
              <a:rPr lang="nb-NO" sz="800">
                <a:solidFill>
                  <a:srgbClr val="00B050"/>
                </a:solidFill>
                <a:latin typeface="Consolas" panose="020B0609020204030204" pitchFamily="49" charset="0"/>
              </a:rPr>
              <a:t> 192.168.10.7 57000 </a:t>
            </a:r>
            <a:r>
              <a:rPr lang="nb-NO" sz="800" err="1">
                <a:solidFill>
                  <a:srgbClr val="00B050"/>
                </a:solidFill>
                <a:latin typeface="Consolas" panose="020B0609020204030204" pitchFamily="49" charset="0"/>
              </a:rPr>
              <a:t>protocol</a:t>
            </a:r>
            <a:r>
              <a:rPr lang="nb-NO" sz="800">
                <a:solidFill>
                  <a:srgbClr val="00B050"/>
                </a:solidFill>
                <a:latin typeface="Consolas" panose="020B0609020204030204" pitchFamily="49" charset="0"/>
              </a:rPr>
              <a:t> </a:t>
            </a:r>
            <a:r>
              <a:rPr lang="nb-NO" sz="800" err="1">
                <a:solidFill>
                  <a:srgbClr val="00B050"/>
                </a:solidFill>
                <a:latin typeface="Consolas" panose="020B0609020204030204" pitchFamily="49" charset="0"/>
              </a:rPr>
              <a:t>grpc-tcp</a:t>
            </a:r>
            <a:endParaRPr lang="nb-NO" sz="800">
              <a:solidFill>
                <a:srgbClr val="00B050"/>
              </a:solidFill>
              <a:latin typeface="Consolas" panose="020B0609020204030204" pitchFamily="49" charset="0"/>
            </a:endParaRPr>
          </a:p>
          <a:p>
            <a:r>
              <a:rPr lang="nb-NO" sz="700">
                <a:solidFill>
                  <a:srgbClr val="00B050"/>
                </a:solidFill>
                <a:latin typeface="Consolas" panose="020B0609020204030204" pitchFamily="49" charset="0"/>
              </a:rPr>
              <a:t>!</a:t>
            </a:r>
          </a:p>
          <a:p>
            <a:r>
              <a:rPr lang="nb-NO" sz="700">
                <a:solidFill>
                  <a:srgbClr val="00B050"/>
                </a:solidFill>
                <a:latin typeface="Consolas" panose="020B0609020204030204" pitchFamily="49" charset="0"/>
              </a:rPr>
              <a:t>!</a:t>
            </a:r>
          </a:p>
        </p:txBody>
      </p:sp>
      <p:pic>
        <p:nvPicPr>
          <p:cNvPr id="8" name="Picture 2" descr="Secure IT Infrastructure and Cybersecurity Services">
            <a:extLst>
              <a:ext uri="{FF2B5EF4-FFF2-40B4-BE49-F238E27FC236}">
                <a16:creationId xmlns:a16="http://schemas.microsoft.com/office/drawing/2014/main" id="{5F147FEE-112C-6758-E3E1-F945327B3E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Use</a:t>
            </a:r>
            <a:r>
              <a:rPr lang="nb-NO" sz="1600"/>
              <a:t> </a:t>
            </a:r>
            <a:r>
              <a:rPr lang="nb-NO" sz="1600" err="1"/>
              <a:t>your</a:t>
            </a:r>
            <a:r>
              <a:rPr lang="nb-NO" sz="1600"/>
              <a:t> </a:t>
            </a:r>
            <a:r>
              <a:rPr lang="nb-NO" sz="1600" err="1"/>
              <a:t>Syslog</a:t>
            </a:r>
            <a:r>
              <a:rPr lang="nb-NO" sz="1600"/>
              <a:t> </a:t>
            </a:r>
            <a:r>
              <a:rPr lang="nb-NO" sz="1600" err="1"/>
              <a:t>Dasbhoard</a:t>
            </a:r>
            <a:r>
              <a:rPr lang="nb-NO" sz="1600"/>
              <a:t> and </a:t>
            </a:r>
            <a:r>
              <a:rPr lang="nb-NO" sz="1600" err="1"/>
              <a:t>create</a:t>
            </a:r>
            <a:r>
              <a:rPr lang="nb-NO" sz="1600"/>
              <a:t> a </a:t>
            </a:r>
            <a:r>
              <a:rPr lang="nb-NO" sz="1600" err="1"/>
              <a:t>new</a:t>
            </a:r>
            <a:r>
              <a:rPr lang="nb-NO" sz="1600"/>
              <a:t> </a:t>
            </a:r>
            <a:r>
              <a:rPr lang="nb-NO" sz="1600" err="1"/>
              <a:t>visualization</a:t>
            </a:r>
            <a:endParaRPr lang="nb-NO" sz="1600"/>
          </a:p>
          <a:p>
            <a:pPr>
              <a:lnSpc>
                <a:spcPct val="110000"/>
              </a:lnSpc>
            </a:pPr>
            <a:r>
              <a:rPr lang="nb-NO" sz="1600"/>
              <a:t>Select </a:t>
            </a:r>
            <a:r>
              <a:rPr lang="nb-NO" sz="1600" err="1"/>
              <a:t>pie</a:t>
            </a:r>
            <a:r>
              <a:rPr lang="nb-NO" sz="1600"/>
              <a:t> </a:t>
            </a:r>
            <a:r>
              <a:rPr lang="nb-NO" sz="1600" err="1"/>
              <a:t>chart</a:t>
            </a:r>
            <a:r>
              <a:rPr lang="nb-NO" sz="1600"/>
              <a:t> and </a:t>
            </a:r>
            <a:r>
              <a:rPr lang="nb-NO" sz="1600" err="1"/>
              <a:t>name</a:t>
            </a:r>
            <a:r>
              <a:rPr lang="nb-NO" sz="1600"/>
              <a:t> it: </a:t>
            </a:r>
          </a:p>
          <a:p>
            <a:pPr lvl="1">
              <a:lnSpc>
                <a:spcPct val="110000"/>
              </a:lnSpc>
            </a:pPr>
            <a:r>
              <a:rPr lang="en-US" sz="1000"/>
              <a:t>CPU 0: (Platform/Control/Service Plane)</a:t>
            </a: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7030674" y="974486"/>
            <a:ext cx="2310176" cy="760311"/>
          </a:xfrm>
          <a:prstGeom prst="rect">
            <a:avLst/>
          </a:prstGeom>
        </p:spPr>
      </p:pic>
      <p:pic>
        <p:nvPicPr>
          <p:cNvPr id="10" name="Picture 9">
            <a:extLst>
              <a:ext uri="{FF2B5EF4-FFF2-40B4-BE49-F238E27FC236}">
                <a16:creationId xmlns:a16="http://schemas.microsoft.com/office/drawing/2014/main" id="{2A76C7F4-AAA2-6E80-2A66-6BEF44D7D6B9}"/>
              </a:ext>
            </a:extLst>
          </p:cNvPr>
          <p:cNvPicPr>
            <a:picLocks noChangeAspect="1"/>
          </p:cNvPicPr>
          <p:nvPr/>
        </p:nvPicPr>
        <p:blipFill>
          <a:blip r:embed="rId4"/>
          <a:stretch>
            <a:fillRect/>
          </a:stretch>
        </p:blipFill>
        <p:spPr>
          <a:xfrm>
            <a:off x="720000" y="2251515"/>
            <a:ext cx="5474859" cy="2589824"/>
          </a:xfrm>
          <a:prstGeom prst="rect">
            <a:avLst/>
          </a:prstGeom>
        </p:spPr>
      </p:pic>
      <p:pic>
        <p:nvPicPr>
          <p:cNvPr id="5" name="Picture 2" descr="Secure IT Infrastructure and Cybersecurity Services">
            <a:extLst>
              <a:ext uri="{FF2B5EF4-FFF2-40B4-BE49-F238E27FC236}">
                <a16:creationId xmlns:a16="http://schemas.microsoft.com/office/drawing/2014/main" id="{B6DCB79D-29DC-DBB8-5BDD-F70FDA5165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61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Add</a:t>
            </a:r>
            <a:r>
              <a:rPr lang="nb-NO" sz="1600"/>
              <a:t> </a:t>
            </a:r>
            <a:r>
              <a:rPr lang="nb-NO" sz="1600" err="1"/>
              <a:t>the</a:t>
            </a:r>
            <a:r>
              <a:rPr lang="nb-NO" sz="1600"/>
              <a:t> </a:t>
            </a:r>
            <a:r>
              <a:rPr lang="nb-NO" sz="1600" err="1"/>
              <a:t>following</a:t>
            </a:r>
            <a:r>
              <a:rPr lang="nb-NO" sz="1600"/>
              <a:t> </a:t>
            </a:r>
            <a:r>
              <a:rPr lang="nb-NO" sz="1600" err="1"/>
              <a:t>query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Alternative </a:t>
            </a:r>
            <a:r>
              <a:rPr lang="nb-NO" sz="1600" err="1"/>
              <a:t>you</a:t>
            </a:r>
            <a:r>
              <a:rPr lang="nb-NO" sz="1600"/>
              <a:t> </a:t>
            </a:r>
            <a:r>
              <a:rPr lang="nb-NO" sz="1600" err="1"/>
              <a:t>can</a:t>
            </a:r>
            <a:r>
              <a:rPr lang="nb-NO" sz="1600"/>
              <a:t> </a:t>
            </a:r>
            <a:r>
              <a:rPr lang="nb-NO" sz="1600" err="1"/>
              <a:t>paste</a:t>
            </a:r>
            <a:r>
              <a:rPr lang="nb-NO" sz="1600"/>
              <a:t> in </a:t>
            </a:r>
            <a:r>
              <a:rPr lang="nb-NO" sz="1600" err="1"/>
              <a:t>the</a:t>
            </a:r>
            <a:r>
              <a:rPr lang="nb-NO" sz="1600"/>
              <a:t> </a:t>
            </a:r>
            <a:r>
              <a:rPr lang="nb-NO" sz="1600" err="1"/>
              <a:t>query</a:t>
            </a:r>
            <a:r>
              <a:rPr lang="nb-NO" sz="1600"/>
              <a:t> </a:t>
            </a:r>
            <a:r>
              <a:rPr lang="nb-NO" sz="1600" err="1"/>
              <a:t>raw</a:t>
            </a:r>
            <a:r>
              <a:rPr lang="nb-NO" sz="1600"/>
              <a:t>, </a:t>
            </a:r>
            <a:r>
              <a:rPr lang="nb-NO" sz="1600" err="1"/>
              <a:t>but</a:t>
            </a:r>
            <a:r>
              <a:rPr lang="nb-NO" sz="1600"/>
              <a:t> </a:t>
            </a:r>
            <a:r>
              <a:rPr lang="nb-NO" sz="1600" err="1"/>
              <a:t>that</a:t>
            </a:r>
            <a:r>
              <a:rPr lang="nb-NO" sz="1600"/>
              <a:t> </a:t>
            </a:r>
            <a:r>
              <a:rPr lang="nb-NO" sz="1600" err="1"/>
              <a:t>you</a:t>
            </a:r>
            <a:r>
              <a:rPr lang="nb-NO" sz="1600"/>
              <a:t> </a:t>
            </a:r>
            <a:r>
              <a:rPr lang="nb-NO" sz="1600" err="1"/>
              <a:t>cannot</a:t>
            </a:r>
            <a:r>
              <a:rPr lang="nb-NO" sz="1600"/>
              <a:t> og back to editor mode.</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2" name="Picture 11">
            <a:extLst>
              <a:ext uri="{FF2B5EF4-FFF2-40B4-BE49-F238E27FC236}">
                <a16:creationId xmlns:a16="http://schemas.microsoft.com/office/drawing/2014/main" id="{674502EA-91EC-3F49-5D29-2CDE446F27D9}"/>
              </a:ext>
            </a:extLst>
          </p:cNvPr>
          <p:cNvPicPr>
            <a:picLocks noChangeAspect="1"/>
          </p:cNvPicPr>
          <p:nvPr/>
        </p:nvPicPr>
        <p:blipFill>
          <a:blip r:embed="rId3"/>
          <a:stretch>
            <a:fillRect/>
          </a:stretch>
        </p:blipFill>
        <p:spPr>
          <a:xfrm>
            <a:off x="433161" y="1445561"/>
            <a:ext cx="9657692" cy="2579684"/>
          </a:xfrm>
          <a:prstGeom prst="rect">
            <a:avLst/>
          </a:prstGeom>
        </p:spPr>
      </p:pic>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1061829"/>
          </a:xfrm>
          <a:prstGeom prst="rect">
            <a:avLst/>
          </a:prstGeom>
          <a:noFill/>
        </p:spPr>
        <p:txBody>
          <a:bodyPr wrap="square">
            <a:spAutoFit/>
          </a:bodyPr>
          <a:lstStyle/>
          <a:p>
            <a:r>
              <a:rPr lang="en-GB" sz="1050"/>
              <a:t>SELECT mean("user") AS "User", mean("system") AS "System", mean("idle") AS "Idle" FROM "</a:t>
            </a:r>
            <a:r>
              <a:rPr lang="en-GB" sz="1050" err="1"/>
              <a:t>Cisco-IOS-XE-platform-software-oper:cisco-platform-software</a:t>
            </a:r>
            <a:r>
              <a:rPr lang="en-GB" sz="1050"/>
              <a:t>/control-processes/control-process/per-core-stats/per-core-stat" WHERE ("name"::tag = '0') AND $</a:t>
            </a:r>
            <a:r>
              <a:rPr lang="en-GB" sz="1050" err="1"/>
              <a:t>timeFilter</a:t>
            </a:r>
            <a:r>
              <a:rPr lang="en-GB" sz="1050"/>
              <a:t> GROUP BY time($__interval) fill(null)</a:t>
            </a:r>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4"/>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5"/>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2" descr="Secure IT Infrastructure and Cybersecurity Services">
            <a:extLst>
              <a:ext uri="{FF2B5EF4-FFF2-40B4-BE49-F238E27FC236}">
                <a16:creationId xmlns:a16="http://schemas.microsoft.com/office/drawing/2014/main" id="{4989832C-AAB3-33D9-DD8E-C2EF68BBCF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6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following</a:t>
            </a:r>
            <a:r>
              <a:rPr lang="nb-NO" sz="1600"/>
              <a:t> panel </a:t>
            </a:r>
            <a:r>
              <a:rPr lang="nb-NO" sz="1600" err="1"/>
              <a:t>options</a:t>
            </a:r>
            <a:endParaRPr lang="nb-NO" sz="1600"/>
          </a:p>
          <a:p>
            <a:pPr lvl="1">
              <a:lnSpc>
                <a:spcPct val="110000"/>
              </a:lnSpc>
            </a:pPr>
            <a:r>
              <a:rPr lang="nb-NO" sz="1400" err="1"/>
              <a:t>Pie</a:t>
            </a:r>
            <a:r>
              <a:rPr lang="nb-NO" sz="1400"/>
              <a:t> Chart </a:t>
            </a:r>
            <a:r>
              <a:rPr lang="nb-NO" sz="1400" err="1"/>
              <a:t>Label</a:t>
            </a:r>
            <a:r>
              <a:rPr lang="nb-NO" sz="1400"/>
              <a:t>: Value and </a:t>
            </a:r>
            <a:r>
              <a:rPr lang="nb-NO" sz="1400" err="1"/>
              <a:t>name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r>
              <a:rPr lang="nb-NO" sz="1400" err="1"/>
              <a:t>Tooltip</a:t>
            </a:r>
            <a:r>
              <a:rPr lang="nb-NO" sz="1400"/>
              <a:t> is </a:t>
            </a:r>
            <a:r>
              <a:rPr lang="nb-NO" sz="1400" err="1"/>
              <a:t>set</a:t>
            </a:r>
            <a:r>
              <a:rPr lang="nb-NO" sz="1400"/>
              <a:t> to All</a:t>
            </a:r>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48A6949E-CA43-179B-EA46-63709810D121}"/>
              </a:ext>
            </a:extLst>
          </p:cNvPr>
          <p:cNvPicPr>
            <a:picLocks noChangeAspect="1"/>
          </p:cNvPicPr>
          <p:nvPr/>
        </p:nvPicPr>
        <p:blipFill>
          <a:blip r:embed="rId3"/>
          <a:stretch>
            <a:fillRect/>
          </a:stretch>
        </p:blipFill>
        <p:spPr>
          <a:xfrm>
            <a:off x="539998" y="4316252"/>
            <a:ext cx="3126136" cy="1146652"/>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A49B6AB4-42F4-7DA7-27CE-290A513CCEDD}"/>
              </a:ext>
            </a:extLst>
          </p:cNvPr>
          <p:cNvSpPr txBox="1">
            <a:spLocks/>
          </p:cNvSpPr>
          <p:nvPr/>
        </p:nvSpPr>
        <p:spPr bwMode="gray">
          <a:xfrm>
            <a:off x="4770574" y="972000"/>
            <a:ext cx="431480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10000"/>
              </a:lnSpc>
            </a:pPr>
            <a:r>
              <a:rPr lang="nb-NO" sz="1400" err="1"/>
              <a:t>Legend</a:t>
            </a:r>
            <a:r>
              <a:rPr lang="nb-NO" sz="1400"/>
              <a:t>: </a:t>
            </a:r>
            <a:r>
              <a:rPr lang="nb-NO" sz="1400" err="1"/>
              <a:t>Table</a:t>
            </a:r>
            <a:r>
              <a:rPr lang="nb-NO" sz="1400"/>
              <a:t>, </a:t>
            </a:r>
            <a:r>
              <a:rPr lang="nb-NO" sz="1400" err="1"/>
              <a:t>Bottom</a:t>
            </a:r>
            <a:r>
              <a:rPr lang="nb-NO" sz="1400"/>
              <a:t>, Value</a:t>
            </a:r>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r>
              <a:rPr lang="nb-NO" sz="1400"/>
              <a:t>Standard Options: </a:t>
            </a:r>
            <a:r>
              <a:rPr lang="nb-NO" sz="1400" err="1"/>
              <a:t>Percent</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pic>
        <p:nvPicPr>
          <p:cNvPr id="21" name="Picture 20">
            <a:extLst>
              <a:ext uri="{FF2B5EF4-FFF2-40B4-BE49-F238E27FC236}">
                <a16:creationId xmlns:a16="http://schemas.microsoft.com/office/drawing/2014/main" id="{992F8F4B-A594-E703-961D-754230C66E74}"/>
              </a:ext>
            </a:extLst>
          </p:cNvPr>
          <p:cNvPicPr>
            <a:picLocks noChangeAspect="1"/>
          </p:cNvPicPr>
          <p:nvPr/>
        </p:nvPicPr>
        <p:blipFill>
          <a:blip r:embed="rId4"/>
          <a:stretch>
            <a:fillRect/>
          </a:stretch>
        </p:blipFill>
        <p:spPr>
          <a:xfrm>
            <a:off x="5168290" y="4432792"/>
            <a:ext cx="3143689" cy="1326985"/>
          </a:xfrm>
          <a:prstGeom prst="rect">
            <a:avLst/>
          </a:prstGeom>
        </p:spPr>
      </p:pic>
      <p:pic>
        <p:nvPicPr>
          <p:cNvPr id="23" name="Picture 22">
            <a:extLst>
              <a:ext uri="{FF2B5EF4-FFF2-40B4-BE49-F238E27FC236}">
                <a16:creationId xmlns:a16="http://schemas.microsoft.com/office/drawing/2014/main" id="{43D10141-DAD2-C54A-5CD8-321512B88C50}"/>
              </a:ext>
            </a:extLst>
          </p:cNvPr>
          <p:cNvPicPr>
            <a:picLocks noChangeAspect="1"/>
          </p:cNvPicPr>
          <p:nvPr/>
        </p:nvPicPr>
        <p:blipFill>
          <a:blip r:embed="rId5"/>
          <a:stretch>
            <a:fillRect/>
          </a:stretch>
        </p:blipFill>
        <p:spPr>
          <a:xfrm>
            <a:off x="503626" y="1811425"/>
            <a:ext cx="3162508" cy="1827227"/>
          </a:xfrm>
          <a:prstGeom prst="rect">
            <a:avLst/>
          </a:prstGeom>
        </p:spPr>
      </p:pic>
      <p:pic>
        <p:nvPicPr>
          <p:cNvPr id="25" name="Picture 24">
            <a:extLst>
              <a:ext uri="{FF2B5EF4-FFF2-40B4-BE49-F238E27FC236}">
                <a16:creationId xmlns:a16="http://schemas.microsoft.com/office/drawing/2014/main" id="{A1E131A4-9CBF-85CA-045D-84A3781AA60D}"/>
              </a:ext>
            </a:extLst>
          </p:cNvPr>
          <p:cNvPicPr>
            <a:picLocks noChangeAspect="1"/>
          </p:cNvPicPr>
          <p:nvPr/>
        </p:nvPicPr>
        <p:blipFill>
          <a:blip r:embed="rId6"/>
          <a:stretch>
            <a:fillRect/>
          </a:stretch>
        </p:blipFill>
        <p:spPr>
          <a:xfrm>
            <a:off x="5168290" y="1455679"/>
            <a:ext cx="3219899" cy="2543530"/>
          </a:xfrm>
          <a:prstGeom prst="rect">
            <a:avLst/>
          </a:prstGeom>
        </p:spPr>
      </p:pic>
      <p:pic>
        <p:nvPicPr>
          <p:cNvPr id="5" name="Picture 2" descr="Secure IT Infrastructure and Cybersecurity Services">
            <a:extLst>
              <a:ext uri="{FF2B5EF4-FFF2-40B4-BE49-F238E27FC236}">
                <a16:creationId xmlns:a16="http://schemas.microsoft.com/office/drawing/2014/main" id="{76AB2051-2D41-4457-F044-ED59E6F4EE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1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he distance between the headline and the start of the body copy is always constant.…">
            <a:extLst>
              <a:ext uri="{FF2B5EF4-FFF2-40B4-BE49-F238E27FC236}">
                <a16:creationId xmlns:a16="http://schemas.microsoft.com/office/drawing/2014/main" id="{D3705C9A-47D4-8474-C3AA-E4C06C8CA85B}"/>
              </a:ext>
            </a:extLst>
          </p:cNvPr>
          <p:cNvSpPr txBox="1">
            <a:spLocks/>
          </p:cNvSpPr>
          <p:nvPr/>
        </p:nvSpPr>
        <p:spPr bwMode="gray">
          <a:xfrm>
            <a:off x="6244893" y="93878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Change</a:t>
            </a:r>
            <a:r>
              <a:rPr lang="nb-NO" sz="1600"/>
              <a:t> </a:t>
            </a:r>
            <a:r>
              <a:rPr lang="nb-NO" sz="1600" err="1"/>
              <a:t>the</a:t>
            </a:r>
            <a:r>
              <a:rPr lang="nb-NO" sz="1600"/>
              <a:t> </a:t>
            </a:r>
            <a:r>
              <a:rPr lang="nb-NO" sz="1600" err="1"/>
              <a:t>name</a:t>
            </a:r>
            <a:r>
              <a:rPr lang="nb-NO" sz="1600"/>
              <a:t>::tag in </a:t>
            </a:r>
            <a:r>
              <a:rPr lang="nb-NO" sz="1600" err="1"/>
              <a:t>the</a:t>
            </a:r>
            <a:r>
              <a:rPr lang="nb-NO" sz="1600"/>
              <a:t> </a:t>
            </a:r>
            <a:r>
              <a:rPr lang="nb-NO" sz="1600" err="1"/>
              <a:t>query</a:t>
            </a:r>
            <a:r>
              <a:rPr lang="nb-NO" sz="1600"/>
              <a:t> to 1</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Save and </a:t>
            </a:r>
            <a:r>
              <a:rPr lang="nb-NO" sz="1600" err="1"/>
              <a:t>Apply</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63217"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Duplicate</a:t>
            </a:r>
            <a:r>
              <a:rPr lang="nb-NO" sz="1600"/>
              <a:t> </a:t>
            </a:r>
            <a:r>
              <a:rPr lang="nb-NO" sz="1600" err="1"/>
              <a:t>the</a:t>
            </a:r>
            <a:r>
              <a:rPr lang="nb-NO" sz="1600"/>
              <a:t> panel </a:t>
            </a:r>
            <a:r>
              <a:rPr lang="nb-NO" sz="1600" err="1"/>
              <a:t>you</a:t>
            </a:r>
            <a:r>
              <a:rPr lang="nb-NO" sz="1600"/>
              <a:t> just </a:t>
            </a:r>
            <a:r>
              <a:rPr lang="nb-NO" sz="1600" err="1"/>
              <a:t>made</a:t>
            </a: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Edit </a:t>
            </a:r>
            <a:r>
              <a:rPr lang="nb-NO" sz="1600" err="1"/>
              <a:t>the</a:t>
            </a:r>
            <a:r>
              <a:rPr lang="nb-NO" sz="1600"/>
              <a:t> </a:t>
            </a:r>
            <a:r>
              <a:rPr lang="nb-NO" sz="1600" err="1"/>
              <a:t>duplicated</a:t>
            </a:r>
            <a:r>
              <a:rPr lang="nb-NO" sz="1600"/>
              <a:t> panel</a:t>
            </a:r>
          </a:p>
          <a:p>
            <a:pPr>
              <a:lnSpc>
                <a:spcPct val="110000"/>
              </a:lnSpc>
            </a:pPr>
            <a:endParaRPr lang="nb-NO" sz="1600"/>
          </a:p>
          <a:p>
            <a:pPr marL="0" indent="0">
              <a:lnSpc>
                <a:spcPct val="110000"/>
              </a:lnSpc>
              <a:buNone/>
            </a:pPr>
            <a:endParaRPr lang="nb-NO" sz="1600"/>
          </a:p>
          <a:p>
            <a:pPr>
              <a:lnSpc>
                <a:spcPct val="110000"/>
              </a:lnSpc>
            </a:pPr>
            <a:r>
              <a:rPr lang="nb-NO" sz="1600" err="1"/>
              <a:t>Rename</a:t>
            </a:r>
            <a:r>
              <a:rPr lang="nb-NO" sz="1600"/>
              <a:t> it to: CPU 1: (Data Plane)</a:t>
            </a: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D1301E51-8B26-CC27-2FF5-F6E1FC61469D}"/>
              </a:ext>
            </a:extLst>
          </p:cNvPr>
          <p:cNvPicPr>
            <a:picLocks noChangeAspect="1"/>
          </p:cNvPicPr>
          <p:nvPr/>
        </p:nvPicPr>
        <p:blipFill>
          <a:blip r:embed="rId3"/>
          <a:stretch>
            <a:fillRect/>
          </a:stretch>
        </p:blipFill>
        <p:spPr>
          <a:xfrm>
            <a:off x="539998" y="1391134"/>
            <a:ext cx="4607038" cy="1871806"/>
          </a:xfrm>
          <a:prstGeom prst="rect">
            <a:avLst/>
          </a:prstGeom>
        </p:spPr>
      </p:pic>
      <p:cxnSp>
        <p:nvCxnSpPr>
          <p:cNvPr id="9" name="Straight Arrow Connector 8">
            <a:extLst>
              <a:ext uri="{FF2B5EF4-FFF2-40B4-BE49-F238E27FC236}">
                <a16:creationId xmlns:a16="http://schemas.microsoft.com/office/drawing/2014/main" id="{2357979B-7A59-D954-CDD3-0B89D5EF4818}"/>
              </a:ext>
            </a:extLst>
          </p:cNvPr>
          <p:cNvCxnSpPr>
            <a:cxnSpLocks/>
          </p:cNvCxnSpPr>
          <p:nvPr/>
        </p:nvCxnSpPr>
        <p:spPr>
          <a:xfrm>
            <a:off x="3970725" y="1391134"/>
            <a:ext cx="285535" cy="122009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36B783A-F1AD-2D1A-FC6E-F87D5DA3950E}"/>
              </a:ext>
            </a:extLst>
          </p:cNvPr>
          <p:cNvPicPr>
            <a:picLocks noChangeAspect="1"/>
          </p:cNvPicPr>
          <p:nvPr/>
        </p:nvPicPr>
        <p:blipFill>
          <a:blip r:embed="rId4"/>
          <a:stretch>
            <a:fillRect/>
          </a:stretch>
        </p:blipFill>
        <p:spPr>
          <a:xfrm>
            <a:off x="483437" y="3752132"/>
            <a:ext cx="4663599" cy="889538"/>
          </a:xfrm>
          <a:prstGeom prst="rect">
            <a:avLst/>
          </a:prstGeom>
        </p:spPr>
      </p:pic>
      <p:cxnSp>
        <p:nvCxnSpPr>
          <p:cNvPr id="15" name="Straight Arrow Connector 14">
            <a:extLst>
              <a:ext uri="{FF2B5EF4-FFF2-40B4-BE49-F238E27FC236}">
                <a16:creationId xmlns:a16="http://schemas.microsoft.com/office/drawing/2014/main" id="{CA7D0A70-BBE6-EA54-1F08-B4DD6B2E80F5}"/>
              </a:ext>
            </a:extLst>
          </p:cNvPr>
          <p:cNvCxnSpPr>
            <a:cxnSpLocks/>
          </p:cNvCxnSpPr>
          <p:nvPr/>
        </p:nvCxnSpPr>
        <p:spPr>
          <a:xfrm>
            <a:off x="3397262" y="3595061"/>
            <a:ext cx="1607007" cy="303440"/>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6FD9E2B-06EF-0C47-8850-70CA7737A63D}"/>
              </a:ext>
            </a:extLst>
          </p:cNvPr>
          <p:cNvCxnSpPr>
            <a:cxnSpLocks/>
          </p:cNvCxnSpPr>
          <p:nvPr/>
        </p:nvCxnSpPr>
        <p:spPr>
          <a:xfrm flipH="1">
            <a:off x="4628561" y="4071635"/>
            <a:ext cx="382900" cy="435412"/>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8DD6F489-9414-02E5-9F37-6EF4A68CB20F}"/>
              </a:ext>
            </a:extLst>
          </p:cNvPr>
          <p:cNvPicPr>
            <a:picLocks noChangeAspect="1"/>
          </p:cNvPicPr>
          <p:nvPr/>
        </p:nvPicPr>
        <p:blipFill>
          <a:blip r:embed="rId5"/>
          <a:stretch>
            <a:fillRect/>
          </a:stretch>
        </p:blipFill>
        <p:spPr>
          <a:xfrm>
            <a:off x="1637856" y="4982935"/>
            <a:ext cx="2332869" cy="969504"/>
          </a:xfrm>
          <a:prstGeom prst="rect">
            <a:avLst/>
          </a:prstGeom>
        </p:spPr>
      </p:pic>
      <p:pic>
        <p:nvPicPr>
          <p:cNvPr id="29" name="Picture 28">
            <a:extLst>
              <a:ext uri="{FF2B5EF4-FFF2-40B4-BE49-F238E27FC236}">
                <a16:creationId xmlns:a16="http://schemas.microsoft.com/office/drawing/2014/main" id="{542A458C-542A-8A8A-AB2D-F594E5F5E140}"/>
              </a:ext>
            </a:extLst>
          </p:cNvPr>
          <p:cNvPicPr>
            <a:picLocks noChangeAspect="1"/>
          </p:cNvPicPr>
          <p:nvPr/>
        </p:nvPicPr>
        <p:blipFill>
          <a:blip r:embed="rId6"/>
          <a:stretch>
            <a:fillRect/>
          </a:stretch>
        </p:blipFill>
        <p:spPr>
          <a:xfrm>
            <a:off x="6291223" y="1481135"/>
            <a:ext cx="3372321" cy="3258005"/>
          </a:xfrm>
          <a:prstGeom prst="rect">
            <a:avLst/>
          </a:prstGeom>
        </p:spPr>
      </p:pic>
      <p:pic>
        <p:nvPicPr>
          <p:cNvPr id="32" name="Picture 31">
            <a:extLst>
              <a:ext uri="{FF2B5EF4-FFF2-40B4-BE49-F238E27FC236}">
                <a16:creationId xmlns:a16="http://schemas.microsoft.com/office/drawing/2014/main" id="{EFFF43F5-C9A7-AC4E-E7FC-BB4C14EE40D6}"/>
              </a:ext>
            </a:extLst>
          </p:cNvPr>
          <p:cNvPicPr>
            <a:picLocks noChangeAspect="1"/>
          </p:cNvPicPr>
          <p:nvPr/>
        </p:nvPicPr>
        <p:blipFill>
          <a:blip r:embed="rId7"/>
          <a:stretch>
            <a:fillRect/>
          </a:stretch>
        </p:blipFill>
        <p:spPr>
          <a:xfrm>
            <a:off x="6291223" y="5401840"/>
            <a:ext cx="3316111" cy="550599"/>
          </a:xfrm>
          <a:prstGeom prst="rect">
            <a:avLst/>
          </a:prstGeom>
        </p:spPr>
      </p:pic>
      <p:pic>
        <p:nvPicPr>
          <p:cNvPr id="5" name="Picture 2" descr="Secure IT Infrastructure and Cybersecurity Services">
            <a:extLst>
              <a:ext uri="{FF2B5EF4-FFF2-40B4-BE49-F238E27FC236}">
                <a16:creationId xmlns:a16="http://schemas.microsoft.com/office/drawing/2014/main" id="{F5BC1AF2-81C0-CC9B-AF9F-09E43E203F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(CPU)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497404" y="963612"/>
            <a:ext cx="4868935" cy="485421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err="1"/>
              <a:t>Resize</a:t>
            </a:r>
            <a:r>
              <a:rPr lang="nb-NO" sz="1600"/>
              <a:t> </a:t>
            </a:r>
            <a:r>
              <a:rPr lang="nb-NO" sz="1600" err="1"/>
              <a:t>them</a:t>
            </a:r>
            <a:r>
              <a:rPr lang="nb-NO" sz="1600"/>
              <a:t> to be a bit </a:t>
            </a:r>
            <a:r>
              <a:rPr lang="nb-NO" sz="1600" err="1"/>
              <a:t>smaller</a:t>
            </a:r>
            <a:r>
              <a:rPr lang="nb-NO" sz="1600"/>
              <a:t> and </a:t>
            </a:r>
            <a:r>
              <a:rPr lang="nb-NO" sz="1600" err="1"/>
              <a:t>place</a:t>
            </a:r>
            <a:r>
              <a:rPr lang="nb-NO" sz="1600"/>
              <a:t> </a:t>
            </a:r>
            <a:r>
              <a:rPr lang="nb-NO" sz="1600" err="1"/>
              <a:t>them</a:t>
            </a:r>
            <a:r>
              <a:rPr lang="nb-NO" sz="1600"/>
              <a:t> to </a:t>
            </a:r>
            <a:r>
              <a:rPr lang="nb-NO" sz="1600" err="1"/>
              <a:t>the</a:t>
            </a:r>
            <a:r>
              <a:rPr lang="nb-NO" sz="1600"/>
              <a:t> </a:t>
            </a:r>
            <a:r>
              <a:rPr lang="nb-NO" sz="1600" err="1"/>
              <a:t>left</a:t>
            </a:r>
            <a:r>
              <a:rPr lang="nb-NO" sz="1600"/>
              <a:t>.</a:t>
            </a:r>
          </a:p>
          <a:p>
            <a:pPr lvl="1">
              <a:lnSpc>
                <a:spcPct val="110000"/>
              </a:lnSpc>
            </a:pPr>
            <a:r>
              <a:rPr lang="nb-NO" sz="1400" err="1"/>
              <a:t>Seen</a:t>
            </a:r>
            <a:r>
              <a:rPr lang="nb-NO" sz="1400"/>
              <a:t> </a:t>
            </a:r>
            <a:r>
              <a:rPr lang="nb-NO" sz="1400" err="1"/>
              <a:t>these</a:t>
            </a:r>
            <a:r>
              <a:rPr lang="nb-NO" sz="1400"/>
              <a:t> </a:t>
            </a:r>
            <a:r>
              <a:rPr lang="nb-NO" sz="1400" err="1"/>
              <a:t>before</a:t>
            </a:r>
            <a:r>
              <a:rPr lang="nb-NO" sz="1400"/>
              <a:t>? ;) </a:t>
            </a:r>
          </a:p>
          <a:p>
            <a:pPr>
              <a:lnSpc>
                <a:spcPct val="110000"/>
              </a:lnSpc>
            </a:pPr>
            <a:r>
              <a:rPr lang="nb-NO" sz="1600" b="1"/>
              <a:t>(</a:t>
            </a:r>
            <a:r>
              <a:rPr lang="nb-NO" sz="1600" b="1" err="1"/>
              <a:t>Optional</a:t>
            </a:r>
            <a:r>
              <a:rPr lang="nb-NO" sz="1600" b="1"/>
              <a:t>) </a:t>
            </a:r>
            <a:r>
              <a:rPr lang="nb-NO" sz="1600" err="1"/>
              <a:t>These</a:t>
            </a:r>
            <a:r>
              <a:rPr lang="nb-NO" sz="1600"/>
              <a:t> </a:t>
            </a:r>
            <a:r>
              <a:rPr lang="nb-NO" sz="1600" err="1"/>
              <a:t>can</a:t>
            </a:r>
            <a:r>
              <a:rPr lang="nb-NO" sz="1600"/>
              <a:t> </a:t>
            </a:r>
            <a:r>
              <a:rPr lang="nb-NO" sz="1600" err="1"/>
              <a:t>also</a:t>
            </a:r>
            <a:r>
              <a:rPr lang="nb-NO" sz="1600"/>
              <a:t> be </a:t>
            </a:r>
            <a:r>
              <a:rPr lang="nb-NO" sz="1600" err="1"/>
              <a:t>made</a:t>
            </a:r>
            <a:r>
              <a:rPr lang="nb-NO" sz="1600"/>
              <a:t> to a time-</a:t>
            </a:r>
            <a:r>
              <a:rPr lang="nb-NO" sz="1600" err="1"/>
              <a:t>graph</a:t>
            </a:r>
            <a:endParaRPr lang="nb-NO" sz="1600"/>
          </a:p>
          <a:p>
            <a:pPr lvl="1">
              <a:lnSpc>
                <a:spcPct val="110000"/>
              </a:lnSpc>
            </a:pPr>
            <a:r>
              <a:rPr lang="nb-NO" sz="1400"/>
              <a:t>See </a:t>
            </a:r>
            <a:r>
              <a:rPr lang="nb-NO" sz="1400" err="1"/>
              <a:t>the</a:t>
            </a:r>
            <a:r>
              <a:rPr lang="nb-NO" sz="1400"/>
              <a:t> CPU spike I </a:t>
            </a:r>
            <a:r>
              <a:rPr lang="nb-NO" sz="1400" err="1"/>
              <a:t>had</a:t>
            </a:r>
            <a:r>
              <a:rPr lang="nb-NO" sz="1400"/>
              <a:t> for a </a:t>
            </a:r>
            <a:r>
              <a:rPr lang="nb-NO" sz="1400" err="1"/>
              <a:t>few</a:t>
            </a:r>
            <a:r>
              <a:rPr lang="nb-NO" sz="1400"/>
              <a:t> </a:t>
            </a:r>
            <a:r>
              <a:rPr lang="nb-NO" sz="1400" err="1"/>
              <a:t>seconds</a:t>
            </a:r>
            <a:r>
              <a:rPr lang="nb-NO" sz="1400"/>
              <a:t> </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marL="450000" lvl="1" indent="0">
              <a:lnSpc>
                <a:spcPct val="110000"/>
              </a:lnSpc>
              <a:buNone/>
            </a:pPr>
            <a:endParaRPr lang="nb-NO" sz="1400"/>
          </a:p>
          <a:p>
            <a:pPr lvl="1">
              <a:lnSpc>
                <a:spcPct val="110000"/>
              </a:lnSpc>
            </a:pPr>
            <a:endParaRPr lang="nb-NO" sz="1400"/>
          </a:p>
          <a:p>
            <a:pPr lvl="1">
              <a:lnSpc>
                <a:spcPct val="110000"/>
              </a:lnSpc>
            </a:pP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0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a:p>
            <a:pPr lvl="1">
              <a:lnSpc>
                <a:spcPct val="110000"/>
              </a:lnSpc>
            </a:pPr>
            <a:endParaRPr lang="nb-NO" sz="140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10" name="Picture 9">
            <a:extLst>
              <a:ext uri="{FF2B5EF4-FFF2-40B4-BE49-F238E27FC236}">
                <a16:creationId xmlns:a16="http://schemas.microsoft.com/office/drawing/2014/main" id="{A94B3838-9B2E-F83F-0881-CA5CAB0AF8F8}"/>
              </a:ext>
            </a:extLst>
          </p:cNvPr>
          <p:cNvPicPr>
            <a:picLocks noChangeAspect="1"/>
          </p:cNvPicPr>
          <p:nvPr/>
        </p:nvPicPr>
        <p:blipFill>
          <a:blip r:embed="rId3"/>
          <a:stretch>
            <a:fillRect/>
          </a:stretch>
        </p:blipFill>
        <p:spPr>
          <a:xfrm>
            <a:off x="5654368" y="2889563"/>
            <a:ext cx="5911356" cy="2972098"/>
          </a:xfrm>
          <a:prstGeom prst="rect">
            <a:avLst/>
          </a:prstGeom>
        </p:spPr>
      </p:pic>
      <p:pic>
        <p:nvPicPr>
          <p:cNvPr id="12" name="Picture 11">
            <a:extLst>
              <a:ext uri="{FF2B5EF4-FFF2-40B4-BE49-F238E27FC236}">
                <a16:creationId xmlns:a16="http://schemas.microsoft.com/office/drawing/2014/main" id="{C21A94DC-641A-6665-AA91-56200DE4E848}"/>
              </a:ext>
            </a:extLst>
          </p:cNvPr>
          <p:cNvPicPr>
            <a:picLocks noChangeAspect="1"/>
          </p:cNvPicPr>
          <p:nvPr/>
        </p:nvPicPr>
        <p:blipFill>
          <a:blip r:embed="rId4"/>
          <a:stretch>
            <a:fillRect/>
          </a:stretch>
        </p:blipFill>
        <p:spPr>
          <a:xfrm>
            <a:off x="497404" y="3155059"/>
            <a:ext cx="5042014" cy="2706602"/>
          </a:xfrm>
          <a:prstGeom prst="rect">
            <a:avLst/>
          </a:prstGeom>
        </p:spPr>
      </p:pic>
      <p:pic>
        <p:nvPicPr>
          <p:cNvPr id="16" name="Picture 15">
            <a:extLst>
              <a:ext uri="{FF2B5EF4-FFF2-40B4-BE49-F238E27FC236}">
                <a16:creationId xmlns:a16="http://schemas.microsoft.com/office/drawing/2014/main" id="{6312A886-6164-F3CF-9FE1-B68122789C7E}"/>
              </a:ext>
            </a:extLst>
          </p:cNvPr>
          <p:cNvPicPr>
            <a:picLocks noChangeAspect="1"/>
          </p:cNvPicPr>
          <p:nvPr/>
        </p:nvPicPr>
        <p:blipFill>
          <a:blip r:embed="rId5"/>
          <a:stretch>
            <a:fillRect/>
          </a:stretch>
        </p:blipFill>
        <p:spPr>
          <a:xfrm>
            <a:off x="6824075" y="963612"/>
            <a:ext cx="2920956" cy="1833500"/>
          </a:xfrm>
          <a:prstGeom prst="rect">
            <a:avLst/>
          </a:prstGeom>
        </p:spPr>
      </p:pic>
      <p:cxnSp>
        <p:nvCxnSpPr>
          <p:cNvPr id="18" name="Straight Arrow Connector 17">
            <a:extLst>
              <a:ext uri="{FF2B5EF4-FFF2-40B4-BE49-F238E27FC236}">
                <a16:creationId xmlns:a16="http://schemas.microsoft.com/office/drawing/2014/main" id="{227D76F0-4127-6950-9E0C-0B543615FF59}"/>
              </a:ext>
            </a:extLst>
          </p:cNvPr>
          <p:cNvCxnSpPr>
            <a:cxnSpLocks/>
          </p:cNvCxnSpPr>
          <p:nvPr/>
        </p:nvCxnSpPr>
        <p:spPr>
          <a:xfrm flipV="1">
            <a:off x="5070393" y="1978972"/>
            <a:ext cx="1609667" cy="964949"/>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30" name="Picture 6" descr="20,000+ Free Heart Png &amp; Png Images - Pixabay">
            <a:extLst>
              <a:ext uri="{FF2B5EF4-FFF2-40B4-BE49-F238E27FC236}">
                <a16:creationId xmlns:a16="http://schemas.microsoft.com/office/drawing/2014/main" id="{9899F73C-D4EC-19DA-2E09-57611219C5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94720" y="6308992"/>
            <a:ext cx="436300" cy="39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cure IT Infrastructure and Cybersecurity Services">
            <a:extLst>
              <a:ext uri="{FF2B5EF4-FFF2-40B4-BE49-F238E27FC236}">
                <a16:creationId xmlns:a16="http://schemas.microsoft.com/office/drawing/2014/main" id="{599735D7-08E7-206F-2718-54CC0EAC3B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988839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6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a:t>
            </a:r>
            <a:r>
              <a:rPr lang="nb-NO" sz="1600" dirty="0" err="1"/>
              <a:t>this</a:t>
            </a:r>
            <a:r>
              <a:rPr lang="nb-NO" sz="1600" dirty="0"/>
              <a:t> time Bar Gauge (or </a:t>
            </a:r>
            <a:r>
              <a:rPr lang="nb-NO" sz="1600" dirty="0" err="1"/>
              <a:t>Pie</a:t>
            </a:r>
            <a:r>
              <a:rPr lang="nb-NO" sz="1600" dirty="0"/>
              <a:t> Chart)</a:t>
            </a:r>
          </a:p>
          <a:p>
            <a:pPr>
              <a:lnSpc>
                <a:spcPct val="110000"/>
              </a:lnSpc>
            </a:pPr>
            <a:r>
              <a:rPr lang="nb-NO" sz="1600" dirty="0" err="1"/>
              <a:t>Give</a:t>
            </a:r>
            <a:r>
              <a:rPr lang="nb-NO" sz="1600" dirty="0"/>
              <a:t> </a:t>
            </a:r>
            <a:r>
              <a:rPr lang="nb-NO" sz="1600" dirty="0" err="1"/>
              <a:t>the</a:t>
            </a:r>
            <a:r>
              <a:rPr lang="nb-NO" sz="1600" dirty="0"/>
              <a:t> panel a </a:t>
            </a:r>
            <a:r>
              <a:rPr lang="nb-NO" sz="1600" dirty="0" err="1"/>
              <a:t>name</a:t>
            </a:r>
            <a:endParaRPr lang="nb-NO" sz="1600" dirty="0"/>
          </a:p>
          <a:p>
            <a:pPr lvl="1">
              <a:lnSpc>
                <a:spcPct val="110000"/>
              </a:lnSpc>
            </a:pPr>
            <a:r>
              <a:rPr lang="en-US" sz="1000" dirty="0"/>
              <a:t>Control Plane Memory</a:t>
            </a: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972000"/>
            <a:ext cx="2310176" cy="760311"/>
          </a:xfrm>
          <a:prstGeom prst="rect">
            <a:avLst/>
          </a:prstGeom>
        </p:spPr>
      </p:pic>
      <p:pic>
        <p:nvPicPr>
          <p:cNvPr id="5" name="Picture 4">
            <a:extLst>
              <a:ext uri="{FF2B5EF4-FFF2-40B4-BE49-F238E27FC236}">
                <a16:creationId xmlns:a16="http://schemas.microsoft.com/office/drawing/2014/main" id="{DF824301-7077-9403-4CCB-1D1C4400CF5C}"/>
              </a:ext>
            </a:extLst>
          </p:cNvPr>
          <p:cNvPicPr>
            <a:picLocks noChangeAspect="1"/>
          </p:cNvPicPr>
          <p:nvPr/>
        </p:nvPicPr>
        <p:blipFill>
          <a:blip r:embed="rId4"/>
          <a:stretch>
            <a:fillRect/>
          </a:stretch>
        </p:blipFill>
        <p:spPr>
          <a:xfrm>
            <a:off x="6928008" y="1907955"/>
            <a:ext cx="5134692" cy="1390844"/>
          </a:xfrm>
          <a:prstGeom prst="rect">
            <a:avLst/>
          </a:prstGeom>
        </p:spPr>
      </p:pic>
      <p:pic>
        <p:nvPicPr>
          <p:cNvPr id="9" name="Picture 8">
            <a:extLst>
              <a:ext uri="{FF2B5EF4-FFF2-40B4-BE49-F238E27FC236}">
                <a16:creationId xmlns:a16="http://schemas.microsoft.com/office/drawing/2014/main" id="{05595E58-4F4E-EDAF-648D-78A7738008A8}"/>
              </a:ext>
            </a:extLst>
          </p:cNvPr>
          <p:cNvPicPr>
            <a:picLocks noChangeAspect="1"/>
          </p:cNvPicPr>
          <p:nvPr/>
        </p:nvPicPr>
        <p:blipFill>
          <a:blip r:embed="rId5"/>
          <a:stretch>
            <a:fillRect/>
          </a:stretch>
        </p:blipFill>
        <p:spPr>
          <a:xfrm>
            <a:off x="539998" y="2149082"/>
            <a:ext cx="5939030" cy="2520572"/>
          </a:xfrm>
          <a:prstGeom prst="rect">
            <a:avLst/>
          </a:prstGeom>
        </p:spPr>
      </p:pic>
      <p:pic>
        <p:nvPicPr>
          <p:cNvPr id="3" name="Picture 2" descr="Secure IT Infrastructure and Cybersecurity Services">
            <a:extLst>
              <a:ext uri="{FF2B5EF4-FFF2-40B4-BE49-F238E27FC236}">
                <a16:creationId xmlns:a16="http://schemas.microsoft.com/office/drawing/2014/main" id="{824F2FFC-D753-5B68-1146-4B9068C7E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17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query</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a:t>Alternative </a:t>
            </a:r>
            <a:r>
              <a:rPr lang="nb-NO" sz="1600" dirty="0" err="1"/>
              <a:t>you</a:t>
            </a:r>
            <a:r>
              <a:rPr lang="nb-NO" sz="1600" dirty="0"/>
              <a:t> </a:t>
            </a:r>
            <a:r>
              <a:rPr lang="nb-NO" sz="1600" dirty="0" err="1"/>
              <a:t>can</a:t>
            </a:r>
            <a:r>
              <a:rPr lang="nb-NO" sz="1600" dirty="0"/>
              <a:t> </a:t>
            </a:r>
            <a:r>
              <a:rPr lang="nb-NO" sz="1600" dirty="0" err="1"/>
              <a:t>paste</a:t>
            </a:r>
            <a:r>
              <a:rPr lang="nb-NO" sz="1600" dirty="0"/>
              <a:t> in </a:t>
            </a:r>
            <a:r>
              <a:rPr lang="nb-NO" sz="1600" dirty="0" err="1"/>
              <a:t>the</a:t>
            </a:r>
            <a:r>
              <a:rPr lang="nb-NO" sz="1600" dirty="0"/>
              <a:t> </a:t>
            </a:r>
            <a:r>
              <a:rPr lang="nb-NO" sz="1600" dirty="0" err="1"/>
              <a:t>query</a:t>
            </a:r>
            <a:r>
              <a:rPr lang="nb-NO" sz="1600" dirty="0"/>
              <a:t> </a:t>
            </a:r>
            <a:r>
              <a:rPr lang="nb-NO" sz="1600" dirty="0" err="1"/>
              <a:t>raw</a:t>
            </a:r>
            <a:r>
              <a:rPr lang="nb-NO" sz="1600" dirty="0"/>
              <a:t>, </a:t>
            </a:r>
            <a:r>
              <a:rPr lang="nb-NO" sz="1600" dirty="0" err="1"/>
              <a:t>but</a:t>
            </a:r>
            <a:r>
              <a:rPr lang="nb-NO" sz="1600" dirty="0"/>
              <a:t> </a:t>
            </a:r>
            <a:r>
              <a:rPr lang="nb-NO" sz="1600" dirty="0" err="1"/>
              <a:t>that</a:t>
            </a:r>
            <a:r>
              <a:rPr lang="nb-NO" sz="1600" dirty="0"/>
              <a:t> </a:t>
            </a:r>
            <a:r>
              <a:rPr lang="nb-NO" sz="1600" dirty="0" err="1"/>
              <a:t>you</a:t>
            </a:r>
            <a:r>
              <a:rPr lang="nb-NO" sz="1600" dirty="0"/>
              <a:t> </a:t>
            </a:r>
            <a:r>
              <a:rPr lang="nb-NO" sz="1600" dirty="0" err="1"/>
              <a:t>cannot</a:t>
            </a:r>
            <a:r>
              <a:rPr lang="nb-NO" sz="1600" dirty="0"/>
              <a:t> og back to editor mode.</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sp>
        <p:nvSpPr>
          <p:cNvPr id="5" name="TextBox 4">
            <a:extLst>
              <a:ext uri="{FF2B5EF4-FFF2-40B4-BE49-F238E27FC236}">
                <a16:creationId xmlns:a16="http://schemas.microsoft.com/office/drawing/2014/main" id="{7E9D5441-D128-267D-DF55-4B996D69971B}"/>
              </a:ext>
            </a:extLst>
          </p:cNvPr>
          <p:cNvSpPr txBox="1"/>
          <p:nvPr/>
        </p:nvSpPr>
        <p:spPr>
          <a:xfrm>
            <a:off x="633953" y="4798142"/>
            <a:ext cx="4251171" cy="900246"/>
          </a:xfrm>
          <a:prstGeom prst="rect">
            <a:avLst/>
          </a:prstGeom>
          <a:noFill/>
        </p:spPr>
        <p:txBody>
          <a:bodyPr wrap="square">
            <a:spAutoFit/>
          </a:bodyPr>
          <a:lstStyle/>
          <a:p>
            <a:r>
              <a:rPr lang="en-US" sz="1050" dirty="0"/>
              <a:t>SELECT last("</a:t>
            </a:r>
            <a:r>
              <a:rPr lang="en-US" sz="1050" dirty="0" err="1"/>
              <a:t>used_number</a:t>
            </a:r>
            <a:r>
              <a:rPr lang="en-US" sz="1050" dirty="0"/>
              <a:t>") AS "Used", last("</a:t>
            </a:r>
            <a:r>
              <a:rPr lang="en-US" sz="1050" dirty="0" err="1"/>
              <a:t>free_number</a:t>
            </a:r>
            <a:r>
              <a:rPr lang="en-US" sz="1050" dirty="0"/>
              <a:t>") AS "Free" FROM "</a:t>
            </a:r>
            <a:r>
              <a:rPr lang="en-US" sz="1050" dirty="0" err="1"/>
              <a:t>Cisco-IOS-XE-platform-software-oper:cisco-platform-software</a:t>
            </a:r>
            <a:r>
              <a:rPr lang="en-US" sz="1050" dirty="0"/>
              <a:t>/control-processes/control-process/memory-stats" WHERE $</a:t>
            </a:r>
            <a:r>
              <a:rPr lang="en-US" sz="1050" dirty="0" err="1"/>
              <a:t>timeFilter</a:t>
            </a:r>
            <a:r>
              <a:rPr lang="en-US" sz="1050" dirty="0"/>
              <a:t> GROUP BY time($__interval) fill(null)</a:t>
            </a:r>
            <a:endParaRPr lang="en-GB" sz="1050" dirty="0"/>
          </a:p>
        </p:txBody>
      </p:sp>
      <p:pic>
        <p:nvPicPr>
          <p:cNvPr id="13" name="Picture 12">
            <a:extLst>
              <a:ext uri="{FF2B5EF4-FFF2-40B4-BE49-F238E27FC236}">
                <a16:creationId xmlns:a16="http://schemas.microsoft.com/office/drawing/2014/main" id="{1072F83A-3E06-49DE-6466-DEE8A50BB0E0}"/>
              </a:ext>
            </a:extLst>
          </p:cNvPr>
          <p:cNvPicPr>
            <a:picLocks noChangeAspect="1"/>
          </p:cNvPicPr>
          <p:nvPr/>
        </p:nvPicPr>
        <p:blipFill>
          <a:blip r:embed="rId3"/>
          <a:stretch>
            <a:fillRect/>
          </a:stretch>
        </p:blipFill>
        <p:spPr>
          <a:xfrm>
            <a:off x="6854073" y="4561635"/>
            <a:ext cx="3407232" cy="1386124"/>
          </a:xfrm>
          <a:prstGeom prst="rect">
            <a:avLst/>
          </a:prstGeom>
        </p:spPr>
      </p:pic>
      <p:pic>
        <p:nvPicPr>
          <p:cNvPr id="15" name="Picture 14">
            <a:extLst>
              <a:ext uri="{FF2B5EF4-FFF2-40B4-BE49-F238E27FC236}">
                <a16:creationId xmlns:a16="http://schemas.microsoft.com/office/drawing/2014/main" id="{12D352F7-548F-D696-D62D-C13C565947D0}"/>
              </a:ext>
            </a:extLst>
          </p:cNvPr>
          <p:cNvPicPr>
            <a:picLocks noChangeAspect="1"/>
          </p:cNvPicPr>
          <p:nvPr/>
        </p:nvPicPr>
        <p:blipFill>
          <a:blip r:embed="rId4"/>
          <a:stretch>
            <a:fillRect/>
          </a:stretch>
        </p:blipFill>
        <p:spPr>
          <a:xfrm>
            <a:off x="5336340" y="5200806"/>
            <a:ext cx="1390003" cy="744645"/>
          </a:xfrm>
          <a:prstGeom prst="rect">
            <a:avLst/>
          </a:prstGeom>
        </p:spPr>
      </p:pic>
      <p:cxnSp>
        <p:nvCxnSpPr>
          <p:cNvPr id="16" name="Straight Arrow Connector 15">
            <a:extLst>
              <a:ext uri="{FF2B5EF4-FFF2-40B4-BE49-F238E27FC236}">
                <a16:creationId xmlns:a16="http://schemas.microsoft.com/office/drawing/2014/main" id="{8328309C-54BA-D19B-3C71-94DB4CBF2278}"/>
              </a:ext>
            </a:extLst>
          </p:cNvPr>
          <p:cNvCxnSpPr>
            <a:cxnSpLocks/>
          </p:cNvCxnSpPr>
          <p:nvPr/>
        </p:nvCxnSpPr>
        <p:spPr>
          <a:xfrm>
            <a:off x="4885125" y="4534277"/>
            <a:ext cx="1572236" cy="103885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AEB3E69-1EC7-6969-41A9-0E71400BF784}"/>
              </a:ext>
            </a:extLst>
          </p:cNvPr>
          <p:cNvPicPr>
            <a:picLocks noChangeAspect="1"/>
          </p:cNvPicPr>
          <p:nvPr/>
        </p:nvPicPr>
        <p:blipFill>
          <a:blip r:embed="rId5"/>
          <a:stretch>
            <a:fillRect/>
          </a:stretch>
        </p:blipFill>
        <p:spPr>
          <a:xfrm>
            <a:off x="539998" y="1418371"/>
            <a:ext cx="10269383" cy="2743583"/>
          </a:xfrm>
          <a:prstGeom prst="rect">
            <a:avLst/>
          </a:prstGeom>
        </p:spPr>
      </p:pic>
      <p:pic>
        <p:nvPicPr>
          <p:cNvPr id="3" name="Picture 2" descr="Secure IT Infrastructure and Cybersecurity Services">
            <a:extLst>
              <a:ext uri="{FF2B5EF4-FFF2-40B4-BE49-F238E27FC236}">
                <a16:creationId xmlns:a16="http://schemas.microsoft.com/office/drawing/2014/main" id="{644F3990-9993-D5F9-0433-8D3181A41F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6313562"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some</a:t>
            </a:r>
            <a:r>
              <a:rPr lang="nb-NO" sz="1600" dirty="0"/>
              <a:t> settings in </a:t>
            </a:r>
            <a:r>
              <a:rPr lang="nb-NO" sz="1600" dirty="0" err="1"/>
              <a:t>the</a:t>
            </a:r>
            <a:r>
              <a:rPr lang="nb-NO" sz="1600" dirty="0"/>
              <a:t> Bar Gauge panel </a:t>
            </a:r>
            <a:r>
              <a:rPr lang="nb-NO" sz="1600" dirty="0" err="1"/>
              <a:t>options</a:t>
            </a:r>
            <a:endParaRPr lang="nb-NO" sz="1600" dirty="0"/>
          </a:p>
          <a:p>
            <a:pPr lvl="1">
              <a:lnSpc>
                <a:spcPct val="110000"/>
              </a:lnSpc>
            </a:pPr>
            <a:r>
              <a:rPr lang="nb-NO" sz="1400" dirty="0" err="1"/>
              <a:t>Selelect</a:t>
            </a:r>
            <a:r>
              <a:rPr lang="nb-NO" sz="1400" dirty="0"/>
              <a:t> </a:t>
            </a:r>
            <a:r>
              <a:rPr lang="nb-NO" sz="1400" dirty="0" err="1"/>
              <a:t>the</a:t>
            </a:r>
            <a:r>
              <a:rPr lang="nb-NO" sz="1400" dirty="0"/>
              <a:t> </a:t>
            </a:r>
            <a:r>
              <a:rPr lang="nb-NO" sz="1400" dirty="0" err="1"/>
              <a:t>Horizontal</a:t>
            </a:r>
            <a:r>
              <a:rPr lang="nb-NO" sz="1400" dirty="0"/>
              <a:t> </a:t>
            </a:r>
            <a:r>
              <a:rPr lang="nb-NO" sz="1400" dirty="0" err="1"/>
              <a:t>orientation</a:t>
            </a:r>
            <a:r>
              <a:rPr lang="nb-NO" sz="1400" dirty="0"/>
              <a:t> (or </a:t>
            </a:r>
            <a:r>
              <a:rPr lang="nb-NO" sz="1400" dirty="0" err="1"/>
              <a:t>vertical</a:t>
            </a:r>
            <a:r>
              <a:rPr lang="nb-NO" sz="1400" dirty="0"/>
              <a:t>) </a:t>
            </a:r>
            <a:r>
              <a:rPr lang="nb-NO" sz="1400" dirty="0" err="1"/>
              <a:t>whatever</a:t>
            </a:r>
            <a:r>
              <a:rPr lang="nb-NO" sz="1400" dirty="0"/>
              <a:t> </a:t>
            </a:r>
            <a:r>
              <a:rPr lang="nb-NO" sz="1400" dirty="0" err="1"/>
              <a:t>you</a:t>
            </a:r>
            <a:r>
              <a:rPr lang="nb-NO" sz="1400" dirty="0"/>
              <a:t> </a:t>
            </a:r>
            <a:r>
              <a:rPr lang="nb-NO" sz="1400" dirty="0" err="1"/>
              <a:t>prefer</a:t>
            </a:r>
            <a:r>
              <a:rPr lang="nb-NO" sz="1400" dirty="0"/>
              <a:t>.</a:t>
            </a:r>
          </a:p>
          <a:p>
            <a:pPr lvl="1">
              <a:lnSpc>
                <a:spcPct val="110000"/>
              </a:lnSpc>
            </a:pPr>
            <a:r>
              <a:rPr lang="nb-NO" sz="1400" dirty="0"/>
              <a:t>Set Bar </a:t>
            </a:r>
            <a:r>
              <a:rPr lang="nb-NO" sz="1400" dirty="0" err="1"/>
              <a:t>Size</a:t>
            </a:r>
            <a:r>
              <a:rPr lang="nb-NO" sz="1400" dirty="0"/>
              <a:t> to Manual and </a:t>
            </a:r>
            <a:r>
              <a:rPr lang="nb-NO" sz="1400" dirty="0" err="1"/>
              <a:t>change</a:t>
            </a:r>
            <a:r>
              <a:rPr lang="nb-NO" sz="1400" dirty="0"/>
              <a:t> it to </a:t>
            </a:r>
            <a:r>
              <a:rPr lang="nb-NO" sz="1400" dirty="0" err="1"/>
              <a:t>fit</a:t>
            </a:r>
            <a:r>
              <a:rPr lang="nb-NO" sz="1400" dirty="0"/>
              <a:t> </a:t>
            </a:r>
            <a:r>
              <a:rPr lang="nb-NO" sz="1400" dirty="0" err="1"/>
              <a:t>inside</a:t>
            </a:r>
            <a:r>
              <a:rPr lang="nb-NO" sz="1400" dirty="0"/>
              <a:t> </a:t>
            </a:r>
            <a:r>
              <a:rPr lang="nb-NO" sz="1400" dirty="0" err="1"/>
              <a:t>your</a:t>
            </a:r>
            <a:r>
              <a:rPr lang="nb-NO" sz="1400" dirty="0"/>
              <a:t> panel.</a:t>
            </a:r>
          </a:p>
          <a:p>
            <a:pPr lvl="1">
              <a:lnSpc>
                <a:spcPct val="110000"/>
              </a:lnSpc>
            </a:pPr>
            <a:r>
              <a:rPr lang="nb-NO" sz="1400" dirty="0"/>
              <a:t>Place </a:t>
            </a:r>
            <a:r>
              <a:rPr lang="nb-NO" sz="1400" dirty="0" err="1"/>
              <a:t>this</a:t>
            </a:r>
            <a:r>
              <a:rPr lang="nb-NO" sz="1400" dirty="0"/>
              <a:t> panel </a:t>
            </a:r>
            <a:r>
              <a:rPr lang="nb-NO" sz="1400" dirty="0" err="1"/>
              <a:t>below</a:t>
            </a:r>
            <a:r>
              <a:rPr lang="nb-NO" sz="1400" dirty="0"/>
              <a:t> </a:t>
            </a:r>
            <a:r>
              <a:rPr lang="nb-NO" sz="1400" dirty="0" err="1"/>
              <a:t>the</a:t>
            </a:r>
            <a:r>
              <a:rPr lang="nb-NO" sz="1400" dirty="0"/>
              <a:t> CPU panel.</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373EB78B-411B-E3DC-8CE7-B35104A3F84D}"/>
              </a:ext>
            </a:extLst>
          </p:cNvPr>
          <p:cNvPicPr>
            <a:picLocks noChangeAspect="1"/>
          </p:cNvPicPr>
          <p:nvPr/>
        </p:nvPicPr>
        <p:blipFill>
          <a:blip r:embed="rId3"/>
          <a:stretch>
            <a:fillRect/>
          </a:stretch>
        </p:blipFill>
        <p:spPr>
          <a:xfrm>
            <a:off x="7330758" y="972000"/>
            <a:ext cx="4527227" cy="5027378"/>
          </a:xfrm>
          <a:prstGeom prst="rect">
            <a:avLst/>
          </a:prstGeom>
        </p:spPr>
      </p:pic>
      <p:pic>
        <p:nvPicPr>
          <p:cNvPr id="12" name="Picture 11">
            <a:extLst>
              <a:ext uri="{FF2B5EF4-FFF2-40B4-BE49-F238E27FC236}">
                <a16:creationId xmlns:a16="http://schemas.microsoft.com/office/drawing/2014/main" id="{050F6346-9529-EB1D-96C8-5F14674E20E9}"/>
              </a:ext>
            </a:extLst>
          </p:cNvPr>
          <p:cNvPicPr>
            <a:picLocks noChangeAspect="1"/>
          </p:cNvPicPr>
          <p:nvPr/>
        </p:nvPicPr>
        <p:blipFill>
          <a:blip r:embed="rId4"/>
          <a:stretch>
            <a:fillRect/>
          </a:stretch>
        </p:blipFill>
        <p:spPr>
          <a:xfrm>
            <a:off x="3750047" y="3668660"/>
            <a:ext cx="2895130" cy="1705152"/>
          </a:xfrm>
          <a:prstGeom prst="rect">
            <a:avLst/>
          </a:prstGeom>
        </p:spPr>
      </p:pic>
      <p:pic>
        <p:nvPicPr>
          <p:cNvPr id="17" name="Picture 16">
            <a:extLst>
              <a:ext uri="{FF2B5EF4-FFF2-40B4-BE49-F238E27FC236}">
                <a16:creationId xmlns:a16="http://schemas.microsoft.com/office/drawing/2014/main" id="{3148A11A-9A7A-B122-F910-0634BB8FFF4B}"/>
              </a:ext>
            </a:extLst>
          </p:cNvPr>
          <p:cNvPicPr>
            <a:picLocks noChangeAspect="1"/>
          </p:cNvPicPr>
          <p:nvPr/>
        </p:nvPicPr>
        <p:blipFill>
          <a:blip r:embed="rId5"/>
          <a:stretch>
            <a:fillRect/>
          </a:stretch>
        </p:blipFill>
        <p:spPr>
          <a:xfrm>
            <a:off x="1081395" y="2714606"/>
            <a:ext cx="2460267" cy="3237833"/>
          </a:xfrm>
          <a:prstGeom prst="rect">
            <a:avLst/>
          </a:prstGeom>
        </p:spPr>
      </p:pic>
      <p:sp>
        <p:nvSpPr>
          <p:cNvPr id="18" name="TextBox 17">
            <a:extLst>
              <a:ext uri="{FF2B5EF4-FFF2-40B4-BE49-F238E27FC236}">
                <a16:creationId xmlns:a16="http://schemas.microsoft.com/office/drawing/2014/main" id="{6B76B0AA-7E1E-45C3-2828-94CDF824044D}"/>
              </a:ext>
            </a:extLst>
          </p:cNvPr>
          <p:cNvSpPr txBox="1"/>
          <p:nvPr/>
        </p:nvSpPr>
        <p:spPr>
          <a:xfrm>
            <a:off x="4074851" y="5333400"/>
            <a:ext cx="914400" cy="914400"/>
          </a:xfrm>
          <a:prstGeom prst="rect">
            <a:avLst/>
          </a:prstGeom>
          <a:noFill/>
        </p:spPr>
        <p:txBody>
          <a:bodyPr wrap="none" lIns="90000" tIns="46800" rIns="90000" bIns="46800" rtlCol="0">
            <a:noAutofit/>
          </a:bodyPr>
          <a:lstStyle/>
          <a:p>
            <a:pPr algn="l"/>
            <a:r>
              <a:rPr lang="en-GB" dirty="0"/>
              <a:t>Vertical orientation</a:t>
            </a:r>
          </a:p>
        </p:txBody>
      </p:sp>
      <p:pic>
        <p:nvPicPr>
          <p:cNvPr id="3" name="Picture 2" descr="Secure IT Infrastructure and Cybersecurity Services">
            <a:extLst>
              <a:ext uri="{FF2B5EF4-FFF2-40B4-BE49-F238E27FC236}">
                <a16:creationId xmlns:a16="http://schemas.microsoft.com/office/drawing/2014/main" id="{4BF007C6-BFE8-19A6-F39F-4A3523A3B2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4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Device Info.</a:t>
            </a:r>
          </a:p>
          <a:p>
            <a:pPr>
              <a:lnSpc>
                <a:spcPct val="110000"/>
              </a:lnSpc>
            </a:pPr>
            <a:r>
              <a:rPr lang="nb-NO" sz="1600" dirty="0" err="1"/>
              <a:t>Name</a:t>
            </a:r>
            <a:r>
              <a:rPr lang="nb-NO" sz="1600" dirty="0"/>
              <a:t> </a:t>
            </a:r>
            <a:r>
              <a:rPr lang="nb-NO" sz="1600" dirty="0" err="1"/>
              <a:t>the</a:t>
            </a:r>
            <a:r>
              <a:rPr lang="nb-NO" sz="1600" dirty="0"/>
              <a:t> first panel «WLC Device Info»</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6928008" y="1227405"/>
            <a:ext cx="2310176" cy="760311"/>
          </a:xfrm>
          <a:prstGeom prst="rect">
            <a:avLst/>
          </a:prstGeom>
        </p:spPr>
      </p:pic>
      <p:pic>
        <p:nvPicPr>
          <p:cNvPr id="6" name="Picture 5">
            <a:extLst>
              <a:ext uri="{FF2B5EF4-FFF2-40B4-BE49-F238E27FC236}">
                <a16:creationId xmlns:a16="http://schemas.microsoft.com/office/drawing/2014/main" id="{E2628ADD-AAC6-FD23-BF98-38F12351C36A}"/>
              </a:ext>
            </a:extLst>
          </p:cNvPr>
          <p:cNvPicPr>
            <a:picLocks noChangeAspect="1"/>
          </p:cNvPicPr>
          <p:nvPr/>
        </p:nvPicPr>
        <p:blipFill>
          <a:blip r:embed="rId4"/>
          <a:stretch>
            <a:fillRect/>
          </a:stretch>
        </p:blipFill>
        <p:spPr>
          <a:xfrm>
            <a:off x="6928008" y="2334857"/>
            <a:ext cx="5153744" cy="1590897"/>
          </a:xfrm>
          <a:prstGeom prst="rect">
            <a:avLst/>
          </a:prstGeom>
        </p:spPr>
      </p:pic>
      <p:pic>
        <p:nvPicPr>
          <p:cNvPr id="15" name="Picture 14">
            <a:extLst>
              <a:ext uri="{FF2B5EF4-FFF2-40B4-BE49-F238E27FC236}">
                <a16:creationId xmlns:a16="http://schemas.microsoft.com/office/drawing/2014/main" id="{AFEFF60B-BF24-CCD4-C1A5-4DE842914682}"/>
              </a:ext>
            </a:extLst>
          </p:cNvPr>
          <p:cNvPicPr>
            <a:picLocks noChangeAspect="1"/>
          </p:cNvPicPr>
          <p:nvPr/>
        </p:nvPicPr>
        <p:blipFill>
          <a:blip r:embed="rId5"/>
          <a:stretch>
            <a:fillRect/>
          </a:stretch>
        </p:blipFill>
        <p:spPr>
          <a:xfrm>
            <a:off x="442343" y="2550072"/>
            <a:ext cx="6197603" cy="1344763"/>
          </a:xfrm>
          <a:prstGeom prst="rect">
            <a:avLst/>
          </a:prstGeom>
        </p:spPr>
      </p:pic>
      <p:cxnSp>
        <p:nvCxnSpPr>
          <p:cNvPr id="17" name="Straight Arrow Connector 16">
            <a:extLst>
              <a:ext uri="{FF2B5EF4-FFF2-40B4-BE49-F238E27FC236}">
                <a16:creationId xmlns:a16="http://schemas.microsoft.com/office/drawing/2014/main" id="{B5B23183-377D-870D-E044-629CD36C6E7D}"/>
              </a:ext>
            </a:extLst>
          </p:cNvPr>
          <p:cNvCxnSpPr>
            <a:cxnSpLocks/>
          </p:cNvCxnSpPr>
          <p:nvPr/>
        </p:nvCxnSpPr>
        <p:spPr>
          <a:xfrm flipH="1">
            <a:off x="2104008" y="1756818"/>
            <a:ext cx="1550097" cy="1373487"/>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70D94D-8400-CA49-177C-F884D27AA227}"/>
              </a:ext>
            </a:extLst>
          </p:cNvPr>
          <p:cNvCxnSpPr>
            <a:cxnSpLocks/>
          </p:cNvCxnSpPr>
          <p:nvPr/>
        </p:nvCxnSpPr>
        <p:spPr>
          <a:xfrm>
            <a:off x="4225771" y="1260629"/>
            <a:ext cx="2503503" cy="587443"/>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9171573-4C0D-17BF-4D5C-F536D60B0D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45274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Runs the command "show wireless summary | </a:t>
            </a:r>
            <a:r>
              <a:rPr lang="en-US" sz="1400" err="1"/>
              <a:t>inc</a:t>
            </a:r>
            <a:r>
              <a:rPr lang="en-US" sz="1400"/>
              <a:t> Max APs"</a:t>
            </a:r>
          </a:p>
          <a:p>
            <a:pPr lvl="1">
              <a:lnSpc>
                <a:spcPct val="110000"/>
              </a:lnSpc>
            </a:pPr>
            <a:r>
              <a:rPr lang="en-US" sz="1400"/>
              <a:t>Output when running this on the WLC should be like this</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9" name="TextBox 8">
            <a:extLst>
              <a:ext uri="{FF2B5EF4-FFF2-40B4-BE49-F238E27FC236}">
                <a16:creationId xmlns:a16="http://schemas.microsoft.com/office/drawing/2014/main" id="{CC84558A-FEB5-4FA2-021C-986D69B1A43A}"/>
              </a:ext>
            </a:extLst>
          </p:cNvPr>
          <p:cNvSpPr txBox="1"/>
          <p:nvPr/>
        </p:nvSpPr>
        <p:spPr>
          <a:xfrm>
            <a:off x="8005346" y="3512888"/>
            <a:ext cx="3342298"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00B050"/>
                </a:solidFill>
                <a:latin typeface="Consolas" panose="020B0609020204030204" pitchFamily="49" charset="0"/>
              </a:rPr>
              <a:t>wlc9</a:t>
            </a:r>
            <a:r>
              <a:rPr lang="en-US" sz="1050">
                <a:solidFill>
                  <a:srgbClr val="00B050"/>
                </a:solidFill>
                <a:latin typeface="Consolas" panose="020B0609020204030204" pitchFamily="49" charset="0"/>
              </a:rPr>
              <a:t># show wireless summary | </a:t>
            </a:r>
            <a:r>
              <a:rPr lang="en-US" sz="1050" err="1">
                <a:solidFill>
                  <a:srgbClr val="00B050"/>
                </a:solidFill>
                <a:latin typeface="Consolas" panose="020B0609020204030204" pitchFamily="49" charset="0"/>
              </a:rPr>
              <a:t>inc</a:t>
            </a:r>
            <a:r>
              <a:rPr lang="en-US" sz="1050">
                <a:solidFill>
                  <a:srgbClr val="00B050"/>
                </a:solidFill>
                <a:latin typeface="Consolas" panose="020B0609020204030204" pitchFamily="49" charset="0"/>
              </a:rPr>
              <a:t> Max APs</a:t>
            </a:r>
          </a:p>
          <a:p>
            <a:pPr lvl="1"/>
            <a:r>
              <a:rPr lang="en-US" sz="1050">
                <a:solidFill>
                  <a:srgbClr val="00B050"/>
                </a:solidFill>
                <a:latin typeface="Consolas" panose="020B0609020204030204" pitchFamily="49" charset="0"/>
              </a:rPr>
              <a:t>Max APs supported          : 100</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463862" y="3731891"/>
            <a:ext cx="1541484" cy="411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933493"/>
            <a:ext cx="2191917" cy="355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36308" y="341615"/>
            <a:ext cx="1911808"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357534" y="2098125"/>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Lab20_Ansible</a:t>
            </a:r>
            <a:r>
              <a:rPr lang="en-US" sz="1050">
                <a:solidFill>
                  <a:srgbClr val="6D6D6D"/>
                </a:solidFill>
                <a:latin typeface="Consolas" panose="020B0609020204030204" pitchFamily="49" charset="0"/>
                <a:ea typeface="+mn-ea"/>
              </a:rPr>
              <a:t>-run-cli-commands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Lab20_Ansible</a:t>
            </a:r>
            <a:r>
              <a:rPr lang="fr-FR" sz="1050">
                <a:solidFill>
                  <a:srgbClr val="6D6D6D"/>
                </a:solidFill>
              </a:rPr>
              <a:t>-run-cli-</a:t>
            </a:r>
            <a:r>
              <a:rPr lang="fr-FR" sz="1050" err="1">
                <a:solidFill>
                  <a:srgbClr val="6D6D6D"/>
                </a:solidFill>
              </a:rPr>
              <a:t>commands</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08645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dirty="0" err="1"/>
              <a:t>Table</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46437497-90A8-F607-D0C6-2264E9E889EC}"/>
              </a:ext>
            </a:extLst>
          </p:cNvPr>
          <p:cNvPicPr>
            <a:picLocks noChangeAspect="1"/>
          </p:cNvPicPr>
          <p:nvPr/>
        </p:nvPicPr>
        <p:blipFill>
          <a:blip r:embed="rId3"/>
          <a:stretch>
            <a:fillRect/>
          </a:stretch>
        </p:blipFill>
        <p:spPr>
          <a:xfrm>
            <a:off x="632724" y="1810234"/>
            <a:ext cx="8015668" cy="4119785"/>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H="1">
            <a:off x="2086252" y="1810234"/>
            <a:ext cx="772358" cy="1714201"/>
          </a:xfrm>
          <a:prstGeom prst="straightConnector1">
            <a:avLst/>
          </a:prstGeom>
          <a:ln>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E1646BD-1EF1-705F-06C9-9770CB949A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08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Value </a:t>
            </a:r>
            <a:r>
              <a:rPr lang="nb-NO" sz="1600" dirty="0" err="1"/>
              <a:t>option</a:t>
            </a:r>
            <a:r>
              <a:rPr lang="nb-NO" sz="1600" dirty="0"/>
              <a:t> to </a:t>
            </a:r>
            <a:r>
              <a:rPr lang="nb-NO" sz="1600" b="1" dirty="0"/>
              <a:t>Last*</a:t>
            </a:r>
            <a:r>
              <a:rPr lang="nb-NO" sz="1600" dirty="0"/>
              <a:t> and Fields to </a:t>
            </a:r>
            <a:r>
              <a:rPr lang="nb-NO" sz="1600" b="1" dirty="0"/>
              <a:t>All Fields.</a:t>
            </a:r>
          </a:p>
          <a:p>
            <a:pPr>
              <a:lnSpc>
                <a:spcPct val="110000"/>
              </a:lnSpc>
            </a:pPr>
            <a:r>
              <a:rPr lang="nb-NO" sz="1600" dirty="0" err="1"/>
              <a:t>Change</a:t>
            </a:r>
            <a:r>
              <a:rPr lang="nb-NO" sz="1600" dirty="0"/>
              <a:t> </a:t>
            </a:r>
            <a:r>
              <a:rPr lang="nb-NO" sz="1600" dirty="0" err="1"/>
              <a:t>the</a:t>
            </a:r>
            <a:r>
              <a:rPr lang="nb-NO" sz="1600" dirty="0"/>
              <a:t> Stat styles to </a:t>
            </a:r>
            <a:r>
              <a:rPr lang="nb-NO" sz="1600" dirty="0" err="1"/>
              <a:t>Horizontal</a:t>
            </a:r>
            <a:endParaRPr lang="nb-NO" sz="1600" dirty="0"/>
          </a:p>
          <a:p>
            <a:pPr>
              <a:lnSpc>
                <a:spcPct val="110000"/>
              </a:lnSpc>
            </a:pPr>
            <a:r>
              <a:rPr lang="nb-NO" sz="1600" dirty="0"/>
              <a:t>Your panel </a:t>
            </a:r>
            <a:r>
              <a:rPr lang="nb-NO" sz="1600" dirty="0" err="1"/>
              <a:t>should</a:t>
            </a:r>
            <a:r>
              <a:rPr lang="nb-NO" sz="1600" dirty="0"/>
              <a:t> </a:t>
            </a:r>
            <a:r>
              <a:rPr lang="nb-NO" sz="1600" dirty="0" err="1"/>
              <a:t>now</a:t>
            </a:r>
            <a:r>
              <a:rPr lang="nb-NO" sz="1600" dirty="0"/>
              <a:t> </a:t>
            </a:r>
            <a:r>
              <a:rPr lang="nb-NO" sz="1600" dirty="0" err="1"/>
              <a:t>look</a:t>
            </a:r>
            <a:r>
              <a:rPr lang="nb-NO" sz="1600" dirty="0"/>
              <a:t> like </a:t>
            </a:r>
            <a:r>
              <a:rPr lang="nb-NO" sz="1600" dirty="0" err="1"/>
              <a:t>this</a:t>
            </a:r>
            <a:r>
              <a:rPr lang="nb-NO" sz="1600" dirty="0"/>
              <a:t>.</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23B4892-3E57-EEB6-0BE5-C559436EFC34}"/>
              </a:ext>
            </a:extLst>
          </p:cNvPr>
          <p:cNvPicPr>
            <a:picLocks noChangeAspect="1"/>
          </p:cNvPicPr>
          <p:nvPr/>
        </p:nvPicPr>
        <p:blipFill>
          <a:blip r:embed="rId3"/>
          <a:stretch>
            <a:fillRect/>
          </a:stretch>
        </p:blipFill>
        <p:spPr>
          <a:xfrm>
            <a:off x="5780211" y="972001"/>
            <a:ext cx="5240213" cy="255047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12707" y="1358283"/>
            <a:ext cx="1624613" cy="627278"/>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1EA653AD-81FB-558C-F454-6E9B9962D8E5}"/>
              </a:ext>
            </a:extLst>
          </p:cNvPr>
          <p:cNvPicPr>
            <a:picLocks noChangeAspect="1"/>
          </p:cNvPicPr>
          <p:nvPr/>
        </p:nvPicPr>
        <p:blipFill>
          <a:blip r:embed="rId4"/>
          <a:stretch>
            <a:fillRect/>
          </a:stretch>
        </p:blipFill>
        <p:spPr>
          <a:xfrm>
            <a:off x="5780211" y="3569658"/>
            <a:ext cx="5328465" cy="2316341"/>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4572000" y="2032748"/>
            <a:ext cx="1208211" cy="211312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7117D163-821F-64DC-37DD-95AC3454F0B0}"/>
              </a:ext>
            </a:extLst>
          </p:cNvPr>
          <p:cNvPicPr>
            <a:picLocks noChangeAspect="1"/>
          </p:cNvPicPr>
          <p:nvPr/>
        </p:nvPicPr>
        <p:blipFill>
          <a:blip r:embed="rId5"/>
          <a:stretch>
            <a:fillRect/>
          </a:stretch>
        </p:blipFill>
        <p:spPr>
          <a:xfrm>
            <a:off x="468489" y="3205890"/>
            <a:ext cx="4356524" cy="2353524"/>
          </a:xfrm>
          <a:prstGeom prst="rect">
            <a:avLst/>
          </a:prstGeom>
        </p:spPr>
      </p:pic>
      <p:sp>
        <p:nvSpPr>
          <p:cNvPr id="23" name="TextBox 22">
            <a:extLst>
              <a:ext uri="{FF2B5EF4-FFF2-40B4-BE49-F238E27FC236}">
                <a16:creationId xmlns:a16="http://schemas.microsoft.com/office/drawing/2014/main" id="{37075D2C-FB6F-B833-B95F-EECE87D549C3}"/>
              </a:ext>
            </a:extLst>
          </p:cNvPr>
          <p:cNvSpPr txBox="1"/>
          <p:nvPr/>
        </p:nvSpPr>
        <p:spPr>
          <a:xfrm>
            <a:off x="262800" y="5558400"/>
            <a:ext cx="914400" cy="914400"/>
          </a:xfrm>
          <a:prstGeom prst="rect">
            <a:avLst/>
          </a:prstGeom>
          <a:noFill/>
        </p:spPr>
        <p:txBody>
          <a:bodyPr wrap="none" lIns="90000" tIns="46800" rIns="90000" bIns="46800" rtlCol="0">
            <a:noAutofit/>
          </a:bodyPr>
          <a:lstStyle/>
          <a:p>
            <a:r>
              <a:rPr lang="nb-NO" sz="1400" b="1" dirty="0"/>
              <a:t>On </a:t>
            </a:r>
            <a:r>
              <a:rPr lang="nb-NO" sz="1400" b="1" dirty="0" err="1"/>
              <a:t>the</a:t>
            </a:r>
            <a:r>
              <a:rPr lang="nb-NO" sz="1400" b="1" dirty="0"/>
              <a:t> </a:t>
            </a:r>
            <a:r>
              <a:rPr lang="nb-NO" sz="1400" b="1" dirty="0" err="1"/>
              <a:t>next</a:t>
            </a:r>
            <a:r>
              <a:rPr lang="nb-NO" sz="1400" b="1" dirty="0"/>
              <a:t> slide </a:t>
            </a:r>
            <a:r>
              <a:rPr lang="nb-NO" sz="1400" b="1" dirty="0" err="1"/>
              <a:t>we</a:t>
            </a:r>
            <a:r>
              <a:rPr lang="nb-NO" sz="1400" b="1" dirty="0"/>
              <a:t> </a:t>
            </a:r>
            <a:r>
              <a:rPr lang="nb-NO" sz="1400" b="1" dirty="0" err="1"/>
              <a:t>will</a:t>
            </a:r>
            <a:r>
              <a:rPr lang="nb-NO" sz="1400" b="1" dirty="0"/>
              <a:t> </a:t>
            </a:r>
            <a:r>
              <a:rPr lang="nb-NO" sz="1400" b="1" dirty="0" err="1"/>
              <a:t>remove</a:t>
            </a:r>
            <a:r>
              <a:rPr lang="nb-NO" sz="1400" b="1" dirty="0"/>
              <a:t> time variabel</a:t>
            </a:r>
          </a:p>
          <a:p>
            <a:pPr algn="l"/>
            <a:endParaRPr lang="en-GB" dirty="0" err="1"/>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2551482" y="2465909"/>
            <a:ext cx="0" cy="739981"/>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EA68810-9610-2A28-2F54-32EA5E8936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47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C735AF5C-012F-E8AA-E7AB-1C006A85D655}"/>
              </a:ext>
            </a:extLst>
          </p:cNvPr>
          <p:cNvPicPr>
            <a:picLocks noChangeAspect="1"/>
          </p:cNvPicPr>
          <p:nvPr/>
        </p:nvPicPr>
        <p:blipFill>
          <a:blip r:embed="rId5"/>
          <a:stretch>
            <a:fillRect/>
          </a:stretch>
        </p:blipFill>
        <p:spPr>
          <a:xfrm>
            <a:off x="345841" y="3527766"/>
            <a:ext cx="4750909" cy="1795108"/>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13247" cy="197447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B93D47C1-C481-DA69-6778-CEBD0C89F7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1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(Memory)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626804"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panel </a:t>
            </a:r>
            <a:r>
              <a:rPr lang="nb-NO" sz="1600" dirty="0" err="1"/>
              <a:t>next</a:t>
            </a:r>
            <a:r>
              <a:rPr lang="nb-NO" sz="1600" dirty="0"/>
              <a:t> to </a:t>
            </a:r>
            <a:r>
              <a:rPr lang="nb-NO" sz="1600" dirty="0" err="1"/>
              <a:t>the</a:t>
            </a:r>
            <a:r>
              <a:rPr lang="nb-NO" sz="1600" dirty="0"/>
              <a:t> CPU panel, or </a:t>
            </a:r>
            <a:r>
              <a:rPr lang="nb-NO" sz="1600" dirty="0" err="1"/>
              <a:t>wherever</a:t>
            </a:r>
            <a:r>
              <a:rPr lang="nb-NO" sz="1600" dirty="0"/>
              <a:t> </a:t>
            </a:r>
            <a:r>
              <a:rPr lang="nb-NO" sz="1600" dirty="0" err="1"/>
              <a:t>you</a:t>
            </a:r>
            <a:r>
              <a:rPr lang="nb-NO" sz="1600" dirty="0"/>
              <a:t> like to </a:t>
            </a:r>
            <a:r>
              <a:rPr lang="nb-NO" sz="1600" dirty="0" err="1"/>
              <a:t>place</a:t>
            </a:r>
            <a:r>
              <a:rPr lang="nb-NO" sz="1600" dirty="0"/>
              <a:t> it </a:t>
            </a:r>
            <a:r>
              <a:rPr lang="nb-NO" sz="1600" dirty="0">
                <a:sym typeface="Wingdings" panose="05000000000000000000" pitchFamily="2" charset="2"/>
              </a:rPr>
              <a:t></a:t>
            </a:r>
          </a:p>
          <a:p>
            <a:pPr>
              <a:lnSpc>
                <a:spcPct val="110000"/>
              </a:lnSpc>
            </a:pPr>
            <a:r>
              <a:rPr lang="nb-NO" sz="1600" dirty="0">
                <a:sym typeface="Wingdings" panose="05000000000000000000" pitchFamily="2" charset="2"/>
              </a:rPr>
              <a:t>Make </a:t>
            </a:r>
            <a:r>
              <a:rPr lang="nb-NO" sz="1600" dirty="0" err="1">
                <a:sym typeface="Wingdings" panose="05000000000000000000" pitchFamily="2" charset="2"/>
              </a:rPr>
              <a:t>the</a:t>
            </a:r>
            <a:r>
              <a:rPr lang="nb-NO" sz="1600" dirty="0">
                <a:sym typeface="Wingdings" panose="05000000000000000000" pitchFamily="2" charset="2"/>
              </a:rPr>
              <a:t> Control Plane Memory </a:t>
            </a:r>
            <a:r>
              <a:rPr lang="nb-NO" sz="1600" dirty="0" err="1">
                <a:sym typeface="Wingdings" panose="05000000000000000000" pitchFamily="2" charset="2"/>
              </a:rPr>
              <a:t>wider</a:t>
            </a:r>
            <a:r>
              <a:rPr lang="nb-NO" sz="1600" dirty="0">
                <a:sym typeface="Wingdings" panose="05000000000000000000" pitchFamily="2" charset="2"/>
              </a:rPr>
              <a:t>.</a:t>
            </a:r>
          </a:p>
          <a:p>
            <a:pPr lvl="1">
              <a:lnSpc>
                <a:spcPct val="110000"/>
              </a:lnSpc>
            </a:pPr>
            <a:r>
              <a:rPr lang="nb-NO" sz="1400" dirty="0" err="1">
                <a:sym typeface="Wingdings" panose="05000000000000000000" pitchFamily="2" charset="2"/>
              </a:rPr>
              <a:t>When</a:t>
            </a:r>
            <a:r>
              <a:rPr lang="nb-NO" sz="1400" dirty="0">
                <a:sym typeface="Wingdings" panose="05000000000000000000" pitchFamily="2" charset="2"/>
              </a:rPr>
              <a:t>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add</a:t>
            </a:r>
            <a:r>
              <a:rPr lang="nb-NO" sz="1400" dirty="0">
                <a:sym typeface="Wingdings" panose="05000000000000000000" pitchFamily="2" charset="2"/>
              </a:rPr>
              <a:t> more </a:t>
            </a:r>
            <a:r>
              <a:rPr lang="nb-NO" sz="1400" dirty="0" err="1">
                <a:sym typeface="Wingdings" panose="05000000000000000000" pitchFamily="2" charset="2"/>
              </a:rPr>
              <a:t>device</a:t>
            </a:r>
            <a:r>
              <a:rPr lang="nb-NO" sz="1400" dirty="0">
                <a:sym typeface="Wingdings" panose="05000000000000000000" pitchFamily="2" charset="2"/>
              </a:rPr>
              <a:t> info variables, </a:t>
            </a:r>
            <a:r>
              <a:rPr lang="nb-NO" sz="1400" dirty="0" err="1">
                <a:sym typeface="Wingdings" panose="05000000000000000000" pitchFamily="2" charset="2"/>
              </a:rPr>
              <a:t>we</a:t>
            </a:r>
            <a:r>
              <a:rPr lang="nb-NO" sz="1400" dirty="0">
                <a:sym typeface="Wingdings" panose="05000000000000000000" pitchFamily="2" charset="2"/>
              </a:rPr>
              <a:t> </a:t>
            </a:r>
            <a:r>
              <a:rPr lang="nb-NO" sz="1400" dirty="0" err="1">
                <a:sym typeface="Wingdings" panose="05000000000000000000" pitchFamily="2" charset="2"/>
              </a:rPr>
              <a:t>can</a:t>
            </a:r>
            <a:r>
              <a:rPr lang="nb-NO" sz="1400" dirty="0">
                <a:sym typeface="Wingdings" panose="05000000000000000000" pitchFamily="2" charset="2"/>
              </a:rPr>
              <a:t> </a:t>
            </a:r>
            <a:r>
              <a:rPr lang="nb-NO" sz="1400" dirty="0" err="1">
                <a:sym typeface="Wingdings" panose="05000000000000000000" pitchFamily="2" charset="2"/>
              </a:rPr>
              <a:t>shrink</a:t>
            </a:r>
            <a:r>
              <a:rPr lang="nb-NO" sz="1400" dirty="0">
                <a:sym typeface="Wingdings" panose="05000000000000000000" pitchFamily="2" charset="2"/>
              </a:rPr>
              <a:t> it </a:t>
            </a:r>
            <a:r>
              <a:rPr lang="nb-NO" sz="1400" dirty="0" err="1">
                <a:sym typeface="Wingdings" panose="05000000000000000000" pitchFamily="2" charset="2"/>
              </a:rPr>
              <a:t>again</a:t>
            </a:r>
            <a:r>
              <a:rPr lang="nb-NO" sz="1400" dirty="0">
                <a:sym typeface="Wingdings" panose="05000000000000000000" pitchFamily="2" charset="2"/>
              </a:rPr>
              <a:t>, </a:t>
            </a:r>
            <a:r>
              <a:rPr lang="nb-NO" sz="1400" dirty="0" err="1">
                <a:sym typeface="Wingdings" panose="05000000000000000000" pitchFamily="2" charset="2"/>
              </a:rPr>
              <a:t>this</a:t>
            </a:r>
            <a:r>
              <a:rPr lang="nb-NO" sz="1400" dirty="0">
                <a:sym typeface="Wingdings" panose="05000000000000000000" pitchFamily="2" charset="2"/>
              </a:rPr>
              <a:t> is </a:t>
            </a:r>
            <a:r>
              <a:rPr lang="nb-NO" sz="1400" dirty="0" err="1">
                <a:sym typeface="Wingdings" panose="05000000000000000000" pitchFamily="2" charset="2"/>
              </a:rPr>
              <a:t>what</a:t>
            </a:r>
            <a:r>
              <a:rPr lang="nb-NO" sz="1400" dirty="0">
                <a:sym typeface="Wingdings" panose="05000000000000000000" pitchFamily="2" charset="2"/>
              </a:rPr>
              <a:t> makes </a:t>
            </a:r>
            <a:r>
              <a:rPr lang="nb-NO" sz="1400" dirty="0" err="1">
                <a:sym typeface="Wingdings" panose="05000000000000000000" pitchFamily="2" charset="2"/>
              </a:rPr>
              <a:t>Grafana</a:t>
            </a:r>
            <a:r>
              <a:rPr lang="nb-NO" sz="1400" dirty="0">
                <a:sym typeface="Wingdings" panose="05000000000000000000" pitchFamily="2" charset="2"/>
              </a:rPr>
              <a:t> so </a:t>
            </a:r>
            <a:r>
              <a:rPr lang="nb-NO" sz="1400" dirty="0" err="1">
                <a:sym typeface="Wingdings" panose="05000000000000000000" pitchFamily="2" charset="2"/>
              </a:rPr>
              <a:t>useful</a:t>
            </a:r>
            <a:r>
              <a:rPr lang="nb-NO" sz="1400" dirty="0">
                <a:sym typeface="Wingdings" panose="05000000000000000000" pitchFamily="2" charset="2"/>
              </a:rPr>
              <a: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0C345A74-1B67-86ED-7DA0-1BA7BEEF53C9}"/>
              </a:ext>
            </a:extLst>
          </p:cNvPr>
          <p:cNvPicPr>
            <a:picLocks noChangeAspect="1"/>
          </p:cNvPicPr>
          <p:nvPr/>
        </p:nvPicPr>
        <p:blipFill>
          <a:blip r:embed="rId3"/>
          <a:stretch>
            <a:fillRect/>
          </a:stretch>
        </p:blipFill>
        <p:spPr>
          <a:xfrm>
            <a:off x="5490070" y="1601316"/>
            <a:ext cx="6565860" cy="3950586"/>
          </a:xfrm>
          <a:prstGeom prst="rect">
            <a:avLst/>
          </a:prstGeom>
        </p:spPr>
      </p:pic>
      <p:pic>
        <p:nvPicPr>
          <p:cNvPr id="3" name="Picture 2" descr="Secure IT Infrastructure and Cybersecurity Services">
            <a:extLst>
              <a:ext uri="{FF2B5EF4-FFF2-40B4-BE49-F238E27FC236}">
                <a16:creationId xmlns:a16="http://schemas.microsoft.com/office/drawing/2014/main" id="{01BEC4DB-AB6A-5578-95F2-A063BCF265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9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a:t>Do not </a:t>
            </a:r>
            <a:r>
              <a:rPr lang="nb-NO" sz="1600" dirty="0" err="1"/>
              <a:t>add</a:t>
            </a:r>
            <a:r>
              <a:rPr lang="nb-NO" sz="1600" dirty="0"/>
              <a:t> </a:t>
            </a:r>
            <a:r>
              <a:rPr lang="nb-NO" sz="1600" dirty="0" err="1"/>
              <a:t>any</a:t>
            </a:r>
            <a:r>
              <a:rPr lang="nb-NO" sz="1600" dirty="0"/>
              <a:t> </a:t>
            </a:r>
            <a:r>
              <a:rPr lang="nb-NO" sz="1600" dirty="0" err="1"/>
              <a:t>name</a:t>
            </a:r>
            <a:r>
              <a:rPr lang="nb-NO" sz="1600" dirty="0"/>
              <a:t> for </a:t>
            </a:r>
            <a:r>
              <a:rPr lang="nb-NO" sz="1600" dirty="0" err="1"/>
              <a:t>this</a:t>
            </a:r>
            <a:r>
              <a:rPr lang="nb-NO" sz="1600" dirty="0"/>
              <a:t> panel.</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10" name="Picture 9">
            <a:extLst>
              <a:ext uri="{FF2B5EF4-FFF2-40B4-BE49-F238E27FC236}">
                <a16:creationId xmlns:a16="http://schemas.microsoft.com/office/drawing/2014/main" id="{7BC5B0AD-B951-434F-E9B3-179851A3CD99}"/>
              </a:ext>
            </a:extLst>
          </p:cNvPr>
          <p:cNvPicPr>
            <a:picLocks noChangeAspect="1"/>
          </p:cNvPicPr>
          <p:nvPr/>
        </p:nvPicPr>
        <p:blipFill>
          <a:blip r:embed="rId5"/>
          <a:stretch>
            <a:fillRect/>
          </a:stretch>
        </p:blipFill>
        <p:spPr>
          <a:xfrm>
            <a:off x="539998" y="2223919"/>
            <a:ext cx="5811061" cy="2410161"/>
          </a:xfrm>
          <a:prstGeom prst="rect">
            <a:avLst/>
          </a:prstGeom>
        </p:spPr>
      </p:pic>
      <p:pic>
        <p:nvPicPr>
          <p:cNvPr id="3" name="Picture 2" descr="Secure IT Infrastructure and Cybersecurity Services">
            <a:extLst>
              <a:ext uri="{FF2B5EF4-FFF2-40B4-BE49-F238E27FC236}">
                <a16:creationId xmlns:a16="http://schemas.microsoft.com/office/drawing/2014/main" id="{4650E36A-FBA3-D00C-298F-6685F3C032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85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a:t>
            </a:r>
            <a:r>
              <a:rPr lang="nb-NO" sz="1600" b="1" dirty="0" err="1"/>
              <a:t>remove</a:t>
            </a:r>
            <a:r>
              <a:rPr lang="nb-NO" sz="1600" b="1" dirty="0"/>
              <a:t> Group By</a:t>
            </a:r>
            <a:r>
              <a:rPr lang="nb-NO" sz="1600" dirty="0"/>
              <a:t>.</a:t>
            </a:r>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4C0DEE00-F28D-3809-504B-E15C6A71F050}"/>
              </a:ext>
            </a:extLst>
          </p:cNvPr>
          <p:cNvPicPr>
            <a:picLocks noChangeAspect="1"/>
          </p:cNvPicPr>
          <p:nvPr/>
        </p:nvPicPr>
        <p:blipFill>
          <a:blip r:embed="rId3"/>
          <a:stretch>
            <a:fillRect/>
          </a:stretch>
        </p:blipFill>
        <p:spPr>
          <a:xfrm>
            <a:off x="539998" y="1914520"/>
            <a:ext cx="10907647" cy="3953427"/>
          </a:xfrm>
          <a:prstGeom prst="rect">
            <a:avLst/>
          </a:prstGeom>
        </p:spPr>
      </p:pic>
      <p:cxnSp>
        <p:nvCxnSpPr>
          <p:cNvPr id="6" name="Straight Arrow Connector 5">
            <a:extLst>
              <a:ext uri="{FF2B5EF4-FFF2-40B4-BE49-F238E27FC236}">
                <a16:creationId xmlns:a16="http://schemas.microsoft.com/office/drawing/2014/main" id="{7CE35D95-8EB9-4C99-79F1-01E3F15026A8}"/>
              </a:ext>
            </a:extLst>
          </p:cNvPr>
          <p:cNvCxnSpPr>
            <a:cxnSpLocks/>
          </p:cNvCxnSpPr>
          <p:nvPr/>
        </p:nvCxnSpPr>
        <p:spPr>
          <a:xfrm flipH="1">
            <a:off x="2139518" y="1914520"/>
            <a:ext cx="2725445" cy="265748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198BF0AD-58DB-B8F7-0E1B-21B67B3D5B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81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CB71D-3F0E-0B44-91DA-972B03186315}"/>
              </a:ext>
            </a:extLst>
          </p:cNvPr>
          <p:cNvPicPr>
            <a:picLocks noChangeAspect="1"/>
          </p:cNvPicPr>
          <p:nvPr/>
        </p:nvPicPr>
        <p:blipFill>
          <a:blip r:embed="rId3"/>
          <a:stretch>
            <a:fillRect/>
          </a:stretch>
        </p:blipFill>
        <p:spPr>
          <a:xfrm>
            <a:off x="328085" y="3799574"/>
            <a:ext cx="4727147" cy="1521530"/>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0" y="905561"/>
            <a:ext cx="3943224"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transformation</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b="1" dirty="0" err="1"/>
              <a:t>Remove</a:t>
            </a:r>
            <a:r>
              <a:rPr lang="nb-NO" sz="1600" b="1" dirty="0"/>
              <a:t> time</a:t>
            </a:r>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4"/>
          <a:stretch>
            <a:fillRect/>
          </a:stretch>
        </p:blipFill>
        <p:spPr>
          <a:xfrm>
            <a:off x="5259298" y="1028053"/>
            <a:ext cx="6603029" cy="1715073"/>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088659" y="1188735"/>
            <a:ext cx="3161221" cy="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5"/>
          <a:stretch>
            <a:fillRect/>
          </a:stretch>
        </p:blipFill>
        <p:spPr>
          <a:xfrm>
            <a:off x="5259299" y="2906162"/>
            <a:ext cx="6603029" cy="3038316"/>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91775" y="2032749"/>
            <a:ext cx="6755907" cy="235282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934683" cy="205073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D1526E66-DF08-7D47-16D3-8173947BA5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0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097321"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Change</a:t>
            </a:r>
            <a:r>
              <a:rPr lang="nb-NO" sz="1600" dirty="0"/>
              <a:t> </a:t>
            </a:r>
            <a:r>
              <a:rPr lang="nb-NO" sz="1600" dirty="0" err="1"/>
              <a:t>the</a:t>
            </a:r>
            <a:r>
              <a:rPr lang="nb-NO" sz="1600" dirty="0"/>
              <a:t> Cell </a:t>
            </a:r>
            <a:r>
              <a:rPr lang="nb-NO" sz="1600" dirty="0" err="1"/>
              <a:t>option</a:t>
            </a:r>
            <a:r>
              <a:rPr lang="nb-NO" sz="1600" dirty="0"/>
              <a:t> to </a:t>
            </a:r>
            <a:r>
              <a:rPr lang="nb-NO" sz="1600" dirty="0" err="1"/>
              <a:t>Colored</a:t>
            </a:r>
            <a:r>
              <a:rPr lang="nb-NO" sz="1600" dirty="0"/>
              <a:t> </a:t>
            </a:r>
            <a:r>
              <a:rPr lang="nb-NO" sz="1600" dirty="0" err="1"/>
              <a:t>Background</a:t>
            </a:r>
            <a:endParaRPr lang="nb-NO" sz="1600" b="1" dirty="0"/>
          </a:p>
          <a:p>
            <a:pPr>
              <a:lnSpc>
                <a:spcPct val="110000"/>
              </a:lnSpc>
            </a:pPr>
            <a:r>
              <a:rPr lang="nb-NO" sz="1600" dirty="0" err="1"/>
              <a:t>Grafana</a:t>
            </a:r>
            <a:r>
              <a:rPr lang="nb-NO" sz="1600" dirty="0"/>
              <a:t> </a:t>
            </a:r>
            <a:r>
              <a:rPr lang="nb-NO" sz="1600" dirty="0" err="1"/>
              <a:t>will</a:t>
            </a:r>
            <a:r>
              <a:rPr lang="nb-NO" sz="1600" dirty="0"/>
              <a:t> </a:t>
            </a:r>
            <a:r>
              <a:rPr lang="nb-NO" sz="1600" dirty="0" err="1"/>
              <a:t>select</a:t>
            </a:r>
            <a:r>
              <a:rPr lang="nb-NO" sz="1600" dirty="0"/>
              <a:t> «false» as red, </a:t>
            </a:r>
            <a:r>
              <a:rPr lang="nb-NO" sz="1600" dirty="0" err="1"/>
              <a:t>but</a:t>
            </a:r>
            <a:r>
              <a:rPr lang="nb-NO" sz="1600" dirty="0"/>
              <a:t> false </a:t>
            </a:r>
            <a:r>
              <a:rPr lang="nb-NO" sz="1600" dirty="0" err="1"/>
              <a:t>here</a:t>
            </a:r>
            <a:r>
              <a:rPr lang="nb-NO" sz="1600" dirty="0"/>
              <a:t> is positive </a:t>
            </a:r>
            <a:r>
              <a:rPr lang="nb-NO" sz="1600" dirty="0" err="1"/>
              <a:t>since</a:t>
            </a:r>
            <a:r>
              <a:rPr lang="nb-NO" sz="1600" dirty="0"/>
              <a:t> </a:t>
            </a:r>
            <a:r>
              <a:rPr lang="nb-NO" sz="1600" dirty="0" err="1"/>
              <a:t>the</a:t>
            </a:r>
            <a:r>
              <a:rPr lang="nb-NO" sz="1600" dirty="0"/>
              <a:t> </a:t>
            </a:r>
            <a:r>
              <a:rPr lang="nb-NO" sz="1600" dirty="0" err="1"/>
              <a:t>config</a:t>
            </a:r>
            <a:r>
              <a:rPr lang="nb-NO" sz="1600" dirty="0"/>
              <a:t> is </a:t>
            </a:r>
            <a:r>
              <a:rPr lang="nb-NO" sz="1600" dirty="0" err="1"/>
              <a:t>saved</a:t>
            </a:r>
            <a:r>
              <a:rPr lang="nb-NO" sz="1600" dirty="0"/>
              <a:t> </a:t>
            </a:r>
            <a:r>
              <a:rPr lang="nb-NO" sz="1600" dirty="0">
                <a:sym typeface="Wingdings" panose="05000000000000000000" pitchFamily="2" charset="2"/>
              </a:rPr>
              <a:t> </a:t>
            </a: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r>
              <a:rPr lang="nb-NO" sz="1600" dirty="0" err="1">
                <a:sym typeface="Wingdings" panose="05000000000000000000" pitchFamily="2" charset="2"/>
              </a:rPr>
              <a:t>Change</a:t>
            </a:r>
            <a:r>
              <a:rPr lang="nb-NO" sz="1600" dirty="0">
                <a:sym typeface="Wingdings" panose="05000000000000000000" pitchFamily="2" charset="2"/>
              </a:rPr>
              <a:t> false to green and true to red.</a:t>
            </a:r>
          </a:p>
          <a:p>
            <a:pPr lvl="1">
              <a:lnSpc>
                <a:spcPct val="110000"/>
              </a:lnSpc>
            </a:pPr>
            <a:r>
              <a:rPr lang="nb-NO" sz="1400" dirty="0" err="1">
                <a:sym typeface="Wingdings" panose="05000000000000000000" pitchFamily="2" charset="2"/>
              </a:rPr>
              <a:t>Add</a:t>
            </a:r>
            <a:r>
              <a:rPr lang="nb-NO" sz="1400" dirty="0">
                <a:sym typeface="Wingdings" panose="05000000000000000000" pitchFamily="2" charset="2"/>
              </a:rPr>
              <a:t> a </a:t>
            </a:r>
            <a:r>
              <a:rPr lang="nb-NO" sz="1400" dirty="0" err="1">
                <a:sym typeface="Wingdings" panose="05000000000000000000" pitchFamily="2" charset="2"/>
              </a:rPr>
              <a:t>two</a:t>
            </a:r>
            <a:r>
              <a:rPr lang="nb-NO" sz="1400" dirty="0">
                <a:sym typeface="Wingdings" panose="05000000000000000000" pitchFamily="2" charset="2"/>
              </a:rPr>
              <a:t> Value </a:t>
            </a:r>
            <a:r>
              <a:rPr lang="nb-NO" sz="1400" dirty="0" err="1">
                <a:sym typeface="Wingdings" panose="05000000000000000000" pitchFamily="2" charset="2"/>
              </a:rPr>
              <a:t>mappings</a:t>
            </a:r>
            <a:endParaRPr lang="nb-NO" sz="1400" dirty="0">
              <a:sym typeface="Wingdings" panose="05000000000000000000" pitchFamily="2" charset="2"/>
            </a:endParaRPr>
          </a:p>
          <a:p>
            <a:pPr lvl="1">
              <a:lnSpc>
                <a:spcPct val="110000"/>
              </a:lnSpc>
            </a:pPr>
            <a:r>
              <a:rPr lang="nb-NO" sz="1400" dirty="0">
                <a:sym typeface="Wingdings" panose="05000000000000000000" pitchFamily="2" charset="2"/>
              </a:rPr>
              <a:t>False to green (</a:t>
            </a:r>
            <a:r>
              <a:rPr lang="nb-NO" sz="1400" dirty="0" err="1">
                <a:sym typeface="Wingdings" panose="05000000000000000000" pitchFamily="2" charset="2"/>
              </a:rPr>
              <a:t>config</a:t>
            </a:r>
            <a:r>
              <a:rPr lang="nb-NO" sz="1400" dirty="0">
                <a:sym typeface="Wingdings" panose="05000000000000000000" pitchFamily="2" charset="2"/>
              </a:rPr>
              <a:t> is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Ture to red (</a:t>
            </a:r>
            <a:r>
              <a:rPr lang="nb-NO" sz="1400" dirty="0" err="1">
                <a:sym typeface="Wingdings" panose="05000000000000000000" pitchFamily="2" charset="2"/>
              </a:rPr>
              <a:t>config</a:t>
            </a:r>
            <a:r>
              <a:rPr lang="nb-NO" sz="1400" dirty="0">
                <a:sym typeface="Wingdings" panose="05000000000000000000" pitchFamily="2" charset="2"/>
              </a:rPr>
              <a:t> is not </a:t>
            </a:r>
            <a:r>
              <a:rPr lang="nb-NO" sz="1400" dirty="0" err="1">
                <a:sym typeface="Wingdings" panose="05000000000000000000" pitchFamily="2" charset="2"/>
              </a:rPr>
              <a:t>saved</a:t>
            </a:r>
            <a:r>
              <a:rPr lang="nb-NO" sz="1400" dirty="0">
                <a:sym typeface="Wingdings" panose="05000000000000000000" pitchFamily="2" charset="2"/>
              </a:rPr>
              <a:t>)</a:t>
            </a:r>
          </a:p>
          <a:p>
            <a:pPr lvl="1">
              <a:lnSpc>
                <a:spcPct val="110000"/>
              </a:lnSpc>
            </a:pPr>
            <a:r>
              <a:rPr lang="nb-NO" sz="1400" dirty="0">
                <a:sym typeface="Wingdings" panose="05000000000000000000" pitchFamily="2" charset="2"/>
              </a:rPr>
              <a:t>(</a:t>
            </a:r>
            <a:r>
              <a:rPr lang="nb-NO" sz="1400" dirty="0" err="1">
                <a:sym typeface="Wingdings" panose="05000000000000000000" pitchFamily="2" charset="2"/>
              </a:rPr>
              <a:t>Optional</a:t>
            </a:r>
            <a:r>
              <a:rPr lang="nb-NO" sz="1400" dirty="0">
                <a:sym typeface="Wingdings" panose="05000000000000000000" pitchFamily="2" charset="2"/>
              </a:rPr>
              <a:t>) </a:t>
            </a: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the</a:t>
            </a:r>
            <a:r>
              <a:rPr lang="nb-NO" sz="1400" dirty="0">
                <a:sym typeface="Wingdings" panose="05000000000000000000" pitchFamily="2" charset="2"/>
              </a:rPr>
              <a:t> display </a:t>
            </a:r>
            <a:r>
              <a:rPr lang="nb-NO" sz="1400" dirty="0" err="1">
                <a:sym typeface="Wingdings" panose="05000000000000000000" pitchFamily="2" charset="2"/>
              </a:rPr>
              <a:t>text</a:t>
            </a:r>
            <a:r>
              <a:rPr lang="nb-NO" sz="1400" dirty="0">
                <a:sym typeface="Wingdings" panose="05000000000000000000" pitchFamily="2" charset="2"/>
              </a:rPr>
              <a:t></a:t>
            </a:r>
            <a:endParaRPr lang="nb-NO" sz="1200" dirty="0">
              <a:sym typeface="Wingdings" panose="05000000000000000000" pitchFamily="2" charset="2"/>
            </a:endParaRPr>
          </a:p>
          <a:p>
            <a:pPr lvl="1">
              <a:lnSpc>
                <a:spcPct val="110000"/>
              </a:lnSpc>
            </a:pPr>
            <a:endParaRPr lang="nb-NO" sz="14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flipV="1">
            <a:off x="3856499" y="3482569"/>
            <a:ext cx="2096356" cy="75429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FE388F4-15C0-59C9-6562-739B3B82E23A}"/>
              </a:ext>
            </a:extLst>
          </p:cNvPr>
          <p:cNvPicPr>
            <a:picLocks noChangeAspect="1"/>
          </p:cNvPicPr>
          <p:nvPr/>
        </p:nvPicPr>
        <p:blipFill>
          <a:blip r:embed="rId3"/>
          <a:stretch>
            <a:fillRect/>
          </a:stretch>
        </p:blipFill>
        <p:spPr>
          <a:xfrm>
            <a:off x="5952855" y="990198"/>
            <a:ext cx="5696745" cy="1047896"/>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5557421" y="1298586"/>
            <a:ext cx="537785" cy="34378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FC0C053-3D3B-4A6D-345B-7974A03AEABA}"/>
              </a:ext>
            </a:extLst>
          </p:cNvPr>
          <p:cNvPicPr>
            <a:picLocks noChangeAspect="1"/>
          </p:cNvPicPr>
          <p:nvPr/>
        </p:nvPicPr>
        <p:blipFill>
          <a:blip r:embed="rId4"/>
          <a:stretch>
            <a:fillRect/>
          </a:stretch>
        </p:blipFill>
        <p:spPr>
          <a:xfrm>
            <a:off x="782144" y="2092396"/>
            <a:ext cx="4322517" cy="1536019"/>
          </a:xfrm>
          <a:prstGeom prst="rect">
            <a:avLst/>
          </a:prstGeom>
        </p:spPr>
      </p:pic>
      <p:pic>
        <p:nvPicPr>
          <p:cNvPr id="19" name="Picture 18">
            <a:extLst>
              <a:ext uri="{FF2B5EF4-FFF2-40B4-BE49-F238E27FC236}">
                <a16:creationId xmlns:a16="http://schemas.microsoft.com/office/drawing/2014/main" id="{1C036FD5-4A09-0019-2872-E0F061F05345}"/>
              </a:ext>
            </a:extLst>
          </p:cNvPr>
          <p:cNvPicPr>
            <a:picLocks noChangeAspect="1"/>
          </p:cNvPicPr>
          <p:nvPr/>
        </p:nvPicPr>
        <p:blipFill>
          <a:blip r:embed="rId5"/>
          <a:stretch>
            <a:fillRect/>
          </a:stretch>
        </p:blipFill>
        <p:spPr>
          <a:xfrm>
            <a:off x="5952855" y="2343930"/>
            <a:ext cx="5668166" cy="1009791"/>
          </a:xfrm>
          <a:prstGeom prst="rect">
            <a:avLst/>
          </a:prstGeom>
        </p:spPr>
      </p:pic>
      <p:pic>
        <p:nvPicPr>
          <p:cNvPr id="24" name="Picture 23">
            <a:extLst>
              <a:ext uri="{FF2B5EF4-FFF2-40B4-BE49-F238E27FC236}">
                <a16:creationId xmlns:a16="http://schemas.microsoft.com/office/drawing/2014/main" id="{44BE66E5-BA70-66FB-232D-0DB089FCFB84}"/>
              </a:ext>
            </a:extLst>
          </p:cNvPr>
          <p:cNvPicPr>
            <a:picLocks noChangeAspect="1"/>
          </p:cNvPicPr>
          <p:nvPr/>
        </p:nvPicPr>
        <p:blipFill>
          <a:blip r:embed="rId6"/>
          <a:stretch>
            <a:fillRect/>
          </a:stretch>
        </p:blipFill>
        <p:spPr>
          <a:xfrm>
            <a:off x="5987790" y="3792217"/>
            <a:ext cx="5668166" cy="1729171"/>
          </a:xfrm>
          <a:prstGeom prst="rect">
            <a:avLst/>
          </a:prstGeom>
        </p:spPr>
      </p:pic>
      <p:cxnSp>
        <p:nvCxnSpPr>
          <p:cNvPr id="27" name="Straight Arrow Connector 26">
            <a:extLst>
              <a:ext uri="{FF2B5EF4-FFF2-40B4-BE49-F238E27FC236}">
                <a16:creationId xmlns:a16="http://schemas.microsoft.com/office/drawing/2014/main" id="{1F7BC06F-73E4-DAAE-A0DF-F17AE2D6CEDB}"/>
              </a:ext>
            </a:extLst>
          </p:cNvPr>
          <p:cNvCxnSpPr>
            <a:cxnSpLocks/>
          </p:cNvCxnSpPr>
          <p:nvPr/>
        </p:nvCxnSpPr>
        <p:spPr>
          <a:xfrm>
            <a:off x="3950563" y="4456590"/>
            <a:ext cx="1875750" cy="9207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EFD37772-0DF1-B5A7-505C-2029E529C3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29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(reload, config)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1"/>
            <a:ext cx="4342717" cy="3178167"/>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a:t>
            </a:r>
            <a:r>
              <a:rPr lang="nb-NO" sz="1600" dirty="0" err="1"/>
              <a:t>below</a:t>
            </a:r>
            <a:r>
              <a:rPr lang="nb-NO" sz="1600" dirty="0"/>
              <a:t> like </a:t>
            </a:r>
            <a:r>
              <a:rPr lang="nb-NO" sz="1600" dirty="0" err="1"/>
              <a:t>this</a:t>
            </a:r>
            <a:r>
              <a:rPr lang="nb-NO" sz="1600" dirty="0"/>
              <a:t>  </a:t>
            </a:r>
            <a:endParaRPr lang="nb-NO" sz="1400" dirty="0">
              <a:sym typeface="Wingdings" panose="05000000000000000000" pitchFamily="2" charset="2"/>
            </a:endParaRP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73DBD9F-0EF4-7148-7791-C6D157883C27}"/>
              </a:ext>
            </a:extLst>
          </p:cNvPr>
          <p:cNvPicPr>
            <a:picLocks noChangeAspect="1"/>
          </p:cNvPicPr>
          <p:nvPr/>
        </p:nvPicPr>
        <p:blipFill>
          <a:blip r:embed="rId3"/>
          <a:stretch>
            <a:fillRect/>
          </a:stretch>
        </p:blipFill>
        <p:spPr>
          <a:xfrm>
            <a:off x="4976984" y="1235541"/>
            <a:ext cx="6862438" cy="4162343"/>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3986074" y="1340528"/>
            <a:ext cx="4225771" cy="1819922"/>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9CB5CB6-E836-B379-460F-A8D2324C3F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58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139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AP </a:t>
            </a:r>
            <a:r>
              <a:rPr lang="nb-NO" sz="1600" b="1" dirty="0" err="1"/>
              <a:t>Join</a:t>
            </a:r>
            <a:r>
              <a:rPr lang="nb-NO" sz="1600" b="1" dirty="0"/>
              <a:t> Stats.</a:t>
            </a:r>
          </a:p>
          <a:p>
            <a:pPr>
              <a:lnSpc>
                <a:spcPct val="110000"/>
              </a:lnSpc>
            </a:pP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6" name="Picture 5">
            <a:extLst>
              <a:ext uri="{FF2B5EF4-FFF2-40B4-BE49-F238E27FC236}">
                <a16:creationId xmlns:a16="http://schemas.microsoft.com/office/drawing/2014/main" id="{AA3E352E-9B2A-1939-D886-95BE330317F0}"/>
              </a:ext>
            </a:extLst>
          </p:cNvPr>
          <p:cNvPicPr>
            <a:picLocks noChangeAspect="1"/>
          </p:cNvPicPr>
          <p:nvPr/>
        </p:nvPicPr>
        <p:blipFill>
          <a:blip r:embed="rId5"/>
          <a:stretch>
            <a:fillRect/>
          </a:stretch>
        </p:blipFill>
        <p:spPr>
          <a:xfrm>
            <a:off x="539998" y="2233445"/>
            <a:ext cx="6068134" cy="2542741"/>
          </a:xfrm>
          <a:prstGeom prst="rect">
            <a:avLst/>
          </a:prstGeom>
        </p:spPr>
      </p:pic>
      <p:pic>
        <p:nvPicPr>
          <p:cNvPr id="3" name="Picture 2" descr="Secure IT Infrastructure and Cybersecurity Services">
            <a:extLst>
              <a:ext uri="{FF2B5EF4-FFF2-40B4-BE49-F238E27FC236}">
                <a16:creationId xmlns:a16="http://schemas.microsoft.com/office/drawing/2014/main" id="{644C188C-5484-AF4D-80A1-9C6967D15A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5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a:latin typeface="Consolas" panose="020B0609020204030204" pitchFamily="49" charset="0"/>
              </a:rPr>
              <a:t>run-cli-command-</a:t>
            </a:r>
            <a:r>
              <a:rPr lang="en-GB" sz="1000" err="1">
                <a:latin typeface="Consolas" panose="020B0609020204030204" pitchFamily="49" charset="0"/>
              </a:rPr>
              <a:t>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378190" cy="2554545"/>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"Get Max APs supported with CLI command"</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some_module_that_will_run_commands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"show wireless summary | include Max APs"</a:t>
            </a:r>
          </a:p>
          <a:p>
            <a:r>
              <a:rPr lang="en-US" sz="1000">
                <a:latin typeface="Consolas" panose="020B0609020204030204" pitchFamily="49" charset="0"/>
              </a:rPr>
              <a:t>      </a:t>
            </a:r>
            <a:r>
              <a:rPr lang="en-US" sz="1000">
                <a:solidFill>
                  <a:srgbClr val="BA7EA7"/>
                </a:solidFill>
                <a:latin typeface="Consolas" panose="020B0609020204030204" pitchFamily="49" charset="0"/>
              </a:rPr>
              <a:t>register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result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"View result"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some_builtin_module_that_can_output_messages</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a:t>
            </a:r>
            <a:r>
              <a:rPr lang="en-US" sz="1000">
                <a:latin typeface="Consolas" panose="020B0609020204030204" pitchFamily="49" charset="0"/>
              </a:rPr>
              <a:t> </a:t>
            </a:r>
            <a:r>
              <a:rPr lang="en-US" sz="1000" err="1">
                <a:solidFill>
                  <a:srgbClr val="9CCCF5"/>
                </a:solidFill>
                <a:latin typeface="Consolas" panose="020B0609020204030204" pitchFamily="49" charset="0"/>
              </a:rPr>
              <a:t>result.stdout</a:t>
            </a:r>
            <a:r>
              <a:rPr lang="en-US" sz="1000">
                <a:latin typeface="Consolas" panose="020B0609020204030204" pitchFamily="49" charset="0"/>
              </a:rPr>
              <a:t> </a:t>
            </a:r>
            <a:r>
              <a:rPr lang="en-US" sz="1000">
                <a:solidFill>
                  <a:srgbClr val="C58558"/>
                </a:solidFill>
                <a:latin typeface="Consolas" panose="020B0609020204030204" pitchFamily="49" charset="0"/>
              </a:rPr>
              <a:t>}}"</a:t>
            </a:r>
          </a:p>
        </p:txBody>
      </p:sp>
      <p:cxnSp>
        <p:nvCxnSpPr>
          <p:cNvPr id="12" name="Straight Arrow Connector 11">
            <a:extLst>
              <a:ext uri="{FF2B5EF4-FFF2-40B4-BE49-F238E27FC236}">
                <a16:creationId xmlns:a16="http://schemas.microsoft.com/office/drawing/2014/main" id="{D1A5F59D-02AD-B87F-2CC0-AFB918D9ECBF}"/>
              </a:ext>
            </a:extLst>
          </p:cNvPr>
          <p:cNvCxnSpPr>
            <a:cxnSpLocks/>
          </p:cNvCxnSpPr>
          <p:nvPr/>
        </p:nvCxnSpPr>
        <p:spPr>
          <a:xfrm flipV="1">
            <a:off x="3198508" y="868656"/>
            <a:ext cx="3662639" cy="1354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A5766C2-1525-CDD6-1029-DFF3327BDA1E}"/>
              </a:ext>
            </a:extLst>
          </p:cNvPr>
          <p:cNvCxnSpPr>
            <a:cxnSpLocks/>
          </p:cNvCxnSpPr>
          <p:nvPr/>
        </p:nvCxnSpPr>
        <p:spPr>
          <a:xfrm flipV="1">
            <a:off x="1592540" y="2635994"/>
            <a:ext cx="5237082" cy="165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836791" y="3091158"/>
            <a:ext cx="2992831" cy="167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a:off x="4530473" y="4028546"/>
            <a:ext cx="2299149" cy="40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5595500"/>
          </a:xfrm>
        </p:spPr>
        <p:txBody>
          <a:bodyPr>
            <a:normAutofit/>
          </a:bodyPr>
          <a:lstStyle/>
          <a:p>
            <a:pPr>
              <a:lnSpc>
                <a:spcPct val="110000"/>
              </a:lnSpc>
            </a:pPr>
            <a:r>
              <a:rPr lang="en-US" sz="1400"/>
              <a:t>Playbook header</a:t>
            </a:r>
          </a:p>
          <a:p>
            <a:pPr lvl="1">
              <a:lnSpc>
                <a:spcPct val="110000"/>
              </a:lnSpc>
            </a:pPr>
            <a:r>
              <a:rPr lang="en-US" sz="1200"/>
              <a:t>name: Name of the playbook, make it descriptive</a:t>
            </a:r>
          </a:p>
          <a:p>
            <a:pPr lvl="1">
              <a:lnSpc>
                <a:spcPct val="110000"/>
              </a:lnSpc>
            </a:pPr>
            <a:r>
              <a:rPr lang="en-US" sz="1200"/>
              <a:t>hosts: The "</a:t>
            </a:r>
            <a:r>
              <a:rPr lang="en-US" sz="1200" err="1"/>
              <a:t>wlc</a:t>
            </a:r>
            <a:r>
              <a:rPr lang="en-US" sz="1200"/>
              <a:t>" here you can find in the </a:t>
            </a:r>
            <a:r>
              <a:rPr lang="en-US" sz="1200" err="1"/>
              <a:t>hosts.yml</a:t>
            </a:r>
            <a:r>
              <a:rPr lang="en-US" sz="1200"/>
              <a:t> file. Can be expanded to other types.</a:t>
            </a:r>
          </a:p>
          <a:p>
            <a:pPr lvl="1">
              <a:lnSpc>
                <a:spcPct val="110000"/>
              </a:lnSpc>
            </a:pPr>
            <a:r>
              <a:rPr lang="en-US" sz="1200"/>
              <a:t>connection: </a:t>
            </a:r>
            <a:r>
              <a:rPr lang="en-US" sz="1200" err="1"/>
              <a:t>network_cli</a:t>
            </a:r>
            <a:r>
              <a:rPr lang="en-US" sz="1200"/>
              <a:t> for most of our stuff</a:t>
            </a:r>
          </a:p>
          <a:p>
            <a:pPr lvl="1">
              <a:lnSpc>
                <a:spcPct val="110000"/>
              </a:lnSpc>
            </a:pPr>
            <a:r>
              <a:rPr lang="en-US" sz="1200" err="1"/>
              <a:t>gather_facts</a:t>
            </a:r>
            <a:r>
              <a:rPr lang="en-US" sz="1200"/>
              <a:t>: A general-purpose gathering function</a:t>
            </a:r>
          </a:p>
          <a:p>
            <a:pPr>
              <a:lnSpc>
                <a:spcPct val="110000"/>
              </a:lnSpc>
            </a:pPr>
            <a:r>
              <a:rPr lang="en-US" sz="1400"/>
              <a:t>Our "tasks" section starts here</a:t>
            </a:r>
          </a:p>
          <a:p>
            <a:pPr>
              <a:lnSpc>
                <a:spcPct val="110000"/>
              </a:lnSpc>
            </a:pPr>
            <a:r>
              <a:rPr lang="en-US" sz="1400"/>
              <a:t>Instead of this placeholder, you would use a module that can run CLI commands.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endParaRPr lang="en-US" sz="1400"/>
          </a:p>
          <a:p>
            <a:pPr>
              <a:lnSpc>
                <a:spcPct val="110000"/>
              </a:lnSpc>
            </a:pPr>
            <a:r>
              <a:rPr lang="en-US" sz="1400"/>
              <a:t>Instead of this placeholder, you will use a module that can output stuff. The example solution uses a </a:t>
            </a:r>
            <a:r>
              <a:rPr lang="en-US" sz="1400" err="1"/>
              <a:t>builtin</a:t>
            </a:r>
            <a:r>
              <a:rPr lang="en-US" sz="1400"/>
              <a:t> module to output the text in "results" as a debug message when you run the playbook. Try looking in the </a:t>
            </a:r>
            <a:r>
              <a:rPr lang="en-US" sz="1400" err="1"/>
              <a:t>ansible.builtin</a:t>
            </a:r>
            <a:r>
              <a:rPr lang="en-US" sz="1400"/>
              <a:t> collection</a:t>
            </a:r>
            <a:br>
              <a:rPr lang="en-US" sz="1400"/>
            </a:br>
            <a:r>
              <a:rPr lang="en-US" sz="700">
                <a:hlinkClick r:id="rId4"/>
              </a:rPr>
              <a:t>https://</a:t>
            </a:r>
            <a:r>
              <a:rPr lang="en-US" sz="700" err="1">
                <a:hlinkClick r:id="rId4"/>
              </a:rPr>
              <a:t>docs.ansible.com</a:t>
            </a:r>
            <a:r>
              <a:rPr lang="en-US" sz="700">
                <a:hlinkClick r:id="rId4"/>
              </a:rPr>
              <a:t>/ansible/latest/collections/ansible/</a:t>
            </a:r>
            <a:r>
              <a:rPr lang="en-US" sz="700" err="1">
                <a:hlinkClick r:id="rId4"/>
              </a:rPr>
              <a:t>builtin</a:t>
            </a:r>
            <a:r>
              <a:rPr lang="en-US" sz="700">
                <a:hlinkClick r:id="rId4"/>
              </a:rPr>
              <a:t>/</a:t>
            </a:r>
            <a:r>
              <a:rPr lang="en-US" sz="700" err="1">
                <a:hlinkClick r:id="rId4"/>
              </a:rPr>
              <a:t>index.html#plugins-in-ansible-builtin</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1" y="4886395"/>
            <a:ext cx="5950597"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(automation-venv</a:t>
            </a:r>
            <a:r>
              <a:rPr lang="fr-FR" sz="1000">
                <a:solidFill>
                  <a:srgbClr val="6D6D6D"/>
                </a:solidFill>
              </a:rPr>
              <a:t>) (.</a:t>
            </a:r>
            <a:r>
              <a:rPr lang="fr-FR" sz="1000" err="1">
                <a:solidFill>
                  <a:srgbClr val="6D6D6D"/>
                </a:solidFill>
              </a:rPr>
              <a:t>cut</a:t>
            </a:r>
            <a:r>
              <a:rPr lang="fr-FR" sz="1000">
                <a:solidFill>
                  <a:srgbClr val="6D6D6D"/>
                </a:solidFill>
              </a:rPr>
              <a:t>.)</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run-cli-command-</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386378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ap_join_info</a:t>
            </a:r>
            <a:r>
              <a:rPr lang="nb-NO" sz="1600" b="1" dirty="0"/>
              <a:t>/</a:t>
            </a:r>
            <a:r>
              <a:rPr lang="nb-NO" sz="1600" b="1" dirty="0" err="1"/>
              <a:t>ap_name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62156591-CC7D-B252-E08B-C0A70F045209}"/>
              </a:ext>
            </a:extLst>
          </p:cNvPr>
          <p:cNvPicPr>
            <a:picLocks noChangeAspect="1"/>
          </p:cNvPicPr>
          <p:nvPr/>
        </p:nvPicPr>
        <p:blipFill>
          <a:blip r:embed="rId3"/>
          <a:stretch>
            <a:fillRect/>
          </a:stretch>
        </p:blipFill>
        <p:spPr>
          <a:xfrm>
            <a:off x="613698" y="1834754"/>
            <a:ext cx="10820971" cy="3923220"/>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4421080" y="1905642"/>
            <a:ext cx="3694790" cy="247104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337EE47E-2093-57CE-13A1-6E0DD14F94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2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ap_join</a:t>
            </a:r>
            <a:r>
              <a:rPr lang="nb-NO" sz="1600" dirty="0"/>
              <a:t>-info/</a:t>
            </a:r>
            <a:r>
              <a:rPr lang="nb-NO" sz="1600" dirty="0" err="1"/>
              <a:t>ap_name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760989E-6E19-F39C-8147-DBFF3F29D5A1}"/>
              </a:ext>
            </a:extLst>
          </p:cNvPr>
          <p:cNvPicPr>
            <a:picLocks noChangeAspect="1"/>
          </p:cNvPicPr>
          <p:nvPr/>
        </p:nvPicPr>
        <p:blipFill>
          <a:blip r:embed="rId5"/>
          <a:stretch>
            <a:fillRect/>
          </a:stretch>
        </p:blipFill>
        <p:spPr>
          <a:xfrm>
            <a:off x="328086" y="3528107"/>
            <a:ext cx="5832680" cy="1339446"/>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a:off x="1508048" y="2450844"/>
            <a:ext cx="1297296" cy="177926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F78BB64F-3466-1DB5-04D3-AE489574AE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0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a:t>AP </a:t>
            </a:r>
            <a:r>
              <a:rPr lang="nb-NO" sz="1400" dirty="0" err="1"/>
              <a:t>Name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28" name="Picture 27">
            <a:extLst>
              <a:ext uri="{FF2B5EF4-FFF2-40B4-BE49-F238E27FC236}">
                <a16:creationId xmlns:a16="http://schemas.microsoft.com/office/drawing/2014/main" id="{B11E19AA-FAD8-6D2F-4255-5BC53ACDCFC5}"/>
              </a:ext>
            </a:extLst>
          </p:cNvPr>
          <p:cNvPicPr>
            <a:picLocks noChangeAspect="1"/>
          </p:cNvPicPr>
          <p:nvPr/>
        </p:nvPicPr>
        <p:blipFill>
          <a:blip r:embed="rId5"/>
          <a:stretch>
            <a:fillRect/>
          </a:stretch>
        </p:blipFill>
        <p:spPr>
          <a:xfrm>
            <a:off x="328088" y="2826641"/>
            <a:ext cx="5947414" cy="2619473"/>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634836" cy="1201254"/>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8A9734E9-82ED-B9CC-E58C-8FD75CA586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3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286314"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Enable</a:t>
            </a:r>
            <a:r>
              <a:rPr lang="nb-NO" sz="1600" dirty="0"/>
              <a:t> </a:t>
            </a:r>
            <a:r>
              <a:rPr lang="nb-NO" sz="1600" dirty="0" err="1"/>
              <a:t>Table</a:t>
            </a:r>
            <a:r>
              <a:rPr lang="nb-NO" sz="1600" dirty="0"/>
              <a:t> </a:t>
            </a:r>
            <a:r>
              <a:rPr lang="nb-NO" sz="1600" dirty="0" err="1"/>
              <a:t>Column</a:t>
            </a:r>
            <a:r>
              <a:rPr lang="nb-NO" sz="1600" dirty="0"/>
              <a:t> filter </a:t>
            </a:r>
          </a:p>
          <a:p>
            <a:pPr lvl="1">
              <a:lnSpc>
                <a:spcPct val="110000"/>
              </a:lnSpc>
            </a:pPr>
            <a:r>
              <a:rPr lang="nb-NO" sz="1200" dirty="0"/>
              <a:t>Under </a:t>
            </a:r>
            <a:r>
              <a:rPr lang="nb-NO" sz="1200" b="1" dirty="0" err="1"/>
              <a:t>table</a:t>
            </a:r>
            <a:r>
              <a:rPr lang="nb-NO" sz="1200" dirty="0"/>
              <a:t> in panel </a:t>
            </a:r>
            <a:r>
              <a:rPr lang="nb-NO" sz="1200" dirty="0" err="1"/>
              <a:t>options</a:t>
            </a:r>
            <a:endParaRPr lang="nb-NO" sz="800" dirty="0"/>
          </a:p>
          <a:p>
            <a:pPr>
              <a:lnSpc>
                <a:spcPct val="110000"/>
              </a:lnSpc>
            </a:pPr>
            <a:r>
              <a:rPr lang="nb-NO" sz="1600" dirty="0"/>
              <a:t>Under </a:t>
            </a:r>
            <a:r>
              <a:rPr lang="nb-NO" sz="1600" b="1" dirty="0"/>
              <a:t>Cell Options</a:t>
            </a:r>
            <a:r>
              <a:rPr lang="nb-NO" sz="1600" dirty="0"/>
              <a:t>, </a:t>
            </a:r>
            <a:r>
              <a:rPr lang="nb-NO" sz="1600" dirty="0" err="1"/>
              <a:t>select</a:t>
            </a:r>
            <a:r>
              <a:rPr lang="nb-NO" sz="1600" dirty="0"/>
              <a:t> </a:t>
            </a:r>
            <a:r>
              <a:rPr lang="nb-NO" sz="1600" dirty="0" err="1"/>
              <a:t>Colored</a:t>
            </a:r>
            <a:r>
              <a:rPr lang="nb-NO" sz="1600" dirty="0"/>
              <a:t> </a:t>
            </a:r>
            <a:r>
              <a:rPr lang="nb-NO" sz="1600" dirty="0" err="1"/>
              <a:t>Background</a:t>
            </a:r>
            <a:endParaRPr lang="nb-NO" sz="1600" dirty="0"/>
          </a:p>
          <a:p>
            <a:pPr>
              <a:lnSpc>
                <a:spcPct val="110000"/>
              </a:lnSpc>
            </a:pPr>
            <a:r>
              <a:rPr lang="nb-NO" sz="1600" dirty="0">
                <a:sym typeface="Wingdings" panose="05000000000000000000" pitchFamily="2" charset="2"/>
              </a:rPr>
              <a:t>Under </a:t>
            </a:r>
            <a:r>
              <a:rPr lang="nb-NO" sz="1600" b="1" dirty="0">
                <a:sym typeface="Wingdings" panose="05000000000000000000" pitchFamily="2" charset="2"/>
              </a:rPr>
              <a:t>Standard Options</a:t>
            </a:r>
            <a:r>
              <a:rPr lang="nb-NO" sz="1600" dirty="0">
                <a:sym typeface="Wingdings" panose="05000000000000000000" pitchFamily="2" charset="2"/>
              </a:rPr>
              <a:t>, </a:t>
            </a:r>
            <a:r>
              <a:rPr lang="nb-NO" sz="1600" dirty="0" err="1">
                <a:sym typeface="Wingdings" panose="05000000000000000000" pitchFamily="2" charset="2"/>
              </a:rPr>
              <a:t>select</a:t>
            </a:r>
            <a:r>
              <a:rPr lang="nb-NO" sz="1600" dirty="0">
                <a:sym typeface="Wingdings" panose="05000000000000000000" pitchFamily="2" charset="2"/>
              </a:rPr>
              <a:t> </a:t>
            </a:r>
            <a:r>
              <a:rPr lang="nb-NO" sz="1600" dirty="0" err="1">
                <a:sym typeface="Wingdings" panose="05000000000000000000" pitchFamily="2" charset="2"/>
              </a:rPr>
              <a:t>Shades</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a:t>
            </a:r>
            <a:r>
              <a:rPr lang="nb-NO" sz="1600" dirty="0" err="1">
                <a:sym typeface="Wingdings" panose="05000000000000000000" pitchFamily="2" charset="2"/>
              </a:rPr>
              <a:t>color</a:t>
            </a:r>
            <a:endParaRPr lang="nb-NO" sz="1600" dirty="0">
              <a:sym typeface="Wingdings" panose="05000000000000000000" pitchFamily="2" charset="2"/>
            </a:endParaRPr>
          </a:p>
          <a:p>
            <a:pPr lvl="1">
              <a:lnSpc>
                <a:spcPct val="110000"/>
              </a:lnSpc>
            </a:pPr>
            <a:r>
              <a:rPr lang="nb-NO" sz="1400" dirty="0">
                <a:sym typeface="Wingdings" panose="05000000000000000000" pitchFamily="2" charset="2"/>
              </a:rPr>
              <a:t>Select a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that</a:t>
            </a:r>
            <a:r>
              <a:rPr lang="nb-NO" sz="1400" dirty="0">
                <a:sym typeface="Wingdings" panose="05000000000000000000" pitchFamily="2" charset="2"/>
              </a:rPr>
              <a:t> </a:t>
            </a:r>
            <a:r>
              <a:rPr lang="nb-NO" sz="1400" dirty="0" err="1">
                <a:sym typeface="Wingdings" panose="05000000000000000000" pitchFamily="2" charset="2"/>
              </a:rPr>
              <a:t>you</a:t>
            </a:r>
            <a:r>
              <a:rPr lang="nb-NO" sz="1400" dirty="0">
                <a:sym typeface="Wingdings" panose="05000000000000000000" pitchFamily="2" charset="2"/>
              </a:rPr>
              <a:t> like </a:t>
            </a:r>
          </a:p>
          <a:p>
            <a:pPr>
              <a:lnSpc>
                <a:spcPct val="110000"/>
              </a:lnSpc>
            </a:pPr>
            <a:r>
              <a:rPr lang="nb-NO" sz="1600" b="1" dirty="0">
                <a:sym typeface="Wingdings" panose="05000000000000000000" pitchFamily="2" charset="2"/>
              </a:rPr>
              <a:t>(</a:t>
            </a:r>
            <a:r>
              <a:rPr lang="nb-NO" sz="1600" b="1" dirty="0" err="1">
                <a:sym typeface="Wingdings" panose="05000000000000000000" pitchFamily="2" charset="2"/>
              </a:rPr>
              <a:t>Optional</a:t>
            </a:r>
            <a:r>
              <a:rPr lang="nb-NO" sz="1600" b="1" dirty="0">
                <a:sym typeface="Wingdings" panose="05000000000000000000" pitchFamily="2" charset="2"/>
              </a:rPr>
              <a:t>) </a:t>
            </a:r>
            <a:r>
              <a:rPr lang="nb-NO" sz="1600" dirty="0">
                <a:sym typeface="Wingdings" panose="05000000000000000000" pitchFamily="2" charset="2"/>
              </a:rPr>
              <a:t>Make an </a:t>
            </a:r>
            <a:r>
              <a:rPr lang="nb-NO" sz="1600" dirty="0" err="1">
                <a:sym typeface="Wingdings" panose="05000000000000000000" pitchFamily="2" charset="2"/>
              </a:rPr>
              <a:t>override</a:t>
            </a:r>
            <a:r>
              <a:rPr lang="nb-NO" sz="1600" dirty="0">
                <a:sym typeface="Wingdings" panose="05000000000000000000" pitchFamily="2" charset="2"/>
              </a:rPr>
              <a:t> (at </a:t>
            </a:r>
            <a:r>
              <a:rPr lang="nb-NO" sz="1600" dirty="0" err="1">
                <a:sym typeface="Wingdings" panose="05000000000000000000" pitchFamily="2" charset="2"/>
              </a:rPr>
              <a:t>the</a:t>
            </a:r>
            <a:r>
              <a:rPr lang="nb-NO" sz="1600" dirty="0">
                <a:sym typeface="Wingdings" panose="05000000000000000000" pitchFamily="2" charset="2"/>
              </a:rPr>
              <a:t> </a:t>
            </a:r>
            <a:r>
              <a:rPr lang="nb-NO" sz="1600" dirty="0" err="1">
                <a:sym typeface="Wingdings" panose="05000000000000000000" pitchFamily="2" charset="2"/>
              </a:rPr>
              <a:t>bottom</a:t>
            </a:r>
            <a:r>
              <a:rPr lang="nb-NO" sz="1600" dirty="0">
                <a:sym typeface="Wingdings" panose="05000000000000000000" pitchFamily="2" charset="2"/>
              </a:rPr>
              <a:t> or </a:t>
            </a:r>
            <a:r>
              <a:rPr lang="nb-NO" sz="1600" dirty="0" err="1">
                <a:sym typeface="Wingdings" panose="05000000000000000000" pitchFamily="2" charset="2"/>
              </a:rPr>
              <a:t>top</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panel) to </a:t>
            </a:r>
            <a:r>
              <a:rPr lang="nb-NO" sz="1600" dirty="0" err="1">
                <a:sym typeface="Wingdings" panose="05000000000000000000" pitchFamily="2" charset="2"/>
              </a:rPr>
              <a:t>change</a:t>
            </a:r>
            <a:r>
              <a:rPr lang="nb-NO" sz="1600" dirty="0">
                <a:sym typeface="Wingdings" panose="05000000000000000000" pitchFamily="2" charset="2"/>
              </a:rPr>
              <a:t> </a:t>
            </a:r>
            <a:r>
              <a:rPr lang="nb-NO" sz="1600" dirty="0" err="1">
                <a:sym typeface="Wingdings" panose="05000000000000000000" pitchFamily="2" charset="2"/>
              </a:rPr>
              <a:t>color</a:t>
            </a:r>
            <a:r>
              <a:rPr lang="nb-NO" sz="1600" dirty="0">
                <a:sym typeface="Wingdings" panose="05000000000000000000" pitchFamily="2" charset="2"/>
              </a:rPr>
              <a:t> </a:t>
            </a:r>
            <a:r>
              <a:rPr lang="nb-NO" sz="1600" dirty="0" err="1">
                <a:sym typeface="Wingdings" panose="05000000000000000000" pitchFamily="2" charset="2"/>
              </a:rPr>
              <a:t>of</a:t>
            </a:r>
            <a:r>
              <a:rPr lang="nb-NO" sz="1600" dirty="0">
                <a:sym typeface="Wingdings" panose="05000000000000000000" pitchFamily="2" charset="2"/>
              </a:rPr>
              <a:t> variables</a:t>
            </a:r>
          </a:p>
          <a:p>
            <a:pPr lvl="1">
              <a:lnSpc>
                <a:spcPct val="110000"/>
              </a:lnSpc>
            </a:pPr>
            <a:r>
              <a:rPr lang="nb-NO" sz="1400" dirty="0" err="1">
                <a:sym typeface="Wingdings" panose="05000000000000000000" pitchFamily="2" charset="2"/>
              </a:rPr>
              <a:t>Filed</a:t>
            </a:r>
            <a:r>
              <a:rPr lang="nb-NO" sz="1400" dirty="0">
                <a:sym typeface="Wingdings" panose="05000000000000000000" pitchFamily="2" charset="2"/>
              </a:rPr>
              <a:t> </a:t>
            </a:r>
            <a:r>
              <a:rPr lang="nb-NO" sz="1400" dirty="0" err="1">
                <a:sym typeface="Wingdings" panose="05000000000000000000" pitchFamily="2" charset="2"/>
              </a:rPr>
              <a:t>with</a:t>
            </a:r>
            <a:r>
              <a:rPr lang="nb-NO" sz="1400" dirty="0">
                <a:sym typeface="Wingdings" panose="05000000000000000000" pitchFamily="2" charset="2"/>
              </a:rPr>
              <a:t> </a:t>
            </a:r>
            <a:r>
              <a:rPr lang="nb-NO" sz="1400" dirty="0" err="1">
                <a:sym typeface="Wingdings" panose="05000000000000000000" pitchFamily="2" charset="2"/>
              </a:rPr>
              <a:t>name</a:t>
            </a:r>
            <a:r>
              <a:rPr lang="nb-NO" sz="1400" dirty="0">
                <a:sym typeface="Wingdings" panose="05000000000000000000" pitchFamily="2" charset="2"/>
              </a:rPr>
              <a:t> (AP </a:t>
            </a:r>
            <a:r>
              <a:rPr lang="nb-NO" sz="1400" dirty="0" err="1">
                <a:sym typeface="Wingdings" panose="05000000000000000000" pitchFamily="2" charset="2"/>
              </a:rPr>
              <a:t>Name</a:t>
            </a:r>
            <a:r>
              <a:rPr lang="nb-NO" sz="1400" dirty="0">
                <a:sym typeface="Wingdings" panose="05000000000000000000" pitchFamily="2" charset="2"/>
              </a:rPr>
              <a:t>)</a:t>
            </a:r>
          </a:p>
          <a:p>
            <a:pPr lvl="1">
              <a:lnSpc>
                <a:spcPct val="110000"/>
              </a:lnSpc>
            </a:pPr>
            <a:r>
              <a:rPr lang="nb-NO" sz="1400" dirty="0" err="1">
                <a:sym typeface="Wingdings" panose="05000000000000000000" pitchFamily="2" charset="2"/>
              </a:rPr>
              <a:t>Change</a:t>
            </a:r>
            <a:r>
              <a:rPr lang="nb-NO" sz="1400" dirty="0">
                <a:sym typeface="Wingdings" panose="05000000000000000000" pitchFamily="2" charset="2"/>
              </a:rPr>
              <a:t> </a:t>
            </a:r>
            <a:r>
              <a:rPr lang="nb-NO" sz="1400" dirty="0" err="1">
                <a:sym typeface="Wingdings" panose="05000000000000000000" pitchFamily="2" charset="2"/>
              </a:rPr>
              <a:t>color</a:t>
            </a:r>
            <a:r>
              <a:rPr lang="nb-NO" sz="1400" dirty="0">
                <a:sym typeface="Wingdings" panose="05000000000000000000" pitchFamily="2" charset="2"/>
              </a:rPr>
              <a:t> </a:t>
            </a:r>
            <a:r>
              <a:rPr lang="nb-NO" sz="1400" dirty="0" err="1">
                <a:sym typeface="Wingdings" panose="05000000000000000000" pitchFamily="2" charset="2"/>
              </a:rPr>
              <a:t>scheme</a:t>
            </a:r>
            <a:endParaRPr lang="nb-NO" sz="1400" dirty="0">
              <a:sym typeface="Wingdings" panose="05000000000000000000" pitchFamily="2" charset="2"/>
            </a:endParaRPr>
          </a:p>
          <a:p>
            <a:pPr lvl="1">
              <a:lnSpc>
                <a:spcPct val="110000"/>
              </a:lnSpc>
            </a:pPr>
            <a:endParaRPr lang="nb-NO" sz="14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a:lnSpc>
                <a:spcPct val="110000"/>
              </a:lnSpc>
            </a:pPr>
            <a:endParaRPr lang="nb-NO" sz="1600" dirty="0">
              <a:sym typeface="Wingdings" panose="05000000000000000000" pitchFamily="2" charset="2"/>
            </a:endParaRP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25" name="Straight Arrow Connector 24">
            <a:extLst>
              <a:ext uri="{FF2B5EF4-FFF2-40B4-BE49-F238E27FC236}">
                <a16:creationId xmlns:a16="http://schemas.microsoft.com/office/drawing/2014/main" id="{B2ED15F0-46A1-A607-0562-58F83D5EC5FE}"/>
              </a:ext>
            </a:extLst>
          </p:cNvPr>
          <p:cNvCxnSpPr>
            <a:cxnSpLocks/>
          </p:cNvCxnSpPr>
          <p:nvPr/>
        </p:nvCxnSpPr>
        <p:spPr>
          <a:xfrm>
            <a:off x="4736592" y="2532253"/>
            <a:ext cx="1527048" cy="896747"/>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67F88529-189A-AE27-487F-3659F303D2CB}"/>
              </a:ext>
            </a:extLst>
          </p:cNvPr>
          <p:cNvPicPr>
            <a:picLocks noChangeAspect="1"/>
          </p:cNvPicPr>
          <p:nvPr/>
        </p:nvPicPr>
        <p:blipFill>
          <a:blip r:embed="rId3"/>
          <a:stretch>
            <a:fillRect/>
          </a:stretch>
        </p:blipFill>
        <p:spPr>
          <a:xfrm>
            <a:off x="6364101" y="937382"/>
            <a:ext cx="4341669" cy="777740"/>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flipV="1">
            <a:off x="3547872" y="1507295"/>
            <a:ext cx="2455208" cy="752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8B68D31-E16C-39CB-7F88-D8B43D2AA90B}"/>
              </a:ext>
            </a:extLst>
          </p:cNvPr>
          <p:cNvPicPr>
            <a:picLocks noChangeAspect="1"/>
          </p:cNvPicPr>
          <p:nvPr/>
        </p:nvPicPr>
        <p:blipFill>
          <a:blip r:embed="rId4"/>
          <a:stretch>
            <a:fillRect/>
          </a:stretch>
        </p:blipFill>
        <p:spPr>
          <a:xfrm>
            <a:off x="6364101" y="1755130"/>
            <a:ext cx="4341669" cy="1380299"/>
          </a:xfrm>
          <a:prstGeom prst="rect">
            <a:avLst/>
          </a:prstGeom>
        </p:spPr>
      </p:pic>
      <p:cxnSp>
        <p:nvCxnSpPr>
          <p:cNvPr id="13" name="Straight Arrow Connector 12">
            <a:extLst>
              <a:ext uri="{FF2B5EF4-FFF2-40B4-BE49-F238E27FC236}">
                <a16:creationId xmlns:a16="http://schemas.microsoft.com/office/drawing/2014/main" id="{2648F4C5-AD8F-900B-CDF1-1B364EF72FE6}"/>
              </a:ext>
            </a:extLst>
          </p:cNvPr>
          <p:cNvCxnSpPr>
            <a:cxnSpLocks/>
          </p:cNvCxnSpPr>
          <p:nvPr/>
        </p:nvCxnSpPr>
        <p:spPr>
          <a:xfrm>
            <a:off x="5483458" y="2322576"/>
            <a:ext cx="862478" cy="383975"/>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0DE3D938-0283-932D-766E-5D0F3BB6674D}"/>
              </a:ext>
            </a:extLst>
          </p:cNvPr>
          <p:cNvPicPr>
            <a:picLocks noChangeAspect="1"/>
          </p:cNvPicPr>
          <p:nvPr/>
        </p:nvPicPr>
        <p:blipFill>
          <a:blip r:embed="rId5"/>
          <a:stretch>
            <a:fillRect/>
          </a:stretch>
        </p:blipFill>
        <p:spPr>
          <a:xfrm>
            <a:off x="6364100" y="3247131"/>
            <a:ext cx="4341669" cy="659600"/>
          </a:xfrm>
          <a:prstGeom prst="rect">
            <a:avLst/>
          </a:prstGeom>
        </p:spPr>
      </p:pic>
      <p:pic>
        <p:nvPicPr>
          <p:cNvPr id="23" name="Picture 22">
            <a:extLst>
              <a:ext uri="{FF2B5EF4-FFF2-40B4-BE49-F238E27FC236}">
                <a16:creationId xmlns:a16="http://schemas.microsoft.com/office/drawing/2014/main" id="{B880D64D-5F6E-CD61-FD87-B24516BAD8A2}"/>
              </a:ext>
            </a:extLst>
          </p:cNvPr>
          <p:cNvPicPr>
            <a:picLocks noChangeAspect="1"/>
          </p:cNvPicPr>
          <p:nvPr/>
        </p:nvPicPr>
        <p:blipFill>
          <a:blip r:embed="rId6"/>
          <a:stretch>
            <a:fillRect/>
          </a:stretch>
        </p:blipFill>
        <p:spPr>
          <a:xfrm>
            <a:off x="3293320" y="4451056"/>
            <a:ext cx="2886543" cy="1501445"/>
          </a:xfrm>
          <a:prstGeom prst="rect">
            <a:avLst/>
          </a:prstGeom>
        </p:spPr>
      </p:pic>
      <p:pic>
        <p:nvPicPr>
          <p:cNvPr id="31" name="Picture 30">
            <a:extLst>
              <a:ext uri="{FF2B5EF4-FFF2-40B4-BE49-F238E27FC236}">
                <a16:creationId xmlns:a16="http://schemas.microsoft.com/office/drawing/2014/main" id="{A572B2D6-3288-2713-5ED8-F465DFA0D484}"/>
              </a:ext>
            </a:extLst>
          </p:cNvPr>
          <p:cNvPicPr>
            <a:picLocks noChangeAspect="1"/>
          </p:cNvPicPr>
          <p:nvPr/>
        </p:nvPicPr>
        <p:blipFill>
          <a:blip r:embed="rId7"/>
          <a:stretch>
            <a:fillRect/>
          </a:stretch>
        </p:blipFill>
        <p:spPr>
          <a:xfrm>
            <a:off x="6345935" y="4049117"/>
            <a:ext cx="4359833" cy="1216120"/>
          </a:xfrm>
          <a:prstGeom prst="rect">
            <a:avLst/>
          </a:prstGeom>
        </p:spPr>
      </p:pic>
      <p:cxnSp>
        <p:nvCxnSpPr>
          <p:cNvPr id="32" name="Straight Arrow Connector 31">
            <a:extLst>
              <a:ext uri="{FF2B5EF4-FFF2-40B4-BE49-F238E27FC236}">
                <a16:creationId xmlns:a16="http://schemas.microsoft.com/office/drawing/2014/main" id="{91856108-B8C2-9F18-E199-6660D93E4274}"/>
              </a:ext>
            </a:extLst>
          </p:cNvPr>
          <p:cNvCxnSpPr>
            <a:cxnSpLocks/>
          </p:cNvCxnSpPr>
          <p:nvPr/>
        </p:nvCxnSpPr>
        <p:spPr>
          <a:xfrm>
            <a:off x="5248656" y="3526650"/>
            <a:ext cx="3584448" cy="140196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CC6ACB70-7E25-1CCE-AF5F-4C8062186A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(AP Join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637654" y="1631193"/>
            <a:ext cx="10806717" cy="4210314"/>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92427" y="1301323"/>
            <a:ext cx="656948" cy="540000"/>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9E562FA6-F9B5-A9F7-FC74-376E4F91A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53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panel for Last </a:t>
            </a:r>
            <a:r>
              <a:rPr lang="nb-NO" sz="1600" dirty="0" err="1"/>
              <a:t>Reboot</a:t>
            </a:r>
            <a:r>
              <a:rPr lang="nb-NO" sz="1600" dirty="0"/>
              <a:t> </a:t>
            </a:r>
            <a:r>
              <a:rPr lang="nb-NO" sz="1600" dirty="0" err="1"/>
              <a:t>Reason</a:t>
            </a:r>
            <a:r>
              <a:rPr lang="nb-NO" sz="1600" dirty="0"/>
              <a:t> and </a:t>
            </a:r>
            <a:r>
              <a:rPr lang="nb-NO" sz="1600" dirty="0" err="1"/>
              <a:t>Unsaved</a:t>
            </a:r>
            <a:r>
              <a:rPr lang="nb-NO" sz="1600" dirty="0"/>
              <a:t> </a:t>
            </a:r>
            <a:r>
              <a:rPr lang="nb-NO" sz="1600" dirty="0" err="1"/>
              <a:t>Config</a:t>
            </a:r>
            <a:r>
              <a:rPr lang="nb-NO" sz="1600" dirty="0"/>
              <a:t>.</a:t>
            </a:r>
          </a:p>
          <a:p>
            <a:pPr lvl="1">
              <a:lnSpc>
                <a:spcPct val="110000"/>
              </a:lnSpc>
            </a:pPr>
            <a:r>
              <a:rPr lang="nb-NO" sz="1400" dirty="0"/>
              <a:t>Select </a:t>
            </a:r>
            <a:r>
              <a:rPr lang="nb-NO" sz="1400" dirty="0" err="1"/>
              <a:t>tabel</a:t>
            </a:r>
            <a:r>
              <a:rPr lang="nb-NO" sz="1400" dirty="0"/>
              <a:t> panel.</a:t>
            </a:r>
          </a:p>
          <a:p>
            <a:pPr>
              <a:lnSpc>
                <a:spcPct val="110000"/>
              </a:lnSpc>
            </a:pPr>
            <a:r>
              <a:rPr lang="nb-NO" sz="1600" dirty="0" err="1"/>
              <a:t>Name</a:t>
            </a:r>
            <a:r>
              <a:rPr lang="nb-NO" sz="1600" dirty="0"/>
              <a:t> </a:t>
            </a:r>
            <a:r>
              <a:rPr lang="nb-NO" sz="1600" dirty="0" err="1"/>
              <a:t>the</a:t>
            </a:r>
            <a:r>
              <a:rPr lang="nb-NO" sz="1600" dirty="0"/>
              <a:t> panel </a:t>
            </a:r>
            <a:r>
              <a:rPr lang="nb-NO" sz="1600" b="1" dirty="0"/>
              <a:t>WLAN Stats</a:t>
            </a:r>
            <a:endParaRPr lang="nb-NO" sz="1600" dirty="0"/>
          </a:p>
          <a:p>
            <a:pPr>
              <a:lnSpc>
                <a:spcPct val="110000"/>
              </a:lnSpc>
            </a:pPr>
            <a:endParaRPr lang="nb-NO" sz="1600" dirty="0"/>
          </a:p>
          <a:p>
            <a:pPr marL="450000" lvl="1" indent="0">
              <a:lnSpc>
                <a:spcPct val="110000"/>
              </a:lnSpc>
              <a:buNone/>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8" name="Picture 7">
            <a:extLst>
              <a:ext uri="{FF2B5EF4-FFF2-40B4-BE49-F238E27FC236}">
                <a16:creationId xmlns:a16="http://schemas.microsoft.com/office/drawing/2014/main" id="{1CBE048A-CF17-5669-BFAA-CF38419D54B5}"/>
              </a:ext>
            </a:extLst>
          </p:cNvPr>
          <p:cNvPicPr>
            <a:picLocks noChangeAspect="1"/>
          </p:cNvPicPr>
          <p:nvPr/>
        </p:nvPicPr>
        <p:blipFill>
          <a:blip r:embed="rId3"/>
          <a:stretch>
            <a:fillRect/>
          </a:stretch>
        </p:blipFill>
        <p:spPr>
          <a:xfrm>
            <a:off x="8185761" y="1554391"/>
            <a:ext cx="2310176" cy="760311"/>
          </a:xfrm>
          <a:prstGeom prst="rect">
            <a:avLst/>
          </a:prstGeom>
        </p:spPr>
      </p:pic>
      <p:pic>
        <p:nvPicPr>
          <p:cNvPr id="5" name="Picture 4">
            <a:extLst>
              <a:ext uri="{FF2B5EF4-FFF2-40B4-BE49-F238E27FC236}">
                <a16:creationId xmlns:a16="http://schemas.microsoft.com/office/drawing/2014/main" id="{A3BD9A7B-8090-DFE8-6C39-875498412962}"/>
              </a:ext>
            </a:extLst>
          </p:cNvPr>
          <p:cNvPicPr>
            <a:picLocks noChangeAspect="1"/>
          </p:cNvPicPr>
          <p:nvPr/>
        </p:nvPicPr>
        <p:blipFill>
          <a:blip r:embed="rId4"/>
          <a:stretch>
            <a:fillRect/>
          </a:stretch>
        </p:blipFill>
        <p:spPr>
          <a:xfrm>
            <a:off x="6780577" y="2637428"/>
            <a:ext cx="5120545" cy="1465419"/>
          </a:xfrm>
          <a:prstGeom prst="rect">
            <a:avLst/>
          </a:prstGeom>
        </p:spPr>
      </p:pic>
      <p:pic>
        <p:nvPicPr>
          <p:cNvPr id="9" name="Picture 8">
            <a:extLst>
              <a:ext uri="{FF2B5EF4-FFF2-40B4-BE49-F238E27FC236}">
                <a16:creationId xmlns:a16="http://schemas.microsoft.com/office/drawing/2014/main" id="{E630ED6E-7E66-7E42-D899-A09DEFB87784}"/>
              </a:ext>
            </a:extLst>
          </p:cNvPr>
          <p:cNvPicPr>
            <a:picLocks noChangeAspect="1"/>
          </p:cNvPicPr>
          <p:nvPr/>
        </p:nvPicPr>
        <p:blipFill>
          <a:blip r:embed="rId5"/>
          <a:stretch>
            <a:fillRect/>
          </a:stretch>
        </p:blipFill>
        <p:spPr>
          <a:xfrm>
            <a:off x="430463" y="2242972"/>
            <a:ext cx="6020640" cy="2372056"/>
          </a:xfrm>
          <a:prstGeom prst="rect">
            <a:avLst/>
          </a:prstGeom>
        </p:spPr>
      </p:pic>
      <p:pic>
        <p:nvPicPr>
          <p:cNvPr id="3" name="Picture 2" descr="Secure IT Infrastructure and Cybersecurity Services">
            <a:extLst>
              <a:ext uri="{FF2B5EF4-FFF2-40B4-BE49-F238E27FC236}">
                <a16:creationId xmlns:a16="http://schemas.microsoft.com/office/drawing/2014/main" id="{A14D58D7-5075-FB80-2A13-4EA38B9409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10480425" cy="597134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the</a:t>
            </a:r>
            <a:r>
              <a:rPr lang="nb-NO" sz="1600" dirty="0"/>
              <a:t> </a:t>
            </a:r>
            <a:r>
              <a:rPr lang="nb-NO" sz="1600" dirty="0" err="1"/>
              <a:t>following</a:t>
            </a:r>
            <a:r>
              <a:rPr lang="nb-NO" sz="1600" dirty="0"/>
              <a:t> </a:t>
            </a:r>
            <a:r>
              <a:rPr lang="nb-NO" sz="1600" dirty="0" err="1"/>
              <a:t>queries</a:t>
            </a:r>
            <a:endParaRPr lang="nb-NO" sz="1600" dirty="0"/>
          </a:p>
          <a:p>
            <a:pPr>
              <a:lnSpc>
                <a:spcPct val="110000"/>
              </a:lnSpc>
            </a:pPr>
            <a:r>
              <a:rPr lang="nb-NO" sz="1600" dirty="0"/>
              <a:t>Select, format as </a:t>
            </a:r>
            <a:r>
              <a:rPr lang="nb-NO" sz="1600" b="1" dirty="0" err="1"/>
              <a:t>Table</a:t>
            </a:r>
            <a:r>
              <a:rPr lang="nb-NO" sz="1600" dirty="0"/>
              <a:t> and Group by </a:t>
            </a:r>
            <a:r>
              <a:rPr lang="nb-NO" sz="1600" b="1" dirty="0"/>
              <a:t>tag(</a:t>
            </a:r>
            <a:r>
              <a:rPr lang="nb-NO" sz="1600" b="1" dirty="0" err="1"/>
              <a:t>wlan_profile_name</a:t>
            </a:r>
            <a:r>
              <a:rPr lang="nb-NO" sz="1600" b="1" dirty="0"/>
              <a:t>::</a:t>
            </a:r>
            <a:r>
              <a:rPr lang="nb-NO" sz="1600" b="1" dirty="0" err="1"/>
              <a:t>field</a:t>
            </a:r>
            <a:r>
              <a:rPr lang="nb-NO" sz="1600" b="1" dirty="0"/>
              <a:t>)</a:t>
            </a:r>
          </a:p>
          <a:p>
            <a:pPr>
              <a:lnSpc>
                <a:spcPct val="110000"/>
              </a:lnSpc>
            </a:pPr>
            <a:endParaRPr lang="nb-NO" sz="1600" b="1"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7AD4D532-D4DC-CE5E-C36C-8228E12D89BC}"/>
              </a:ext>
            </a:extLst>
          </p:cNvPr>
          <p:cNvPicPr>
            <a:picLocks noChangeAspect="1"/>
          </p:cNvPicPr>
          <p:nvPr/>
        </p:nvPicPr>
        <p:blipFill>
          <a:blip r:embed="rId3"/>
          <a:stretch>
            <a:fillRect/>
          </a:stretch>
        </p:blipFill>
        <p:spPr>
          <a:xfrm>
            <a:off x="539998" y="1963708"/>
            <a:ext cx="11060068" cy="3810532"/>
          </a:xfrm>
          <a:prstGeom prst="rect">
            <a:avLst/>
          </a:prstGeom>
        </p:spPr>
      </p:pic>
      <p:cxnSp>
        <p:nvCxnSpPr>
          <p:cNvPr id="9" name="Straight Arrow Connector 8">
            <a:extLst>
              <a:ext uri="{FF2B5EF4-FFF2-40B4-BE49-F238E27FC236}">
                <a16:creationId xmlns:a16="http://schemas.microsoft.com/office/drawing/2014/main" id="{EEE5C884-996B-7116-736E-DE3B366D4FFC}"/>
              </a:ext>
            </a:extLst>
          </p:cNvPr>
          <p:cNvCxnSpPr>
            <a:cxnSpLocks/>
          </p:cNvCxnSpPr>
          <p:nvPr/>
        </p:nvCxnSpPr>
        <p:spPr>
          <a:xfrm flipH="1">
            <a:off x="3542190" y="1828800"/>
            <a:ext cx="3329127" cy="250350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4965F23E-9323-2502-C3F3-E863F43355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67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5132831"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one</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«Filter </a:t>
            </a:r>
            <a:r>
              <a:rPr lang="nb-NO" sz="1600" b="1" dirty="0" err="1"/>
              <a:t>fields</a:t>
            </a:r>
            <a:r>
              <a:rPr lang="nb-NO" sz="1600" b="1" dirty="0"/>
              <a:t> by </a:t>
            </a:r>
            <a:r>
              <a:rPr lang="nb-NO" sz="1600" b="1" dirty="0" err="1"/>
              <a:t>name</a:t>
            </a:r>
            <a:r>
              <a:rPr lang="nb-NO" sz="1600" b="1" dirty="0"/>
              <a:t>»</a:t>
            </a:r>
          </a:p>
          <a:p>
            <a:pPr>
              <a:lnSpc>
                <a:spcPct val="110000"/>
              </a:lnSpc>
            </a:pPr>
            <a:r>
              <a:rPr lang="nb-NO" sz="1600" dirty="0" err="1"/>
              <a:t>Remove</a:t>
            </a:r>
            <a:r>
              <a:rPr lang="nb-NO" sz="1600" dirty="0"/>
              <a:t> time </a:t>
            </a:r>
            <a:r>
              <a:rPr lang="nb-NO" sz="1600" dirty="0" err="1"/>
              <a:t>Time</a:t>
            </a:r>
            <a:r>
              <a:rPr lang="nb-NO" sz="1600" dirty="0"/>
              <a:t> and </a:t>
            </a:r>
            <a:r>
              <a:rPr lang="nb-NO" sz="1600" dirty="0" err="1"/>
              <a:t>wlan_profile_name</a:t>
            </a: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F667092-AEB9-866C-38A7-0978AC45A5D8}"/>
              </a:ext>
            </a:extLst>
          </p:cNvPr>
          <p:cNvPicPr>
            <a:picLocks noChangeAspect="1"/>
          </p:cNvPicPr>
          <p:nvPr/>
        </p:nvPicPr>
        <p:blipFill>
          <a:blip r:embed="rId3"/>
          <a:stretch>
            <a:fillRect/>
          </a:stretch>
        </p:blipFill>
        <p:spPr>
          <a:xfrm>
            <a:off x="6395557" y="1323185"/>
            <a:ext cx="5466770" cy="1419941"/>
          </a:xfrm>
          <a:prstGeom prst="rect">
            <a:avLst/>
          </a:prstGeom>
        </p:spPr>
      </p:pic>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3693111" y="1233996"/>
            <a:ext cx="2556769" cy="17768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66EA4A3-1487-8576-D2E5-1853F73CD708}"/>
              </a:ext>
            </a:extLst>
          </p:cNvPr>
          <p:cNvPicPr>
            <a:picLocks noChangeAspect="1"/>
          </p:cNvPicPr>
          <p:nvPr/>
        </p:nvPicPr>
        <p:blipFill>
          <a:blip r:embed="rId4"/>
          <a:stretch>
            <a:fillRect/>
          </a:stretch>
        </p:blipFill>
        <p:spPr>
          <a:xfrm>
            <a:off x="6395557" y="2940091"/>
            <a:ext cx="5466770" cy="2515478"/>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5566299" y="1819923"/>
            <a:ext cx="4181383" cy="2565646"/>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A3320BB-E0DC-2BF1-0546-7F4D940469BA}"/>
              </a:ext>
            </a:extLst>
          </p:cNvPr>
          <p:cNvPicPr>
            <a:picLocks noChangeAspect="1"/>
          </p:cNvPicPr>
          <p:nvPr/>
        </p:nvPicPr>
        <p:blipFill>
          <a:blip r:embed="rId5"/>
          <a:stretch>
            <a:fillRect/>
          </a:stretch>
        </p:blipFill>
        <p:spPr>
          <a:xfrm>
            <a:off x="218188" y="3639844"/>
            <a:ext cx="5894773" cy="1345189"/>
          </a:xfrm>
          <a:prstGeom prst="rect">
            <a:avLst/>
          </a:prstGeom>
        </p:spPr>
      </p:pic>
      <p:cxnSp>
        <p:nvCxnSpPr>
          <p:cNvPr id="19" name="Straight Arrow Connector 18">
            <a:extLst>
              <a:ext uri="{FF2B5EF4-FFF2-40B4-BE49-F238E27FC236}">
                <a16:creationId xmlns:a16="http://schemas.microsoft.com/office/drawing/2014/main" id="{203E066A-75C2-4CD6-7FEA-6D4BAF9EB55B}"/>
              </a:ext>
            </a:extLst>
          </p:cNvPr>
          <p:cNvCxnSpPr>
            <a:cxnSpLocks/>
          </p:cNvCxnSpPr>
          <p:nvPr/>
        </p:nvCxnSpPr>
        <p:spPr>
          <a:xfrm flipH="1">
            <a:off x="2352583" y="2441359"/>
            <a:ext cx="523782" cy="1871079"/>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A28FA4C8-00B4-6599-0AEB-5A750903E4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7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BF6B8E-C8AC-BC92-4C2C-D063667E951D}"/>
              </a:ext>
            </a:extLst>
          </p:cNvPr>
          <p:cNvPicPr>
            <a:picLocks noChangeAspect="1"/>
          </p:cNvPicPr>
          <p:nvPr/>
        </p:nvPicPr>
        <p:blipFill>
          <a:blip r:embed="rId3"/>
          <a:stretch>
            <a:fillRect/>
          </a:stretch>
        </p:blipFill>
        <p:spPr>
          <a:xfrm>
            <a:off x="6395556" y="1064245"/>
            <a:ext cx="5466769" cy="1770356"/>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39999" y="905561"/>
            <a:ext cx="4745233" cy="268989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second</a:t>
            </a:r>
            <a:r>
              <a:rPr lang="nb-NO" sz="1600" dirty="0"/>
              <a:t> </a:t>
            </a:r>
            <a:r>
              <a:rPr lang="nb-NO" sz="1600" dirty="0" err="1"/>
              <a:t>transformations</a:t>
            </a:r>
            <a:endParaRPr lang="nb-NO" sz="1600" dirty="0"/>
          </a:p>
          <a:p>
            <a:pPr>
              <a:lnSpc>
                <a:spcPct val="110000"/>
              </a:lnSpc>
            </a:pPr>
            <a:r>
              <a:rPr lang="nb-NO" sz="1600" dirty="0" err="1"/>
              <a:t>Search</a:t>
            </a:r>
            <a:r>
              <a:rPr lang="nb-NO" sz="1600" dirty="0"/>
              <a:t> for filter, and </a:t>
            </a:r>
            <a:r>
              <a:rPr lang="nb-NO" sz="1600" dirty="0" err="1"/>
              <a:t>select</a:t>
            </a:r>
            <a:r>
              <a:rPr lang="nb-NO" sz="1600" dirty="0"/>
              <a:t> </a:t>
            </a:r>
            <a:r>
              <a:rPr lang="nb-NO" sz="1600" b="1" dirty="0"/>
              <a:t>«Group By»</a:t>
            </a:r>
          </a:p>
          <a:p>
            <a:pPr lvl="1">
              <a:lnSpc>
                <a:spcPct val="110000"/>
              </a:lnSpc>
            </a:pPr>
            <a:r>
              <a:rPr lang="nb-NO" sz="1400" dirty="0" err="1"/>
              <a:t>wlan_profile_name</a:t>
            </a:r>
            <a:r>
              <a:rPr lang="nb-NO" sz="1400" dirty="0"/>
              <a:t> = </a:t>
            </a:r>
            <a:r>
              <a:rPr lang="nb-NO" sz="1400" dirty="0" err="1"/>
              <a:t>Ignored</a:t>
            </a:r>
            <a:endParaRPr lang="nb-NO" sz="1400" dirty="0"/>
          </a:p>
          <a:p>
            <a:pPr lvl="1">
              <a:lnSpc>
                <a:spcPct val="110000"/>
              </a:lnSpc>
            </a:pPr>
            <a:r>
              <a:rPr lang="nb-NO" sz="1400" dirty="0" err="1"/>
              <a:t>wlan</a:t>
            </a:r>
            <a:r>
              <a:rPr lang="nb-NO" sz="1400" dirty="0"/>
              <a:t> </a:t>
            </a:r>
            <a:r>
              <a:rPr lang="nb-NO" sz="1400" dirty="0" err="1"/>
              <a:t>profile</a:t>
            </a:r>
            <a:r>
              <a:rPr lang="nb-NO" sz="1400" dirty="0"/>
              <a:t> = Group by</a:t>
            </a:r>
          </a:p>
          <a:p>
            <a:pPr lvl="1">
              <a:lnSpc>
                <a:spcPct val="110000"/>
              </a:lnSpc>
            </a:pPr>
            <a:r>
              <a:rPr lang="nb-NO" sz="1400" dirty="0"/>
              <a:t>All </a:t>
            </a:r>
            <a:r>
              <a:rPr lang="nb-NO" sz="1400" dirty="0" err="1"/>
              <a:t>others</a:t>
            </a:r>
            <a:r>
              <a:rPr lang="nb-NO" sz="1400" dirty="0"/>
              <a:t> = Last*</a:t>
            </a:r>
          </a:p>
          <a:p>
            <a:pPr>
              <a:lnSpc>
                <a:spcPct val="110000"/>
              </a:lnSpc>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cxnSp>
        <p:nvCxnSpPr>
          <p:cNvPr id="9" name="Straight Arrow Connector 8">
            <a:extLst>
              <a:ext uri="{FF2B5EF4-FFF2-40B4-BE49-F238E27FC236}">
                <a16:creationId xmlns:a16="http://schemas.microsoft.com/office/drawing/2014/main" id="{C993CBD4-3F5A-9F78-6567-7C0946978222}"/>
              </a:ext>
            </a:extLst>
          </p:cNvPr>
          <p:cNvCxnSpPr>
            <a:cxnSpLocks/>
          </p:cNvCxnSpPr>
          <p:nvPr/>
        </p:nvCxnSpPr>
        <p:spPr>
          <a:xfrm>
            <a:off x="4041648" y="1254595"/>
            <a:ext cx="2478024" cy="995913"/>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7BCB31-B5D9-F759-1D95-EC5935C024EC}"/>
              </a:ext>
            </a:extLst>
          </p:cNvPr>
          <p:cNvPicPr>
            <a:picLocks noChangeAspect="1"/>
          </p:cNvPicPr>
          <p:nvPr/>
        </p:nvPicPr>
        <p:blipFill>
          <a:blip r:embed="rId4"/>
          <a:stretch>
            <a:fillRect/>
          </a:stretch>
        </p:blipFill>
        <p:spPr>
          <a:xfrm>
            <a:off x="6395556" y="3081628"/>
            <a:ext cx="5499675" cy="2364486"/>
          </a:xfrm>
          <a:prstGeom prst="rect">
            <a:avLst/>
          </a:prstGeom>
        </p:spPr>
      </p:pic>
      <p:pic>
        <p:nvPicPr>
          <p:cNvPr id="5" name="Picture 4">
            <a:extLst>
              <a:ext uri="{FF2B5EF4-FFF2-40B4-BE49-F238E27FC236}">
                <a16:creationId xmlns:a16="http://schemas.microsoft.com/office/drawing/2014/main" id="{753F8C16-FA10-F187-67AB-73CF33E9F9B7}"/>
              </a:ext>
            </a:extLst>
          </p:cNvPr>
          <p:cNvPicPr>
            <a:picLocks noChangeAspect="1"/>
          </p:cNvPicPr>
          <p:nvPr/>
        </p:nvPicPr>
        <p:blipFill>
          <a:blip r:embed="rId5"/>
          <a:stretch>
            <a:fillRect/>
          </a:stretch>
        </p:blipFill>
        <p:spPr>
          <a:xfrm>
            <a:off x="406860" y="3095752"/>
            <a:ext cx="5928232" cy="2941210"/>
          </a:xfrm>
          <a:prstGeom prst="rect">
            <a:avLst/>
          </a:prstGeom>
        </p:spPr>
      </p:pic>
      <p:cxnSp>
        <p:nvCxnSpPr>
          <p:cNvPr id="16" name="Straight Arrow Connector 15">
            <a:extLst>
              <a:ext uri="{FF2B5EF4-FFF2-40B4-BE49-F238E27FC236}">
                <a16:creationId xmlns:a16="http://schemas.microsoft.com/office/drawing/2014/main" id="{84B1356B-94A0-35C0-A1F2-ED700EB6E787}"/>
              </a:ext>
            </a:extLst>
          </p:cNvPr>
          <p:cNvCxnSpPr>
            <a:cxnSpLocks/>
          </p:cNvCxnSpPr>
          <p:nvPr/>
        </p:nvCxnSpPr>
        <p:spPr>
          <a:xfrm>
            <a:off x="2931324" y="2127162"/>
            <a:ext cx="1049860" cy="1787890"/>
          </a:xfrm>
          <a:prstGeom prst="straightConnector1">
            <a:avLst/>
          </a:prstGeom>
          <a:ln w="38100">
            <a:solidFill>
              <a:srgbClr val="19AAF8">
                <a:alpha val="69804"/>
              </a:srgb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7D267147-CFCE-80A2-992D-DA0715D546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9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149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t>
            </a:r>
            <a:r>
              <a:rPr lang="nb-NO" sz="1600" dirty="0" err="1"/>
              <a:t>this</a:t>
            </a:r>
            <a:r>
              <a:rPr lang="nb-NO" sz="1600" dirty="0"/>
              <a:t> panel to </a:t>
            </a:r>
            <a:r>
              <a:rPr lang="nb-NO" sz="1600" dirty="0" err="1"/>
              <a:t>the</a:t>
            </a:r>
            <a:r>
              <a:rPr lang="nb-NO" sz="1600" dirty="0"/>
              <a:t> right </a:t>
            </a:r>
            <a:r>
              <a:rPr lang="nb-NO" sz="1600" dirty="0" err="1"/>
              <a:t>of</a:t>
            </a:r>
            <a:r>
              <a:rPr lang="nb-NO" sz="1600" dirty="0"/>
              <a:t> all </a:t>
            </a:r>
            <a:r>
              <a:rPr lang="nb-NO" sz="1600" dirty="0" err="1"/>
              <a:t>your</a:t>
            </a:r>
            <a:r>
              <a:rPr lang="nb-NO" sz="1600" dirty="0"/>
              <a:t> </a:t>
            </a:r>
            <a:r>
              <a:rPr lang="nb-NO" sz="1600" dirty="0" err="1"/>
              <a:t>other</a:t>
            </a:r>
            <a:r>
              <a:rPr lang="nb-NO" sz="1600" dirty="0"/>
              <a:t> panels</a:t>
            </a:r>
          </a:p>
          <a:p>
            <a:pPr marL="0" indent="0">
              <a:lnSpc>
                <a:spcPct val="110000"/>
              </a:lnSpc>
              <a:buNone/>
            </a:pPr>
            <a:endParaRPr lang="nb-NO" sz="1600" dirty="0"/>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5" name="Picture 4">
            <a:extLst>
              <a:ext uri="{FF2B5EF4-FFF2-40B4-BE49-F238E27FC236}">
                <a16:creationId xmlns:a16="http://schemas.microsoft.com/office/drawing/2014/main" id="{FCD72599-D40F-9E0D-453A-DC69BA49C3C7}"/>
              </a:ext>
            </a:extLst>
          </p:cNvPr>
          <p:cNvPicPr>
            <a:picLocks noChangeAspect="1"/>
          </p:cNvPicPr>
          <p:nvPr/>
        </p:nvPicPr>
        <p:blipFill>
          <a:blip r:embed="rId3"/>
          <a:stretch>
            <a:fillRect/>
          </a:stretch>
        </p:blipFill>
        <p:spPr>
          <a:xfrm>
            <a:off x="540000" y="1453683"/>
            <a:ext cx="11034470" cy="4299047"/>
          </a:xfrm>
          <a:prstGeom prst="rect">
            <a:avLst/>
          </a:prstGeom>
        </p:spPr>
      </p:pic>
      <p:cxnSp>
        <p:nvCxnSpPr>
          <p:cNvPr id="9" name="Straight Arrow Connector 8">
            <a:extLst>
              <a:ext uri="{FF2B5EF4-FFF2-40B4-BE49-F238E27FC236}">
                <a16:creationId xmlns:a16="http://schemas.microsoft.com/office/drawing/2014/main" id="{BDD1B4AC-9242-608F-F1B5-211D39F89BEA}"/>
              </a:ext>
            </a:extLst>
          </p:cNvPr>
          <p:cNvCxnSpPr>
            <a:cxnSpLocks/>
          </p:cNvCxnSpPr>
          <p:nvPr/>
        </p:nvCxnSpPr>
        <p:spPr>
          <a:xfrm>
            <a:off x="5956917" y="1349406"/>
            <a:ext cx="790112" cy="2636668"/>
          </a:xfrm>
          <a:prstGeom prst="straightConnector1">
            <a:avLst/>
          </a:prstGeom>
          <a:ln w="571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Secure IT Infrastructure and Cybersecurity Services">
            <a:extLst>
              <a:ext uri="{FF2B5EF4-FFF2-40B4-BE49-F238E27FC236}">
                <a16:creationId xmlns:a16="http://schemas.microsoft.com/office/drawing/2014/main" id="{08B26FCC-3124-B3B8-235F-BACCAAD2F7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Run a CLI command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323439"/>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Playbook</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Get</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supported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cisco.ios.ios_command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commands</a:t>
            </a:r>
            <a:r>
              <a:rPr lang="nb-NO" sz="500">
                <a:solidFill>
                  <a:srgbClr val="000000"/>
                </a:solidFill>
                <a:latin typeface="Consolas" panose="020B0609020204030204" pitchFamily="49" charset="0"/>
              </a:rPr>
              <a:t>: "show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include</a:t>
            </a:r>
            <a:r>
              <a:rPr lang="nb-NO" sz="500">
                <a:solidFill>
                  <a:srgbClr val="000000"/>
                </a:solidFill>
                <a:latin typeface="Consolas" panose="020B0609020204030204" pitchFamily="49" charset="0"/>
              </a:rPr>
              <a:t> Max </a:t>
            </a:r>
            <a:r>
              <a:rPr lang="nb-NO" sz="500" err="1">
                <a:solidFill>
                  <a:srgbClr val="000000"/>
                </a:solidFill>
                <a:latin typeface="Consolas" panose="020B0609020204030204" pitchFamily="49" charset="0"/>
              </a:rPr>
              <a:t>APs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register: </a:t>
            </a:r>
            <a:r>
              <a:rPr lang="nb-NO" sz="500" err="1">
                <a:solidFill>
                  <a:srgbClr val="000000"/>
                </a:solidFill>
                <a:latin typeface="Consolas" panose="020B0609020204030204" pitchFamily="49" charset="0"/>
              </a:rPr>
              <a:t>result</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View</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result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ansible.builtin.debug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msg</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result.stdout</a:t>
            </a:r>
            <a:r>
              <a:rPr lang="nb-NO" sz="500">
                <a:solidFill>
                  <a:srgbClr val="000000"/>
                </a:solidFill>
                <a:latin typeface="Consolas" panose="020B0609020204030204" pitchFamily="49" charset="0"/>
              </a:rPr>
              <a:t> }}"</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#20: Ansible - Run CLI commands</a:t>
            </a:r>
          </a:p>
        </p:txBody>
      </p:sp>
      <p:pic>
        <p:nvPicPr>
          <p:cNvPr id="10" name="Picture 9">
            <a:extLst>
              <a:ext uri="{FF2B5EF4-FFF2-40B4-BE49-F238E27FC236}">
                <a16:creationId xmlns:a16="http://schemas.microsoft.com/office/drawing/2014/main" id="{769CA1F4-D1B3-A5B6-1B8E-7942E4E6D2A7}"/>
              </a:ext>
            </a:extLst>
          </p:cNvPr>
          <p:cNvPicPr>
            <a:picLocks noChangeAspect="1"/>
          </p:cNvPicPr>
          <p:nvPr/>
        </p:nvPicPr>
        <p:blipFill>
          <a:blip r:embed="rId3"/>
          <a:stretch>
            <a:fillRect/>
          </a:stretch>
        </p:blipFill>
        <p:spPr>
          <a:xfrm>
            <a:off x="720000" y="2030231"/>
            <a:ext cx="9491356" cy="3011680"/>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4864412" cy="1790156"/>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The output should look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900256"/>
            <a:ext cx="5420734" cy="455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7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nb-NO" sz="2800" dirty="0"/>
              <a:t>Lab </a:t>
            </a:r>
            <a:r>
              <a:rPr lang="nb-NO" sz="2800" dirty="0" err="1"/>
              <a:t>Exercise</a:t>
            </a:r>
            <a:r>
              <a:rPr lang="nb-NO" sz="2800" dirty="0"/>
              <a:t> #31:</a:t>
            </a:r>
            <a:r>
              <a:rPr lang="en-GB" sz="2800" dirty="0"/>
              <a:t> </a:t>
            </a:r>
            <a:r>
              <a:rPr lang="en-GB" dirty="0"/>
              <a:t>Grafana – C9800 data (WLAN Stats) </a:t>
            </a:r>
          </a:p>
        </p:txBody>
      </p:sp>
      <p:sp>
        <p:nvSpPr>
          <p:cNvPr id="7" name="The distance between the headline and the start of the body copy is always constant.…">
            <a:extLst>
              <a:ext uri="{FF2B5EF4-FFF2-40B4-BE49-F238E27FC236}">
                <a16:creationId xmlns:a16="http://schemas.microsoft.com/office/drawing/2014/main" id="{AB39B2EF-DA75-2EBD-A607-63447DACDE5B}"/>
              </a:ext>
            </a:extLst>
          </p:cNvPr>
          <p:cNvSpPr txBox="1">
            <a:spLocks/>
          </p:cNvSpPr>
          <p:nvPr/>
        </p:nvSpPr>
        <p:spPr bwMode="gray">
          <a:xfrm>
            <a:off x="540001" y="905562"/>
            <a:ext cx="8800849" cy="289408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600" dirty="0" err="1"/>
              <a:t>Add</a:t>
            </a:r>
            <a:r>
              <a:rPr lang="nb-NO" sz="1600" dirty="0"/>
              <a:t> a </a:t>
            </a:r>
            <a:r>
              <a:rPr lang="nb-NO" sz="1600" dirty="0" err="1"/>
              <a:t>new</a:t>
            </a:r>
            <a:r>
              <a:rPr lang="nb-NO" sz="1600" dirty="0"/>
              <a:t> </a:t>
            </a:r>
            <a:r>
              <a:rPr lang="nb-NO" sz="1600" dirty="0" err="1"/>
              <a:t>row</a:t>
            </a: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r>
              <a:rPr lang="nb-NO" sz="1600" dirty="0" err="1"/>
              <a:t>Give</a:t>
            </a:r>
            <a:r>
              <a:rPr lang="nb-NO" sz="1600" dirty="0"/>
              <a:t> it a </a:t>
            </a:r>
            <a:r>
              <a:rPr lang="nb-NO" sz="1600" dirty="0" err="1"/>
              <a:t>name</a:t>
            </a:r>
            <a:r>
              <a:rPr lang="nb-NO" sz="1600" dirty="0"/>
              <a:t> like Cisco </a:t>
            </a:r>
            <a:r>
              <a:rPr lang="nb-NO" sz="1600" dirty="0" err="1"/>
              <a:t>Catalyst</a:t>
            </a:r>
            <a:r>
              <a:rPr lang="nb-NO" sz="1600" dirty="0"/>
              <a:t> 9800 General Info</a:t>
            </a:r>
          </a:p>
          <a:p>
            <a:pPr lvl="1">
              <a:lnSpc>
                <a:spcPct val="110000"/>
              </a:lnSpc>
            </a:pPr>
            <a:r>
              <a:rPr lang="nb-NO" sz="1400" dirty="0" err="1"/>
              <a:t>Move</a:t>
            </a:r>
            <a:r>
              <a:rPr lang="nb-NO" sz="1400" dirty="0"/>
              <a:t> all </a:t>
            </a:r>
            <a:r>
              <a:rPr lang="nb-NO" sz="1400" dirty="0" err="1"/>
              <a:t>your</a:t>
            </a:r>
            <a:r>
              <a:rPr lang="nb-NO" sz="1400" dirty="0"/>
              <a:t> panels </a:t>
            </a:r>
            <a:r>
              <a:rPr lang="nb-NO" sz="1400" dirty="0" err="1"/>
              <a:t>below</a:t>
            </a:r>
            <a:r>
              <a:rPr lang="nb-NO" sz="1400" dirty="0"/>
              <a:t> </a:t>
            </a:r>
            <a:r>
              <a:rPr lang="nb-NO" sz="1400" dirty="0" err="1"/>
              <a:t>this</a:t>
            </a:r>
            <a:r>
              <a:rPr lang="nb-NO" sz="1400" dirty="0"/>
              <a:t> panel.</a:t>
            </a:r>
          </a:p>
          <a:p>
            <a:pPr marL="0" indent="0">
              <a:lnSpc>
                <a:spcPct val="110000"/>
              </a:lnSpc>
              <a:buNone/>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a:lnSpc>
                <a:spcPct val="110000"/>
              </a:lnSpc>
            </a:pPr>
            <a:endParaRPr lang="nb-NO" sz="1600" dirty="0"/>
          </a:p>
          <a:p>
            <a:pPr marL="0" indent="0">
              <a:lnSpc>
                <a:spcPct val="110000"/>
              </a:lnSpc>
              <a:buNone/>
            </a:pPr>
            <a:endParaRPr lang="nb-NO" sz="10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a:p>
            <a:pPr lvl="1">
              <a:lnSpc>
                <a:spcPct val="110000"/>
              </a:lnSpc>
            </a:pPr>
            <a:endParaRPr lang="nb-NO" sz="1400" dirty="0"/>
          </a:p>
        </p:txBody>
      </p:sp>
      <p:sp>
        <p:nvSpPr>
          <p:cNvPr id="2" name="Footer Placeholder 6">
            <a:extLst>
              <a:ext uri="{FF2B5EF4-FFF2-40B4-BE49-F238E27FC236}">
                <a16:creationId xmlns:a16="http://schemas.microsoft.com/office/drawing/2014/main" id="{E6EF352B-E62D-2EEE-F73E-40AC0571A47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3A2CAB68-8A05-2C53-6B03-3DE61ABEB52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100"/>
              <a:t>Lab Exercise #31: Grafana – C9800 data </a:t>
            </a:r>
            <a:endParaRPr lang="en-US" sz="1100"/>
          </a:p>
        </p:txBody>
      </p:sp>
      <p:pic>
        <p:nvPicPr>
          <p:cNvPr id="6" name="Picture 5">
            <a:extLst>
              <a:ext uri="{FF2B5EF4-FFF2-40B4-BE49-F238E27FC236}">
                <a16:creationId xmlns:a16="http://schemas.microsoft.com/office/drawing/2014/main" id="{6E33B531-2FDE-0771-161A-B01410EDD980}"/>
              </a:ext>
            </a:extLst>
          </p:cNvPr>
          <p:cNvPicPr>
            <a:picLocks noChangeAspect="1"/>
          </p:cNvPicPr>
          <p:nvPr/>
        </p:nvPicPr>
        <p:blipFill>
          <a:blip r:embed="rId3"/>
          <a:stretch>
            <a:fillRect/>
          </a:stretch>
        </p:blipFill>
        <p:spPr>
          <a:xfrm>
            <a:off x="629047" y="1414136"/>
            <a:ext cx="2143424" cy="971686"/>
          </a:xfrm>
          <a:prstGeom prst="rect">
            <a:avLst/>
          </a:prstGeom>
        </p:spPr>
      </p:pic>
      <p:pic>
        <p:nvPicPr>
          <p:cNvPr id="10" name="Picture 9">
            <a:extLst>
              <a:ext uri="{FF2B5EF4-FFF2-40B4-BE49-F238E27FC236}">
                <a16:creationId xmlns:a16="http://schemas.microsoft.com/office/drawing/2014/main" id="{0608D56F-F111-473D-3237-B43E0CABB8E7}"/>
              </a:ext>
            </a:extLst>
          </p:cNvPr>
          <p:cNvPicPr>
            <a:picLocks noChangeAspect="1"/>
          </p:cNvPicPr>
          <p:nvPr/>
        </p:nvPicPr>
        <p:blipFill>
          <a:blip r:embed="rId4"/>
          <a:stretch>
            <a:fillRect/>
          </a:stretch>
        </p:blipFill>
        <p:spPr>
          <a:xfrm>
            <a:off x="438957" y="3358191"/>
            <a:ext cx="7552664" cy="2509949"/>
          </a:xfrm>
          <a:prstGeom prst="rect">
            <a:avLst/>
          </a:prstGeom>
        </p:spPr>
      </p:pic>
      <p:pic>
        <p:nvPicPr>
          <p:cNvPr id="3" name="Picture 2" descr="Secure IT Infrastructure and Cybersecurity Services">
            <a:extLst>
              <a:ext uri="{FF2B5EF4-FFF2-40B4-BE49-F238E27FC236}">
                <a16:creationId xmlns:a16="http://schemas.microsoft.com/office/drawing/2014/main" id="{31FAB75F-3A32-A832-D919-D80CACFB98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53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96542-42D6-7855-7B3F-6A0F5C973D53}"/>
              </a:ext>
            </a:extLst>
          </p:cNvPr>
          <p:cNvSpPr>
            <a:spLocks noGrp="1"/>
          </p:cNvSpPr>
          <p:nvPr>
            <p:ph idx="1"/>
          </p:nvPr>
        </p:nvSpPr>
        <p:spPr>
          <a:xfrm>
            <a:off x="540000" y="972000"/>
            <a:ext cx="11109600" cy="4298400"/>
          </a:xfrm>
        </p:spPr>
        <p:txBody>
          <a:bodyPr/>
          <a:lstStyle/>
          <a:p>
            <a:r>
              <a:rPr lang="en-GB" dirty="0"/>
              <a:t>Ask Kjetil Teigen Hansen to give you a Demo and explanation </a:t>
            </a:r>
            <a:r>
              <a:rPr lang="en-GB" dirty="0">
                <a:sym typeface="Wingdings" panose="05000000000000000000" pitchFamily="2" charset="2"/>
              </a:rPr>
              <a:t></a:t>
            </a:r>
            <a:endParaRPr lang="en-GB" dirty="0"/>
          </a:p>
        </p:txBody>
      </p:sp>
      <p:sp>
        <p:nvSpPr>
          <p:cNvPr id="3" name="Slide Number Placeholder 2">
            <a:extLst>
              <a:ext uri="{FF2B5EF4-FFF2-40B4-BE49-F238E27FC236}">
                <a16:creationId xmlns:a16="http://schemas.microsoft.com/office/drawing/2014/main" id="{30895709-0BAF-4B52-BA8A-058356E7820A}"/>
              </a:ext>
            </a:extLst>
          </p:cNvPr>
          <p:cNvSpPr>
            <a:spLocks noGrp="1"/>
          </p:cNvSpPr>
          <p:nvPr>
            <p:ph type="sldNum" sz="quarter" idx="12"/>
          </p:nvPr>
        </p:nvSpPr>
        <p:spPr/>
        <p:txBody>
          <a:bodyPr/>
          <a:lstStyle/>
          <a:p>
            <a:fld id="{02CEFE82-39F2-4F47-8A0C-D5AB3496FA5C}" type="slidenum">
              <a:rPr lang="en-GB" smtClean="0"/>
              <a:pPr/>
              <a:t>151</a:t>
            </a:fld>
            <a:endParaRPr lang="en-GB"/>
          </a:p>
        </p:txBody>
      </p:sp>
      <p:sp>
        <p:nvSpPr>
          <p:cNvPr id="4" name="Title 3">
            <a:extLst>
              <a:ext uri="{FF2B5EF4-FFF2-40B4-BE49-F238E27FC236}">
                <a16:creationId xmlns:a16="http://schemas.microsoft.com/office/drawing/2014/main" id="{65014978-3330-B314-A5F4-47392ECDBFA1}"/>
              </a:ext>
            </a:extLst>
          </p:cNvPr>
          <p:cNvSpPr>
            <a:spLocks noGrp="1"/>
          </p:cNvSpPr>
          <p:nvPr>
            <p:ph type="title"/>
          </p:nvPr>
        </p:nvSpPr>
        <p:spPr/>
        <p:txBody>
          <a:bodyPr/>
          <a:lstStyle/>
          <a:p>
            <a:r>
              <a:rPr lang="en-GB" dirty="0"/>
              <a:t>Want to make Grafana – Slack Bot alarms?</a:t>
            </a:r>
          </a:p>
        </p:txBody>
      </p:sp>
      <p:pic>
        <p:nvPicPr>
          <p:cNvPr id="9" name="Picture 8">
            <a:extLst>
              <a:ext uri="{FF2B5EF4-FFF2-40B4-BE49-F238E27FC236}">
                <a16:creationId xmlns:a16="http://schemas.microsoft.com/office/drawing/2014/main" id="{E0AFDEA4-FABB-A742-CD34-2826F2797778}"/>
              </a:ext>
            </a:extLst>
          </p:cNvPr>
          <p:cNvPicPr>
            <a:picLocks noChangeAspect="1"/>
          </p:cNvPicPr>
          <p:nvPr/>
        </p:nvPicPr>
        <p:blipFill>
          <a:blip r:embed="rId2"/>
          <a:stretch>
            <a:fillRect/>
          </a:stretch>
        </p:blipFill>
        <p:spPr>
          <a:xfrm>
            <a:off x="539999" y="1719023"/>
            <a:ext cx="10818163" cy="3807569"/>
          </a:xfrm>
          <a:prstGeom prst="rect">
            <a:avLst/>
          </a:prstGeom>
        </p:spPr>
      </p:pic>
      <p:pic>
        <p:nvPicPr>
          <p:cNvPr id="5" name="Picture 2" descr="Secure IT Infrastructure and Cybersecurity Services">
            <a:extLst>
              <a:ext uri="{FF2B5EF4-FFF2-40B4-BE49-F238E27FC236}">
                <a16:creationId xmlns:a16="http://schemas.microsoft.com/office/drawing/2014/main" id="{0BEEF602-C4DA-2967-8B17-A152FCC32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09" b="11976"/>
          <a:stretch/>
        </p:blipFill>
        <p:spPr bwMode="auto">
          <a:xfrm>
            <a:off x="10329965" y="6138984"/>
            <a:ext cx="900001" cy="6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In this exercise we will explore some introductory variants of Meraki programmability/automation</a:t>
            </a:r>
          </a:p>
          <a:p>
            <a:pPr>
              <a:lnSpc>
                <a:spcPct val="110000"/>
              </a:lnSpc>
            </a:pPr>
            <a:r>
              <a:rPr lang="nb-NO" sz="1600"/>
              <a:t>Postman: How to use the Meraki Postman API collection</a:t>
            </a:r>
          </a:p>
          <a:p>
            <a:pPr>
              <a:lnSpc>
                <a:spcPct val="110000"/>
              </a:lnSpc>
            </a:pPr>
            <a:r>
              <a:rPr lang="nb-NO" sz="1600"/>
              <a:t>Python: Create a simple script based on what we explored in Postman</a:t>
            </a:r>
          </a:p>
          <a:p>
            <a:pPr>
              <a:lnSpc>
                <a:spcPct val="110000"/>
              </a:lnSpc>
            </a:pPr>
            <a:r>
              <a:rPr lang="nb-NO" sz="1600"/>
              <a:t>References:</a:t>
            </a:r>
          </a:p>
          <a:p>
            <a:pPr lvl="1">
              <a:lnSpc>
                <a:spcPct val="110000"/>
              </a:lnSpc>
            </a:pPr>
            <a:r>
              <a:rPr lang="nb-NO" sz="1400">
                <a:hlinkClick r:id="rId3"/>
              </a:rPr>
              <a:t>https://documentation.meraki.com/General_Administration/Other_Topics/Cisco_Meraki_Dashboard_API</a:t>
            </a:r>
            <a:endParaRPr lang="nb-NO" sz="1400"/>
          </a:p>
          <a:p>
            <a:pPr lvl="1">
              <a:lnSpc>
                <a:spcPct val="110000"/>
              </a:lnSpc>
            </a:pPr>
            <a:r>
              <a:rPr lang="nb-NO" sz="1400">
                <a:hlinkClick r:id="rId4"/>
              </a:rPr>
              <a:t>https://developer.cisco.com/meraki/api-v1/getting-started/</a:t>
            </a:r>
            <a:endParaRPr lang="nb-NO" sz="14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Note: I have tried to create the Meraki and MIST guides using the same principles. So Exercise 60&amp;70 are mostly the same, and the same for 61&amp;71. We will use the same influxdb database and Grafana dashboard for both solutions, only use some different modules in the Python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Lab Exercise #60: Using Meraki APIs with Postman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spTree>
    <p:extLst>
      <p:ext uri="{BB962C8B-B14F-4D97-AF65-F5344CB8AC3E}">
        <p14:creationId xmlns:p14="http://schemas.microsoft.com/office/powerpoint/2010/main" val="11887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400"/>
              <a:t>Your API key is generated under Organization -&gt; Configure -&gt;API &amp; Webhooks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"Generate API Key"</a:t>
            </a:r>
          </a:p>
          <a:p>
            <a:pPr>
              <a:lnSpc>
                <a:spcPct val="110000"/>
              </a:lnSpc>
            </a:pPr>
            <a:r>
              <a:rPr lang="nb-NO" sz="1400">
                <a:solidFill>
                  <a:srgbClr val="FF0000"/>
                </a:solidFill>
              </a:rPr>
              <a:t>!!! Notice that the API key is bound to your user (email) and will have the same access as your user. So it is not for the specific Organization or Network, it is the key for your user !!!</a:t>
            </a:r>
          </a:p>
          <a:p>
            <a:pPr>
              <a:lnSpc>
                <a:spcPct val="110000"/>
              </a:lnSpc>
            </a:pPr>
            <a:r>
              <a:rPr lang="nb-NO" sz="1400"/>
              <a:t>Write down your API key in your password manager. If you lose it you will have to revoke it and create a new</a:t>
            </a:r>
          </a:p>
          <a:p>
            <a:pPr>
              <a:lnSpc>
                <a:spcPct val="110000"/>
              </a:lnSpc>
            </a:pPr>
            <a:r>
              <a:rPr lang="nb-NO" sz="1400"/>
              <a:t>You can get Read access to the organization that the Meraki router in this lab belong, so you can follow the examples. You can also do the same examples using your own organization of course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Obtaining API key</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6F18D440-E404-BF4F-8CCA-B8DB0F06DD84}"/>
              </a:ext>
            </a:extLst>
          </p:cNvPr>
          <p:cNvPicPr>
            <a:picLocks noChangeAspect="1"/>
          </p:cNvPicPr>
          <p:nvPr/>
        </p:nvPicPr>
        <p:blipFill>
          <a:blip r:embed="rId3"/>
          <a:stretch>
            <a:fillRect/>
          </a:stretch>
        </p:blipFill>
        <p:spPr>
          <a:xfrm>
            <a:off x="540000" y="1409400"/>
            <a:ext cx="4844800" cy="1022949"/>
          </a:xfrm>
          <a:prstGeom prst="rect">
            <a:avLst/>
          </a:prstGeom>
        </p:spPr>
      </p:pic>
      <p:pic>
        <p:nvPicPr>
          <p:cNvPr id="7" name="Picture 6">
            <a:extLst>
              <a:ext uri="{FF2B5EF4-FFF2-40B4-BE49-F238E27FC236}">
                <a16:creationId xmlns:a16="http://schemas.microsoft.com/office/drawing/2014/main" id="{EA8866CD-DCF9-F157-3787-9DDD08E699A7}"/>
              </a:ext>
            </a:extLst>
          </p:cNvPr>
          <p:cNvPicPr>
            <a:picLocks noChangeAspect="1"/>
          </p:cNvPicPr>
          <p:nvPr/>
        </p:nvPicPr>
        <p:blipFill>
          <a:blip r:embed="rId4"/>
          <a:stretch>
            <a:fillRect/>
          </a:stretch>
        </p:blipFill>
        <p:spPr>
          <a:xfrm>
            <a:off x="3704324" y="2470500"/>
            <a:ext cx="1221703" cy="437400"/>
          </a:xfrm>
          <a:prstGeom prst="rect">
            <a:avLst/>
          </a:prstGeom>
        </p:spPr>
      </p:pic>
    </p:spTree>
    <p:extLst>
      <p:ext uri="{BB962C8B-B14F-4D97-AF65-F5344CB8AC3E}">
        <p14:creationId xmlns:p14="http://schemas.microsoft.com/office/powerpoint/2010/main" val="163463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7241234" cy="4838400"/>
          </a:xfrm>
        </p:spPr>
        <p:txBody>
          <a:bodyPr>
            <a:normAutofit/>
          </a:bodyPr>
          <a:lstStyle/>
          <a:p>
            <a:pPr>
              <a:lnSpc>
                <a:spcPct val="110000"/>
              </a:lnSpc>
            </a:pPr>
            <a:r>
              <a:rPr lang="nb-NO" sz="1400"/>
              <a:t>There is a very nice Collection for Postman to use the Meraki Dashboard API</a:t>
            </a:r>
          </a:p>
          <a:p>
            <a:pPr>
              <a:lnSpc>
                <a:spcPct val="110000"/>
              </a:lnSpc>
            </a:pPr>
            <a:r>
              <a:rPr lang="nb-NO" sz="1400">
                <a:hlinkClick r:id="rId3"/>
              </a:rPr>
              <a:t>https://www.postman.com/meraki-api?tab=collections</a:t>
            </a:r>
            <a:endParaRPr lang="nb-NO" sz="1400"/>
          </a:p>
          <a:p>
            <a:pPr>
              <a:lnSpc>
                <a:spcPct val="110000"/>
              </a:lnSpc>
            </a:pPr>
            <a:r>
              <a:rPr lang="nb-NO" sz="1400"/>
              <a:t>Click the "Meraki Dashboard API - v1.54.0" or whatever </a:t>
            </a:r>
            <a:br>
              <a:rPr lang="nb-NO" sz="1400"/>
            </a:br>
            <a:r>
              <a:rPr lang="nb-NO" sz="1400"/>
              <a:t>version is out when you do this exercise</a:t>
            </a:r>
          </a:p>
          <a:p>
            <a:pPr>
              <a:lnSpc>
                <a:spcPct val="110000"/>
              </a:lnSpc>
            </a:pPr>
            <a:r>
              <a:rPr lang="nb-NO" sz="1400"/>
              <a:t>Go to the "three dots menu" and choose "Export"</a:t>
            </a:r>
          </a:p>
          <a:p>
            <a:pPr>
              <a:lnSpc>
                <a:spcPct val="110000"/>
              </a:lnSpc>
            </a:pPr>
            <a:r>
              <a:rPr lang="nb-NO" sz="1400"/>
              <a:t>Choose "Collection v2.1" and "Export"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 Postman, create a new Workspace (or use an existing)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6" name="Picture 5">
            <a:extLst>
              <a:ext uri="{FF2B5EF4-FFF2-40B4-BE49-F238E27FC236}">
                <a16:creationId xmlns:a16="http://schemas.microsoft.com/office/drawing/2014/main" id="{05F836EF-5020-24BD-0ECA-B633E057FAFD}"/>
              </a:ext>
            </a:extLst>
          </p:cNvPr>
          <p:cNvPicPr>
            <a:picLocks noChangeAspect="1"/>
          </p:cNvPicPr>
          <p:nvPr/>
        </p:nvPicPr>
        <p:blipFill>
          <a:blip r:embed="rId4"/>
          <a:stretch>
            <a:fillRect/>
          </a:stretch>
        </p:blipFill>
        <p:spPr>
          <a:xfrm>
            <a:off x="8006088" y="1384150"/>
            <a:ext cx="4052562" cy="656239"/>
          </a:xfrm>
          <a:prstGeom prst="rect">
            <a:avLst/>
          </a:prstGeom>
        </p:spPr>
      </p:pic>
      <p:pic>
        <p:nvPicPr>
          <p:cNvPr id="9" name="Picture 8">
            <a:extLst>
              <a:ext uri="{FF2B5EF4-FFF2-40B4-BE49-F238E27FC236}">
                <a16:creationId xmlns:a16="http://schemas.microsoft.com/office/drawing/2014/main" id="{9DF3947B-9EB4-ACEE-7A97-DB876422EB8D}"/>
              </a:ext>
            </a:extLst>
          </p:cNvPr>
          <p:cNvPicPr>
            <a:picLocks noChangeAspect="1"/>
          </p:cNvPicPr>
          <p:nvPr/>
        </p:nvPicPr>
        <p:blipFill>
          <a:blip r:embed="rId5"/>
          <a:stretch>
            <a:fillRect/>
          </a:stretch>
        </p:blipFill>
        <p:spPr>
          <a:xfrm>
            <a:off x="7203586" y="2282643"/>
            <a:ext cx="1121263" cy="1543848"/>
          </a:xfrm>
          <a:prstGeom prst="rect">
            <a:avLst/>
          </a:prstGeom>
        </p:spPr>
      </p:pic>
      <p:cxnSp>
        <p:nvCxnSpPr>
          <p:cNvPr id="11" name="Straight Arrow Connector 10">
            <a:extLst>
              <a:ext uri="{FF2B5EF4-FFF2-40B4-BE49-F238E27FC236}">
                <a16:creationId xmlns:a16="http://schemas.microsoft.com/office/drawing/2014/main" id="{124F9609-7231-DF5B-4976-ADA850D7E084}"/>
              </a:ext>
            </a:extLst>
          </p:cNvPr>
          <p:cNvCxnSpPr>
            <a:endCxn id="6" idx="1"/>
          </p:cNvCxnSpPr>
          <p:nvPr/>
        </p:nvCxnSpPr>
        <p:spPr>
          <a:xfrm flipV="1">
            <a:off x="5994400" y="1712270"/>
            <a:ext cx="2011688" cy="32811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CF3C99-8ED0-E470-A474-97BA54997EDC}"/>
              </a:ext>
            </a:extLst>
          </p:cNvPr>
          <p:cNvCxnSpPr>
            <a:cxnSpLocks/>
          </p:cNvCxnSpPr>
          <p:nvPr/>
        </p:nvCxnSpPr>
        <p:spPr>
          <a:xfrm flipV="1">
            <a:off x="5264150" y="2368509"/>
            <a:ext cx="2571750" cy="23448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E6E1ED-1AB0-BB42-9C45-CD6D739C9AFF}"/>
              </a:ext>
            </a:extLst>
          </p:cNvPr>
          <p:cNvCxnSpPr>
            <a:cxnSpLocks/>
          </p:cNvCxnSpPr>
          <p:nvPr/>
        </p:nvCxnSpPr>
        <p:spPr>
          <a:xfrm flipH="1">
            <a:off x="7480300" y="2452539"/>
            <a:ext cx="673711" cy="115527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7426B3E-A143-3BAD-F103-6E76949C0846}"/>
              </a:ext>
            </a:extLst>
          </p:cNvPr>
          <p:cNvPicPr>
            <a:picLocks noChangeAspect="1"/>
          </p:cNvPicPr>
          <p:nvPr/>
        </p:nvPicPr>
        <p:blipFill>
          <a:blip r:embed="rId6"/>
          <a:stretch>
            <a:fillRect/>
          </a:stretch>
        </p:blipFill>
        <p:spPr>
          <a:xfrm>
            <a:off x="8937251" y="2282643"/>
            <a:ext cx="2454649" cy="1531233"/>
          </a:xfrm>
          <a:prstGeom prst="rect">
            <a:avLst/>
          </a:prstGeom>
        </p:spPr>
      </p:pic>
      <p:cxnSp>
        <p:nvCxnSpPr>
          <p:cNvPr id="21" name="Straight Arrow Connector 20">
            <a:extLst>
              <a:ext uri="{FF2B5EF4-FFF2-40B4-BE49-F238E27FC236}">
                <a16:creationId xmlns:a16="http://schemas.microsoft.com/office/drawing/2014/main" id="{80694057-400C-449C-61DB-CD3E659C0A94}"/>
              </a:ext>
            </a:extLst>
          </p:cNvPr>
          <p:cNvCxnSpPr>
            <a:cxnSpLocks/>
          </p:cNvCxnSpPr>
          <p:nvPr/>
        </p:nvCxnSpPr>
        <p:spPr>
          <a:xfrm flipV="1">
            <a:off x="7540441" y="3625850"/>
            <a:ext cx="3356159" cy="714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FA9553-7298-ECD3-DBC3-CE21D3DDC5CD}"/>
              </a:ext>
            </a:extLst>
          </p:cNvPr>
          <p:cNvPicPr>
            <a:picLocks noChangeAspect="1"/>
          </p:cNvPicPr>
          <p:nvPr/>
        </p:nvPicPr>
        <p:blipFill>
          <a:blip r:embed="rId7"/>
          <a:stretch>
            <a:fillRect/>
          </a:stretch>
        </p:blipFill>
        <p:spPr>
          <a:xfrm>
            <a:off x="809151" y="4591877"/>
            <a:ext cx="2257899" cy="539789"/>
          </a:xfrm>
          <a:prstGeom prst="rect">
            <a:avLst/>
          </a:prstGeom>
        </p:spPr>
      </p:pic>
      <p:pic>
        <p:nvPicPr>
          <p:cNvPr id="26" name="Picture 25">
            <a:extLst>
              <a:ext uri="{FF2B5EF4-FFF2-40B4-BE49-F238E27FC236}">
                <a16:creationId xmlns:a16="http://schemas.microsoft.com/office/drawing/2014/main" id="{78F5BF20-50CB-67C0-A974-0DBC53BC0A8D}"/>
              </a:ext>
            </a:extLst>
          </p:cNvPr>
          <p:cNvPicPr>
            <a:picLocks noChangeAspect="1"/>
          </p:cNvPicPr>
          <p:nvPr/>
        </p:nvPicPr>
        <p:blipFill>
          <a:blip r:embed="rId8"/>
          <a:stretch>
            <a:fillRect/>
          </a:stretch>
        </p:blipFill>
        <p:spPr>
          <a:xfrm>
            <a:off x="3612694" y="4591992"/>
            <a:ext cx="2324555" cy="481176"/>
          </a:xfrm>
          <a:prstGeom prst="rect">
            <a:avLst/>
          </a:prstGeom>
        </p:spPr>
      </p:pic>
      <p:pic>
        <p:nvPicPr>
          <p:cNvPr id="28" name="Picture 27">
            <a:extLst>
              <a:ext uri="{FF2B5EF4-FFF2-40B4-BE49-F238E27FC236}">
                <a16:creationId xmlns:a16="http://schemas.microsoft.com/office/drawing/2014/main" id="{91FDB55D-925F-483E-2C0E-79250EBD013C}"/>
              </a:ext>
            </a:extLst>
          </p:cNvPr>
          <p:cNvPicPr>
            <a:picLocks noChangeAspect="1"/>
          </p:cNvPicPr>
          <p:nvPr/>
        </p:nvPicPr>
        <p:blipFill>
          <a:blip r:embed="rId9"/>
          <a:stretch>
            <a:fillRect/>
          </a:stretch>
        </p:blipFill>
        <p:spPr>
          <a:xfrm>
            <a:off x="6583365" y="4591877"/>
            <a:ext cx="2324555" cy="1165686"/>
          </a:xfrm>
          <a:prstGeom prst="rect">
            <a:avLst/>
          </a:prstGeom>
        </p:spPr>
      </p:pic>
      <p:cxnSp>
        <p:nvCxnSpPr>
          <p:cNvPr id="29" name="Straight Arrow Connector 28">
            <a:extLst>
              <a:ext uri="{FF2B5EF4-FFF2-40B4-BE49-F238E27FC236}">
                <a16:creationId xmlns:a16="http://schemas.microsoft.com/office/drawing/2014/main" id="{8337E13D-43D5-2394-CCDB-1576B01FB111}"/>
              </a:ext>
            </a:extLst>
          </p:cNvPr>
          <p:cNvCxnSpPr>
            <a:cxnSpLocks/>
            <a:endCxn id="26" idx="1"/>
          </p:cNvCxnSpPr>
          <p:nvPr/>
        </p:nvCxnSpPr>
        <p:spPr>
          <a:xfrm flipV="1">
            <a:off x="3001644" y="4832580"/>
            <a:ext cx="611050" cy="16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2636A2F-38D1-C14D-CB5F-C3AE25FEB2A7}"/>
              </a:ext>
            </a:extLst>
          </p:cNvPr>
          <p:cNvCxnSpPr>
            <a:cxnSpLocks/>
          </p:cNvCxnSpPr>
          <p:nvPr/>
        </p:nvCxnSpPr>
        <p:spPr>
          <a:xfrm>
            <a:off x="1423904" y="4651960"/>
            <a:ext cx="843046" cy="3425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FC8718-B470-EE74-8E82-C87E4E8702AE}"/>
              </a:ext>
            </a:extLst>
          </p:cNvPr>
          <p:cNvCxnSpPr>
            <a:cxnSpLocks/>
          </p:cNvCxnSpPr>
          <p:nvPr/>
        </p:nvCxnSpPr>
        <p:spPr>
          <a:xfrm>
            <a:off x="5917649" y="4861771"/>
            <a:ext cx="768901"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A7E29AA-2FD6-25D9-6B8D-91AE585DBAF2}"/>
              </a:ext>
            </a:extLst>
          </p:cNvPr>
          <p:cNvPicPr>
            <a:picLocks noChangeAspect="1"/>
          </p:cNvPicPr>
          <p:nvPr/>
        </p:nvPicPr>
        <p:blipFill>
          <a:blip r:embed="rId10"/>
          <a:stretch>
            <a:fillRect/>
          </a:stretch>
        </p:blipFill>
        <p:spPr>
          <a:xfrm>
            <a:off x="9536088" y="4591877"/>
            <a:ext cx="1230421" cy="400258"/>
          </a:xfrm>
          <a:prstGeom prst="rect">
            <a:avLst/>
          </a:prstGeom>
        </p:spPr>
      </p:pic>
      <p:cxnSp>
        <p:nvCxnSpPr>
          <p:cNvPr id="38" name="Straight Arrow Connector 37">
            <a:extLst>
              <a:ext uri="{FF2B5EF4-FFF2-40B4-BE49-F238E27FC236}">
                <a16:creationId xmlns:a16="http://schemas.microsoft.com/office/drawing/2014/main" id="{BE98225E-C6CD-B3F8-1C89-9C07E2E6BADA}"/>
              </a:ext>
            </a:extLst>
          </p:cNvPr>
          <p:cNvCxnSpPr>
            <a:cxnSpLocks/>
          </p:cNvCxnSpPr>
          <p:nvPr/>
        </p:nvCxnSpPr>
        <p:spPr>
          <a:xfrm flipV="1">
            <a:off x="8856019" y="4861771"/>
            <a:ext cx="1295279" cy="5588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4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11347201" cy="5275800"/>
          </a:xfrm>
        </p:spPr>
        <p:txBody>
          <a:bodyPr>
            <a:normAutofit lnSpcReduction="10000"/>
          </a:bodyPr>
          <a:lstStyle/>
          <a:p>
            <a:pPr>
              <a:lnSpc>
                <a:spcPct val="110000"/>
              </a:lnSpc>
            </a:pPr>
            <a:r>
              <a:rPr lang="nb-NO" sz="1400"/>
              <a:t>You import the Meraki API Collection by just drag-drop'ing the JSON file you </a:t>
            </a:r>
            <a:br>
              <a:rPr lang="nb-NO" sz="1400"/>
            </a:br>
            <a:r>
              <a:rPr lang="nb-NO" sz="1400"/>
              <a:t>downloaded, into the "Collections"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200"/>
              <a:t>Start by creating an Environment for your Meraki account. If you have multiple Meraki users, </a:t>
            </a:r>
            <a:br>
              <a:rPr lang="nb-NO" sz="1200"/>
            </a:br>
            <a:r>
              <a:rPr lang="nb-NO" sz="1200"/>
              <a:t>you can have an Environment for each of them. I will create an env for my user "meraki_lab@koksrud.no"</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In that environment, create a variable with name "apiKey" and put YOUR token in "Current Value", then Save. </a:t>
            </a:r>
          </a:p>
          <a:p>
            <a:pPr>
              <a:lnSpc>
                <a:spcPct val="110000"/>
              </a:lnSpc>
            </a:pPr>
            <a:r>
              <a:rPr lang="nb-NO" sz="1200"/>
              <a:t>Reference: </a:t>
            </a:r>
            <a:r>
              <a:rPr lang="nb-NO" sz="1200">
                <a:hlinkClick r:id="rId3"/>
              </a:rPr>
              <a:t>https://www.postman.com/meraki-api/cisco-meraki-s-public-workspace/overview</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BD50208B-84CF-5A0E-F52B-6112BED182C4}"/>
              </a:ext>
            </a:extLst>
          </p:cNvPr>
          <p:cNvPicPr>
            <a:picLocks noChangeAspect="1"/>
          </p:cNvPicPr>
          <p:nvPr/>
        </p:nvPicPr>
        <p:blipFill>
          <a:blip r:embed="rId4"/>
          <a:stretch>
            <a:fillRect/>
          </a:stretch>
        </p:blipFill>
        <p:spPr>
          <a:xfrm>
            <a:off x="786206" y="1609527"/>
            <a:ext cx="5239944" cy="1738867"/>
          </a:xfrm>
          <a:prstGeom prst="rect">
            <a:avLst/>
          </a:prstGeom>
        </p:spPr>
      </p:pic>
      <p:cxnSp>
        <p:nvCxnSpPr>
          <p:cNvPr id="7" name="Straight Arrow Connector 6">
            <a:extLst>
              <a:ext uri="{FF2B5EF4-FFF2-40B4-BE49-F238E27FC236}">
                <a16:creationId xmlns:a16="http://schemas.microsoft.com/office/drawing/2014/main" id="{D5822709-6A16-7CD3-560E-19EFCB59CEB6}"/>
              </a:ext>
            </a:extLst>
          </p:cNvPr>
          <p:cNvCxnSpPr>
            <a:cxnSpLocks/>
          </p:cNvCxnSpPr>
          <p:nvPr/>
        </p:nvCxnSpPr>
        <p:spPr>
          <a:xfrm flipH="1" flipV="1">
            <a:off x="2781300" y="3063080"/>
            <a:ext cx="1206500" cy="17422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B89D7C2-5933-B394-F7B2-F81FDE653590}"/>
              </a:ext>
            </a:extLst>
          </p:cNvPr>
          <p:cNvPicPr>
            <a:picLocks noChangeAspect="1"/>
          </p:cNvPicPr>
          <p:nvPr/>
        </p:nvPicPr>
        <p:blipFill>
          <a:blip r:embed="rId5"/>
          <a:stretch>
            <a:fillRect/>
          </a:stretch>
        </p:blipFill>
        <p:spPr>
          <a:xfrm>
            <a:off x="786206" y="3774060"/>
            <a:ext cx="1614094" cy="1474413"/>
          </a:xfrm>
          <a:prstGeom prst="rect">
            <a:avLst/>
          </a:prstGeom>
        </p:spPr>
      </p:pic>
      <p:cxnSp>
        <p:nvCxnSpPr>
          <p:cNvPr id="15" name="Straight Arrow Connector 14">
            <a:extLst>
              <a:ext uri="{FF2B5EF4-FFF2-40B4-BE49-F238E27FC236}">
                <a16:creationId xmlns:a16="http://schemas.microsoft.com/office/drawing/2014/main" id="{D968C4D4-2913-9727-CBF7-B471D1AC09B0}"/>
              </a:ext>
            </a:extLst>
          </p:cNvPr>
          <p:cNvCxnSpPr>
            <a:cxnSpLocks/>
          </p:cNvCxnSpPr>
          <p:nvPr/>
        </p:nvCxnSpPr>
        <p:spPr>
          <a:xfrm flipH="1">
            <a:off x="1701800" y="3888394"/>
            <a:ext cx="350762" cy="11224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3B8F3A8-3579-8618-9939-258B1F624170}"/>
              </a:ext>
            </a:extLst>
          </p:cNvPr>
          <p:cNvPicPr>
            <a:picLocks noChangeAspect="1"/>
          </p:cNvPicPr>
          <p:nvPr/>
        </p:nvPicPr>
        <p:blipFill>
          <a:blip r:embed="rId6"/>
          <a:stretch>
            <a:fillRect/>
          </a:stretch>
        </p:blipFill>
        <p:spPr>
          <a:xfrm>
            <a:off x="2646506" y="3777607"/>
            <a:ext cx="1411753" cy="696788"/>
          </a:xfrm>
          <a:prstGeom prst="rect">
            <a:avLst/>
          </a:prstGeom>
        </p:spPr>
      </p:pic>
      <p:pic>
        <p:nvPicPr>
          <p:cNvPr id="22" name="Picture 21">
            <a:extLst>
              <a:ext uri="{FF2B5EF4-FFF2-40B4-BE49-F238E27FC236}">
                <a16:creationId xmlns:a16="http://schemas.microsoft.com/office/drawing/2014/main" id="{B4CDCC47-DDC0-3209-E733-AB51CC52E52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646506" y="4598489"/>
            <a:ext cx="1677962" cy="532036"/>
          </a:xfrm>
          <a:prstGeom prst="rect">
            <a:avLst/>
          </a:prstGeom>
        </p:spPr>
      </p:pic>
      <p:pic>
        <p:nvPicPr>
          <p:cNvPr id="31" name="Picture 30">
            <a:extLst>
              <a:ext uri="{FF2B5EF4-FFF2-40B4-BE49-F238E27FC236}">
                <a16:creationId xmlns:a16="http://schemas.microsoft.com/office/drawing/2014/main" id="{410AF269-7807-40D3-3622-0D8D878EA02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238929" y="3969198"/>
            <a:ext cx="6678084" cy="1216310"/>
          </a:xfrm>
          <a:prstGeom prst="rect">
            <a:avLst/>
          </a:prstGeom>
        </p:spPr>
      </p:pic>
      <p:cxnSp>
        <p:nvCxnSpPr>
          <p:cNvPr id="36" name="Straight Arrow Connector 35">
            <a:extLst>
              <a:ext uri="{FF2B5EF4-FFF2-40B4-BE49-F238E27FC236}">
                <a16:creationId xmlns:a16="http://schemas.microsoft.com/office/drawing/2014/main" id="{A41EBF04-419A-4C16-9C9C-24D936F8DA56}"/>
              </a:ext>
            </a:extLst>
          </p:cNvPr>
          <p:cNvCxnSpPr>
            <a:cxnSpLocks/>
          </p:cNvCxnSpPr>
          <p:nvPr/>
        </p:nvCxnSpPr>
        <p:spPr>
          <a:xfrm flipV="1">
            <a:off x="1944015" y="4151520"/>
            <a:ext cx="702490" cy="9122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C71D2B-7036-F999-3272-7354E86CDA79}"/>
              </a:ext>
            </a:extLst>
          </p:cNvPr>
          <p:cNvCxnSpPr>
            <a:cxnSpLocks/>
          </p:cNvCxnSpPr>
          <p:nvPr/>
        </p:nvCxnSpPr>
        <p:spPr>
          <a:xfrm>
            <a:off x="3202088" y="4229336"/>
            <a:ext cx="113806" cy="69678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9083BD-19D7-6AC1-DD02-F24213002AD3}"/>
              </a:ext>
            </a:extLst>
          </p:cNvPr>
          <p:cNvCxnSpPr>
            <a:cxnSpLocks/>
          </p:cNvCxnSpPr>
          <p:nvPr/>
        </p:nvCxnSpPr>
        <p:spPr>
          <a:xfrm>
            <a:off x="4309331" y="4864507"/>
            <a:ext cx="1263330" cy="1463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B9E287-AF8E-DA56-23A5-3BB87A4EC881}"/>
              </a:ext>
            </a:extLst>
          </p:cNvPr>
          <p:cNvCxnSpPr>
            <a:cxnSpLocks/>
          </p:cNvCxnSpPr>
          <p:nvPr/>
        </p:nvCxnSpPr>
        <p:spPr>
          <a:xfrm flipV="1">
            <a:off x="6404831" y="5095631"/>
            <a:ext cx="3403965" cy="3482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7C435A9-901B-BF34-DD7E-EC1C8A6FCE8C}"/>
              </a:ext>
            </a:extLst>
          </p:cNvPr>
          <p:cNvCxnSpPr>
            <a:cxnSpLocks/>
          </p:cNvCxnSpPr>
          <p:nvPr/>
        </p:nvCxnSpPr>
        <p:spPr>
          <a:xfrm>
            <a:off x="6338570" y="5010866"/>
            <a:ext cx="1023522"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5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5270251" cy="5275800"/>
          </a:xfrm>
        </p:spPr>
        <p:txBody>
          <a:bodyPr>
            <a:normAutofit/>
          </a:bodyPr>
          <a:lstStyle/>
          <a:p>
            <a:pPr>
              <a:lnSpc>
                <a:spcPct val="110000"/>
              </a:lnSpc>
            </a:pPr>
            <a:r>
              <a:rPr lang="nb-NO" sz="1400"/>
              <a:t>You can now try out the "getOrganizations" API call</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further queries to that organization,</a:t>
            </a:r>
            <a:br>
              <a:rPr lang="nb-NO" sz="1400"/>
            </a:br>
            <a:r>
              <a:rPr lang="nb-NO" sz="1400"/>
              <a:t>you can save another environment</a:t>
            </a:r>
            <a:br>
              <a:rPr lang="nb-NO" sz="1400"/>
            </a:br>
            <a:r>
              <a:rPr lang="nb-NO" sz="1400"/>
              <a:t>variable with your organization ID</a:t>
            </a: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6" name="Picture 5">
            <a:extLst>
              <a:ext uri="{FF2B5EF4-FFF2-40B4-BE49-F238E27FC236}">
                <a16:creationId xmlns:a16="http://schemas.microsoft.com/office/drawing/2014/main" id="{10E55FB1-3D5D-5162-0461-B11F76B5ABAC}"/>
              </a:ext>
            </a:extLst>
          </p:cNvPr>
          <p:cNvPicPr>
            <a:picLocks noChangeAspect="1"/>
          </p:cNvPicPr>
          <p:nvPr/>
        </p:nvPicPr>
        <p:blipFill>
          <a:blip r:embed="rId3"/>
          <a:stretch>
            <a:fillRect/>
          </a:stretch>
        </p:blipFill>
        <p:spPr>
          <a:xfrm>
            <a:off x="720000" y="1433441"/>
            <a:ext cx="2124371" cy="1019317"/>
          </a:xfrm>
          <a:prstGeom prst="rect">
            <a:avLst/>
          </a:prstGeom>
        </p:spPr>
      </p:pic>
      <p:pic>
        <p:nvPicPr>
          <p:cNvPr id="9" name="Picture 8">
            <a:extLst>
              <a:ext uri="{FF2B5EF4-FFF2-40B4-BE49-F238E27FC236}">
                <a16:creationId xmlns:a16="http://schemas.microsoft.com/office/drawing/2014/main" id="{F1FA93C9-3272-765C-331C-FE45AD7A1E9C}"/>
              </a:ext>
            </a:extLst>
          </p:cNvPr>
          <p:cNvPicPr>
            <a:picLocks noChangeAspect="1"/>
          </p:cNvPicPr>
          <p:nvPr/>
        </p:nvPicPr>
        <p:blipFill>
          <a:blip r:embed="rId4"/>
          <a:stretch>
            <a:fillRect/>
          </a:stretch>
        </p:blipFill>
        <p:spPr>
          <a:xfrm>
            <a:off x="3507170" y="1433441"/>
            <a:ext cx="5887272" cy="1571844"/>
          </a:xfrm>
          <a:prstGeom prst="rect">
            <a:avLst/>
          </a:prstGeom>
        </p:spPr>
      </p:pic>
      <p:cxnSp>
        <p:nvCxnSpPr>
          <p:cNvPr id="10" name="Straight Arrow Connector 9">
            <a:extLst>
              <a:ext uri="{FF2B5EF4-FFF2-40B4-BE49-F238E27FC236}">
                <a16:creationId xmlns:a16="http://schemas.microsoft.com/office/drawing/2014/main" id="{7E3FED8B-1AB3-05AD-6556-1BDC96B9BF70}"/>
              </a:ext>
            </a:extLst>
          </p:cNvPr>
          <p:cNvCxnSpPr>
            <a:cxnSpLocks/>
          </p:cNvCxnSpPr>
          <p:nvPr/>
        </p:nvCxnSpPr>
        <p:spPr>
          <a:xfrm>
            <a:off x="2573012" y="2296979"/>
            <a:ext cx="5761994" cy="1557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B4DEA05-9113-2077-8388-160BCFD2AA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82036" y="3224814"/>
            <a:ext cx="7136625" cy="2803457"/>
          </a:xfrm>
          <a:prstGeom prst="rect">
            <a:avLst/>
          </a:prstGeom>
        </p:spPr>
      </p:pic>
      <p:cxnSp>
        <p:nvCxnSpPr>
          <p:cNvPr id="18" name="Straight Arrow Connector 17">
            <a:extLst>
              <a:ext uri="{FF2B5EF4-FFF2-40B4-BE49-F238E27FC236}">
                <a16:creationId xmlns:a16="http://schemas.microsoft.com/office/drawing/2014/main" id="{854810A5-42DB-687F-1B9B-DF02985435F4}"/>
              </a:ext>
            </a:extLst>
          </p:cNvPr>
          <p:cNvCxnSpPr>
            <a:cxnSpLocks/>
          </p:cNvCxnSpPr>
          <p:nvPr/>
        </p:nvCxnSpPr>
        <p:spPr>
          <a:xfrm flipH="1">
            <a:off x="8335006" y="2651132"/>
            <a:ext cx="250194" cy="75074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B93A60-A31F-4B03-18A2-4EBF5DF1C1A9}"/>
              </a:ext>
            </a:extLst>
          </p:cNvPr>
          <p:cNvCxnSpPr>
            <a:cxnSpLocks/>
          </p:cNvCxnSpPr>
          <p:nvPr/>
        </p:nvCxnSpPr>
        <p:spPr>
          <a:xfrm>
            <a:off x="3911600" y="3875795"/>
            <a:ext cx="1962150" cy="28980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211172A-9E18-07E0-AB44-B9AE313FE6CF}"/>
              </a:ext>
            </a:extLst>
          </p:cNvPr>
          <p:cNvPicPr>
            <a:picLocks noChangeAspect="1"/>
          </p:cNvPicPr>
          <p:nvPr/>
        </p:nvPicPr>
        <p:blipFill>
          <a:blip r:embed="rId6"/>
          <a:stretch>
            <a:fillRect/>
          </a:stretch>
        </p:blipFill>
        <p:spPr>
          <a:xfrm>
            <a:off x="54681" y="4714105"/>
            <a:ext cx="3952169" cy="1154700"/>
          </a:xfrm>
          <a:prstGeom prst="rect">
            <a:avLst/>
          </a:prstGeom>
        </p:spPr>
      </p:pic>
      <p:cxnSp>
        <p:nvCxnSpPr>
          <p:cNvPr id="26" name="Straight Arrow Connector 25">
            <a:extLst>
              <a:ext uri="{FF2B5EF4-FFF2-40B4-BE49-F238E27FC236}">
                <a16:creationId xmlns:a16="http://schemas.microsoft.com/office/drawing/2014/main" id="{B831E8CB-96A4-C194-CB61-5591307077E7}"/>
              </a:ext>
            </a:extLst>
          </p:cNvPr>
          <p:cNvCxnSpPr>
            <a:cxnSpLocks/>
          </p:cNvCxnSpPr>
          <p:nvPr/>
        </p:nvCxnSpPr>
        <p:spPr>
          <a:xfrm flipH="1">
            <a:off x="3835400" y="4240226"/>
            <a:ext cx="2038350" cy="14366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66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9962901" cy="5275800"/>
          </a:xfrm>
        </p:spPr>
        <p:txBody>
          <a:bodyPr>
            <a:normAutofit/>
          </a:bodyPr>
          <a:lstStyle/>
          <a:p>
            <a:pPr>
              <a:lnSpc>
                <a:spcPct val="110000"/>
              </a:lnSpc>
            </a:pPr>
            <a:r>
              <a:rPr lang="nb-NO" sz="1400"/>
              <a:t>After getting your Org ID, you can get the Networks</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the network ID of your choice</a:t>
            </a:r>
            <a:br>
              <a:rPr lang="nb-NO" sz="1400"/>
            </a:br>
            <a:r>
              <a:rPr lang="nb-NO" sz="1400"/>
              <a:t>(if you have more than one) to an env</a:t>
            </a:r>
            <a:br>
              <a:rPr lang="nb-NO" sz="1400"/>
            </a:br>
            <a:r>
              <a:rPr lang="nb-NO" sz="1400"/>
              <a:t>variable "networkId" as well</a:t>
            </a:r>
          </a:p>
          <a:p>
            <a:pPr>
              <a:lnSpc>
                <a:spcPct val="110000"/>
              </a:lnSpc>
            </a:pPr>
            <a:endParaRPr lang="nb-NO" sz="1400"/>
          </a:p>
          <a:p>
            <a:pPr>
              <a:lnSpc>
                <a:spcPct val="110000"/>
              </a:lnSpc>
            </a:pPr>
            <a:r>
              <a:rPr lang="nb-NO" sz="1400"/>
              <a:t>With this, you can continue to run the other</a:t>
            </a:r>
            <a:br>
              <a:rPr lang="nb-NO" sz="1400"/>
            </a:br>
            <a:r>
              <a:rPr lang="nb-NO" sz="1400"/>
              <a:t>API calls included in the Collection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Postman Meraki API Collection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F3681E9A-D759-F78C-059A-7336B86C287D}"/>
              </a:ext>
            </a:extLst>
          </p:cNvPr>
          <p:cNvPicPr>
            <a:picLocks noChangeAspect="1"/>
          </p:cNvPicPr>
          <p:nvPr/>
        </p:nvPicPr>
        <p:blipFill>
          <a:blip r:embed="rId3"/>
          <a:stretch>
            <a:fillRect/>
          </a:stretch>
        </p:blipFill>
        <p:spPr>
          <a:xfrm>
            <a:off x="720000" y="1431564"/>
            <a:ext cx="2162477" cy="1333686"/>
          </a:xfrm>
          <a:prstGeom prst="rect">
            <a:avLst/>
          </a:prstGeom>
        </p:spPr>
      </p:pic>
      <p:pic>
        <p:nvPicPr>
          <p:cNvPr id="11" name="Picture 10">
            <a:extLst>
              <a:ext uri="{FF2B5EF4-FFF2-40B4-BE49-F238E27FC236}">
                <a16:creationId xmlns:a16="http://schemas.microsoft.com/office/drawing/2014/main" id="{1DE32747-6C9B-6959-B7D0-BDC364C22D22}"/>
              </a:ext>
            </a:extLst>
          </p:cNvPr>
          <p:cNvPicPr>
            <a:picLocks noChangeAspect="1"/>
          </p:cNvPicPr>
          <p:nvPr/>
        </p:nvPicPr>
        <p:blipFill>
          <a:blip r:embed="rId4"/>
          <a:stretch>
            <a:fillRect/>
          </a:stretch>
        </p:blipFill>
        <p:spPr>
          <a:xfrm>
            <a:off x="3218098" y="1726913"/>
            <a:ext cx="8002117" cy="638264"/>
          </a:xfrm>
          <a:prstGeom prst="rect">
            <a:avLst/>
          </a:prstGeom>
        </p:spPr>
      </p:pic>
      <p:cxnSp>
        <p:nvCxnSpPr>
          <p:cNvPr id="7" name="Straight Arrow Connector 6">
            <a:extLst>
              <a:ext uri="{FF2B5EF4-FFF2-40B4-BE49-F238E27FC236}">
                <a16:creationId xmlns:a16="http://schemas.microsoft.com/office/drawing/2014/main" id="{CF4232CF-6DD9-712C-5EC7-26C0C792D933}"/>
              </a:ext>
            </a:extLst>
          </p:cNvPr>
          <p:cNvCxnSpPr>
            <a:cxnSpLocks/>
          </p:cNvCxnSpPr>
          <p:nvPr/>
        </p:nvCxnSpPr>
        <p:spPr>
          <a:xfrm flipV="1">
            <a:off x="2744462" y="2218855"/>
            <a:ext cx="2466888" cy="4086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6FE42BC-7AB9-B424-A7FB-C20677359A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08484" y="2615604"/>
            <a:ext cx="6960656" cy="2724530"/>
          </a:xfrm>
          <a:prstGeom prst="rect">
            <a:avLst/>
          </a:prstGeom>
        </p:spPr>
      </p:pic>
      <p:cxnSp>
        <p:nvCxnSpPr>
          <p:cNvPr id="16" name="Straight Arrow Connector 15">
            <a:extLst>
              <a:ext uri="{FF2B5EF4-FFF2-40B4-BE49-F238E27FC236}">
                <a16:creationId xmlns:a16="http://schemas.microsoft.com/office/drawing/2014/main" id="{4F4CE266-0660-4389-18AE-03509EFB3F56}"/>
              </a:ext>
            </a:extLst>
          </p:cNvPr>
          <p:cNvCxnSpPr>
            <a:cxnSpLocks/>
          </p:cNvCxnSpPr>
          <p:nvPr/>
        </p:nvCxnSpPr>
        <p:spPr>
          <a:xfrm>
            <a:off x="4270258" y="3666324"/>
            <a:ext cx="1664195" cy="2725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336C4A8-3C19-6CEB-10AA-F5486A7ED96C}"/>
              </a:ext>
            </a:extLst>
          </p:cNvPr>
          <p:cNvPicPr>
            <a:picLocks noChangeAspect="1"/>
          </p:cNvPicPr>
          <p:nvPr/>
        </p:nvPicPr>
        <p:blipFill>
          <a:blip r:embed="rId6"/>
          <a:stretch>
            <a:fillRect/>
          </a:stretch>
        </p:blipFill>
        <p:spPr>
          <a:xfrm>
            <a:off x="321273" y="4092751"/>
            <a:ext cx="4257077" cy="239744"/>
          </a:xfrm>
          <a:prstGeom prst="rect">
            <a:avLst/>
          </a:prstGeom>
        </p:spPr>
      </p:pic>
      <p:cxnSp>
        <p:nvCxnSpPr>
          <p:cNvPr id="24" name="Straight Arrow Connector 23">
            <a:extLst>
              <a:ext uri="{FF2B5EF4-FFF2-40B4-BE49-F238E27FC236}">
                <a16:creationId xmlns:a16="http://schemas.microsoft.com/office/drawing/2014/main" id="{0B89E52E-749E-F515-05A6-CAC4E81A3010}"/>
              </a:ext>
            </a:extLst>
          </p:cNvPr>
          <p:cNvCxnSpPr>
            <a:cxnSpLocks/>
          </p:cNvCxnSpPr>
          <p:nvPr/>
        </p:nvCxnSpPr>
        <p:spPr>
          <a:xfrm flipH="1">
            <a:off x="4578350" y="3755844"/>
            <a:ext cx="1881552" cy="41610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1E3EB0-7ABE-DB49-F754-FC2A4E8BADB6}"/>
              </a:ext>
            </a:extLst>
          </p:cNvPr>
          <p:cNvPicPr>
            <a:picLocks noChangeAspect="1"/>
          </p:cNvPicPr>
          <p:nvPr/>
        </p:nvPicPr>
        <p:blipFill>
          <a:blip r:embed="rId7"/>
          <a:stretch>
            <a:fillRect/>
          </a:stretch>
        </p:blipFill>
        <p:spPr>
          <a:xfrm>
            <a:off x="720000" y="5006712"/>
            <a:ext cx="2229161" cy="333422"/>
          </a:xfrm>
          <a:prstGeom prst="rect">
            <a:avLst/>
          </a:prstGeom>
        </p:spPr>
      </p:pic>
      <p:pic>
        <p:nvPicPr>
          <p:cNvPr id="6" name="Picture 5">
            <a:extLst>
              <a:ext uri="{FF2B5EF4-FFF2-40B4-BE49-F238E27FC236}">
                <a16:creationId xmlns:a16="http://schemas.microsoft.com/office/drawing/2014/main" id="{D87F7A73-795C-CB83-DEC2-1A34E8F838C4}"/>
              </a:ext>
            </a:extLst>
          </p:cNvPr>
          <p:cNvPicPr>
            <a:picLocks noChangeAspect="1"/>
          </p:cNvPicPr>
          <p:nvPr/>
        </p:nvPicPr>
        <p:blipFill>
          <a:blip r:embed="rId8"/>
          <a:stretch>
            <a:fillRect/>
          </a:stretch>
        </p:blipFill>
        <p:spPr>
          <a:xfrm>
            <a:off x="873779" y="5421246"/>
            <a:ext cx="1921601" cy="287775"/>
          </a:xfrm>
          <a:prstGeom prst="rect">
            <a:avLst/>
          </a:prstGeom>
        </p:spPr>
      </p:pic>
    </p:spTree>
    <p:extLst>
      <p:ext uri="{BB962C8B-B14F-4D97-AF65-F5344CB8AC3E}">
        <p14:creationId xmlns:p14="http://schemas.microsoft.com/office/powerpoint/2010/main" val="28947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6220309" cy="5275800"/>
          </a:xfrm>
        </p:spPr>
        <p:txBody>
          <a:bodyPr>
            <a:normAutofit/>
          </a:bodyPr>
          <a:lstStyle/>
          <a:p>
            <a:pPr>
              <a:lnSpc>
                <a:spcPct val="110000"/>
              </a:lnSpc>
            </a:pPr>
            <a:r>
              <a:rPr lang="nb-NO" sz="1400"/>
              <a:t>Try using one of the APIs from the Postman collection. In this example we will get the DHCP info from the firewall in this lab. For this request to work you will need to have gathered the serial number of the FW (find it with getOrganizationDevices), and you need your API key. Start by running the request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Then click the "code" button</a:t>
            </a:r>
            <a:br>
              <a:rPr lang="nb-NO" sz="1400"/>
            </a:br>
            <a:r>
              <a:rPr lang="nb-NO" sz="1400"/>
              <a:t>and select "Python - Requests" to get an example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18" name="Picture 17">
            <a:extLst>
              <a:ext uri="{FF2B5EF4-FFF2-40B4-BE49-F238E27FC236}">
                <a16:creationId xmlns:a16="http://schemas.microsoft.com/office/drawing/2014/main" id="{B7D4F9DD-9A87-FD86-D78B-9CFDC6EABA55}"/>
              </a:ext>
            </a:extLst>
          </p:cNvPr>
          <p:cNvPicPr>
            <a:picLocks noChangeAspect="1"/>
          </p:cNvPicPr>
          <p:nvPr/>
        </p:nvPicPr>
        <p:blipFill>
          <a:blip r:embed="rId3"/>
          <a:stretch>
            <a:fillRect/>
          </a:stretch>
        </p:blipFill>
        <p:spPr>
          <a:xfrm>
            <a:off x="720000" y="2328985"/>
            <a:ext cx="4145077" cy="781940"/>
          </a:xfrm>
          <a:prstGeom prst="rect">
            <a:avLst/>
          </a:prstGeom>
        </p:spPr>
      </p:pic>
      <p:pic>
        <p:nvPicPr>
          <p:cNvPr id="21" name="Picture 20">
            <a:extLst>
              <a:ext uri="{FF2B5EF4-FFF2-40B4-BE49-F238E27FC236}">
                <a16:creationId xmlns:a16="http://schemas.microsoft.com/office/drawing/2014/main" id="{A97D7D12-91B9-EBBA-DAFC-0B809D5F8CFD}"/>
              </a:ext>
            </a:extLst>
          </p:cNvPr>
          <p:cNvPicPr>
            <a:picLocks noChangeAspect="1"/>
          </p:cNvPicPr>
          <p:nvPr/>
        </p:nvPicPr>
        <p:blipFill>
          <a:blip r:embed="rId4"/>
          <a:stretch>
            <a:fillRect/>
          </a:stretch>
        </p:blipFill>
        <p:spPr>
          <a:xfrm>
            <a:off x="7857313" y="3098893"/>
            <a:ext cx="3136908" cy="2344615"/>
          </a:xfrm>
          <a:prstGeom prst="rect">
            <a:avLst/>
          </a:prstGeom>
        </p:spPr>
      </p:pic>
      <p:pic>
        <p:nvPicPr>
          <p:cNvPr id="23" name="Picture 22">
            <a:extLst>
              <a:ext uri="{FF2B5EF4-FFF2-40B4-BE49-F238E27FC236}">
                <a16:creationId xmlns:a16="http://schemas.microsoft.com/office/drawing/2014/main" id="{AC84FBDD-B0D4-817A-A768-33D0EA6D2480}"/>
              </a:ext>
            </a:extLst>
          </p:cNvPr>
          <p:cNvPicPr>
            <a:picLocks noChangeAspect="1"/>
          </p:cNvPicPr>
          <p:nvPr/>
        </p:nvPicPr>
        <p:blipFill>
          <a:blip r:embed="rId5"/>
          <a:stretch>
            <a:fillRect/>
          </a:stretch>
        </p:blipFill>
        <p:spPr>
          <a:xfrm>
            <a:off x="3451171" y="3499636"/>
            <a:ext cx="397963" cy="293236"/>
          </a:xfrm>
          <a:prstGeom prst="rect">
            <a:avLst/>
          </a:prstGeom>
        </p:spPr>
      </p:pic>
      <p:pic>
        <p:nvPicPr>
          <p:cNvPr id="28" name="Picture 27">
            <a:extLst>
              <a:ext uri="{FF2B5EF4-FFF2-40B4-BE49-F238E27FC236}">
                <a16:creationId xmlns:a16="http://schemas.microsoft.com/office/drawing/2014/main" id="{F398A266-1270-CEF4-0E5C-9159BE004FE9}"/>
              </a:ext>
            </a:extLst>
          </p:cNvPr>
          <p:cNvPicPr>
            <a:picLocks noChangeAspect="1"/>
          </p:cNvPicPr>
          <p:nvPr/>
        </p:nvPicPr>
        <p:blipFill>
          <a:blip r:embed="rId6"/>
          <a:stretch>
            <a:fillRect/>
          </a:stretch>
        </p:blipFill>
        <p:spPr>
          <a:xfrm>
            <a:off x="788571" y="3998962"/>
            <a:ext cx="4802103" cy="2027934"/>
          </a:xfrm>
          <a:prstGeom prst="rect">
            <a:avLst/>
          </a:prstGeom>
        </p:spPr>
      </p:pic>
      <p:pic>
        <p:nvPicPr>
          <p:cNvPr id="5" name="Picture 4">
            <a:extLst>
              <a:ext uri="{FF2B5EF4-FFF2-40B4-BE49-F238E27FC236}">
                <a16:creationId xmlns:a16="http://schemas.microsoft.com/office/drawing/2014/main" id="{253E27CF-749F-76AB-7AF0-B63A2FBF1AF1}"/>
              </a:ext>
            </a:extLst>
          </p:cNvPr>
          <p:cNvPicPr>
            <a:picLocks noChangeAspect="1"/>
          </p:cNvPicPr>
          <p:nvPr/>
        </p:nvPicPr>
        <p:blipFill>
          <a:blip r:embed="rId7"/>
          <a:stretch>
            <a:fillRect/>
          </a:stretch>
        </p:blipFill>
        <p:spPr>
          <a:xfrm>
            <a:off x="7868212" y="432000"/>
            <a:ext cx="2591241" cy="2147481"/>
          </a:xfrm>
          <a:prstGeom prst="rect">
            <a:avLst/>
          </a:prstGeom>
        </p:spPr>
      </p:pic>
      <p:cxnSp>
        <p:nvCxnSpPr>
          <p:cNvPr id="9" name="Straight Arrow Connector 8">
            <a:extLst>
              <a:ext uri="{FF2B5EF4-FFF2-40B4-BE49-F238E27FC236}">
                <a16:creationId xmlns:a16="http://schemas.microsoft.com/office/drawing/2014/main" id="{EF64CBE7-584F-F8B8-2FE1-8AE896A61501}"/>
              </a:ext>
            </a:extLst>
          </p:cNvPr>
          <p:cNvCxnSpPr>
            <a:cxnSpLocks/>
          </p:cNvCxnSpPr>
          <p:nvPr/>
        </p:nvCxnSpPr>
        <p:spPr>
          <a:xfrm>
            <a:off x="6208295" y="2213811"/>
            <a:ext cx="2358189" cy="23261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9F74C4-9E5F-E2E0-A623-08ABAC490944}"/>
              </a:ext>
            </a:extLst>
          </p:cNvPr>
          <p:cNvPicPr>
            <a:picLocks noChangeAspect="1"/>
          </p:cNvPicPr>
          <p:nvPr/>
        </p:nvPicPr>
        <p:blipFill>
          <a:blip r:embed="rId8"/>
          <a:stretch>
            <a:fillRect/>
          </a:stretch>
        </p:blipFill>
        <p:spPr>
          <a:xfrm>
            <a:off x="10648832" y="2097345"/>
            <a:ext cx="1095528" cy="485843"/>
          </a:xfrm>
          <a:prstGeom prst="rect">
            <a:avLst/>
          </a:prstGeom>
        </p:spPr>
      </p:pic>
      <p:cxnSp>
        <p:nvCxnSpPr>
          <p:cNvPr id="12" name="Straight Arrow Connector 11">
            <a:extLst>
              <a:ext uri="{FF2B5EF4-FFF2-40B4-BE49-F238E27FC236}">
                <a16:creationId xmlns:a16="http://schemas.microsoft.com/office/drawing/2014/main" id="{E1D34D27-E0A1-839D-5CF4-23AC6E3B17D1}"/>
              </a:ext>
            </a:extLst>
          </p:cNvPr>
          <p:cNvCxnSpPr>
            <a:cxnSpLocks/>
          </p:cNvCxnSpPr>
          <p:nvPr/>
        </p:nvCxnSpPr>
        <p:spPr>
          <a:xfrm flipH="1">
            <a:off x="9883664" y="2440824"/>
            <a:ext cx="1000904" cy="132173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66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Create a new folder "Lab60-Meraki-get-dhcp"</a:t>
            </a:r>
          </a:p>
          <a:p>
            <a:pPr lvl="1">
              <a:lnSpc>
                <a:spcPct val="110000"/>
              </a:lnSpc>
            </a:pPr>
            <a:r>
              <a:rPr lang="nb-NO" sz="1200"/>
              <a:t>Copy the "get-client-table.py" from Lab44 where we have a simple menu structure, and use a .env file. Rename it to "meraki-script.py"</a:t>
            </a:r>
          </a:p>
          <a:p>
            <a:pPr lvl="1">
              <a:lnSpc>
                <a:spcPct val="110000"/>
              </a:lnSpc>
            </a:pPr>
            <a:r>
              <a:rPr lang="nb-NO" sz="1200"/>
              <a:t>Create a .env file, and fill inn your values from the Postman part of the lab</a:t>
            </a:r>
          </a:p>
          <a:p>
            <a:pPr>
              <a:lnSpc>
                <a:spcPct val="110000"/>
              </a:lnSpc>
            </a:pPr>
            <a:r>
              <a:rPr lang="nb-NO" sz="1400"/>
              <a:t>Get the values from the .env file into variables</a:t>
            </a:r>
          </a:p>
          <a:p>
            <a:pPr>
              <a:lnSpc>
                <a:spcPct val="110000"/>
              </a:lnSpc>
            </a:pPr>
            <a:r>
              <a:rPr lang="nb-NO" sz="1400"/>
              <a:t>Modify the script to use some modified functions, and show some modified text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Here is an example of a "empty" script. All the functions are just printing the headline. Next we will write the RESTCONF calls to the Meraki cloud</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5" name="Picture 4">
            <a:extLst>
              <a:ext uri="{FF2B5EF4-FFF2-40B4-BE49-F238E27FC236}">
                <a16:creationId xmlns:a16="http://schemas.microsoft.com/office/drawing/2014/main" id="{3AF5180A-6CE4-D16B-FF4A-EAC115CCF9F1}"/>
              </a:ext>
            </a:extLst>
          </p:cNvPr>
          <p:cNvPicPr>
            <a:picLocks noChangeAspect="1"/>
          </p:cNvPicPr>
          <p:nvPr/>
        </p:nvPicPr>
        <p:blipFill>
          <a:blip r:embed="rId3"/>
          <a:srcRect r="20535"/>
          <a:stretch/>
        </p:blipFill>
        <p:spPr>
          <a:xfrm>
            <a:off x="5482728" y="1275016"/>
            <a:ext cx="1633180" cy="557772"/>
          </a:xfrm>
          <a:prstGeom prst="rect">
            <a:avLst/>
          </a:prstGeom>
        </p:spPr>
      </p:pic>
      <p:sp>
        <p:nvSpPr>
          <p:cNvPr id="6" name="TextBox 5">
            <a:extLst>
              <a:ext uri="{FF2B5EF4-FFF2-40B4-BE49-F238E27FC236}">
                <a16:creationId xmlns:a16="http://schemas.microsoft.com/office/drawing/2014/main" id="{2A5471CA-7C7D-012C-2433-14EE10BD8C2F}"/>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a:p>
            <a:r>
              <a:rPr lang="nb-NO" sz="800">
                <a:latin typeface="Consolas" panose="020B0609020204030204" pitchFamily="49" charset="0"/>
              </a:rPr>
              <a:t>networkId='{YOUR Network ID}'</a:t>
            </a:r>
          </a:p>
          <a:p>
            <a:r>
              <a:rPr lang="nb-NO" sz="800">
                <a:latin typeface="Consolas" panose="020B0609020204030204" pitchFamily="49" charset="0"/>
              </a:rPr>
              <a:t>serial='{YOUR DEVICE SERIAL}'</a:t>
            </a:r>
          </a:p>
        </p:txBody>
      </p:sp>
      <p:sp>
        <p:nvSpPr>
          <p:cNvPr id="7" name="TextBox 6">
            <a:extLst>
              <a:ext uri="{FF2B5EF4-FFF2-40B4-BE49-F238E27FC236}">
                <a16:creationId xmlns:a16="http://schemas.microsoft.com/office/drawing/2014/main" id="{7FA226B8-D917-977F-7AFD-3E18BF686E78}"/>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1" name="Picture 10">
            <a:extLst>
              <a:ext uri="{FF2B5EF4-FFF2-40B4-BE49-F238E27FC236}">
                <a16:creationId xmlns:a16="http://schemas.microsoft.com/office/drawing/2014/main" id="{388BB20E-30DC-DFD2-0157-6D207E2ACD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0133" y="304919"/>
            <a:ext cx="2503347" cy="773604"/>
          </a:xfrm>
          <a:prstGeom prst="rect">
            <a:avLst/>
          </a:prstGeom>
        </p:spPr>
      </p:pic>
      <p:cxnSp>
        <p:nvCxnSpPr>
          <p:cNvPr id="12" name="Straight Arrow Connector 11">
            <a:extLst>
              <a:ext uri="{FF2B5EF4-FFF2-40B4-BE49-F238E27FC236}">
                <a16:creationId xmlns:a16="http://schemas.microsoft.com/office/drawing/2014/main" id="{DF284552-412E-4CED-71AA-D41197D69F46}"/>
              </a:ext>
            </a:extLst>
          </p:cNvPr>
          <p:cNvCxnSpPr>
            <a:cxnSpLocks/>
          </p:cNvCxnSpPr>
          <p:nvPr/>
        </p:nvCxnSpPr>
        <p:spPr>
          <a:xfrm flipV="1">
            <a:off x="6053015" y="981914"/>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80F1BB-27B0-13F7-6B91-AF9FDD56951D}"/>
              </a:ext>
            </a:extLst>
          </p:cNvPr>
          <p:cNvCxnSpPr>
            <a:cxnSpLocks/>
          </p:cNvCxnSpPr>
          <p:nvPr/>
        </p:nvCxnSpPr>
        <p:spPr>
          <a:xfrm flipV="1">
            <a:off x="4657969" y="1622776"/>
            <a:ext cx="1027723" cy="5577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0630D2-DA21-99F2-DD24-7D166AEE5053}"/>
              </a:ext>
            </a:extLst>
          </p:cNvPr>
          <p:cNvCxnSpPr>
            <a:cxnSpLocks/>
            <a:endCxn id="8" idx="1"/>
          </p:cNvCxnSpPr>
          <p:nvPr/>
        </p:nvCxnSpPr>
        <p:spPr>
          <a:xfrm flipV="1">
            <a:off x="5110663" y="2031662"/>
            <a:ext cx="2282080" cy="83118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2BB7640-89BD-A7A2-4E3E-F27ADE114D35}"/>
              </a:ext>
            </a:extLst>
          </p:cNvPr>
          <p:cNvPicPr>
            <a:picLocks noChangeAspect="1"/>
          </p:cNvPicPr>
          <p:nvPr/>
        </p:nvPicPr>
        <p:blipFill>
          <a:blip r:embed="rId5"/>
          <a:stretch>
            <a:fillRect/>
          </a:stretch>
        </p:blipFill>
        <p:spPr>
          <a:xfrm>
            <a:off x="802933" y="3642440"/>
            <a:ext cx="5851867" cy="1143468"/>
          </a:xfrm>
          <a:prstGeom prst="rect">
            <a:avLst/>
          </a:prstGeom>
        </p:spPr>
      </p:pic>
      <p:sp>
        <p:nvSpPr>
          <p:cNvPr id="27" name="TextBox 26">
            <a:extLst>
              <a:ext uri="{FF2B5EF4-FFF2-40B4-BE49-F238E27FC236}">
                <a16:creationId xmlns:a16="http://schemas.microsoft.com/office/drawing/2014/main" id="{4C03A2D7-3FA1-DAAB-A067-A2DFFDFA407D}"/>
              </a:ext>
            </a:extLst>
          </p:cNvPr>
          <p:cNvSpPr txBox="1"/>
          <p:nvPr/>
        </p:nvSpPr>
        <p:spPr>
          <a:xfrm>
            <a:off x="9370646" y="3162050"/>
            <a:ext cx="2819767" cy="2985433"/>
          </a:xfrm>
          <a:prstGeom prst="rect">
            <a:avLst/>
          </a:prstGeom>
          <a:noFill/>
          <a:ln>
            <a:solidFill>
              <a:schemeClr val="tx1"/>
            </a:solidFill>
          </a:ln>
        </p:spPr>
        <p:txBody>
          <a:bodyPr wrap="square">
            <a:spAutoFit/>
          </a:bodyPr>
          <a:lstStyle/>
          <a:p>
            <a:r>
              <a:rPr lang="nb-NO" sz="400">
                <a:latin typeface="Consolas" panose="020B0609020204030204" pitchFamily="49" charset="0"/>
              </a:rPr>
              <a:t>from dotenv import dotenv_values</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apiKey = env['apiKey']</a:t>
            </a:r>
          </a:p>
          <a:p>
            <a:r>
              <a:rPr lang="nb-NO" sz="400">
                <a:latin typeface="Consolas" panose="020B0609020204030204" pitchFamily="49" charset="0"/>
              </a:rPr>
              <a:t>organizationId=env['orgId']</a:t>
            </a:r>
          </a:p>
          <a:p>
            <a:r>
              <a:rPr lang="nb-NO" sz="400">
                <a:latin typeface="Consolas" panose="020B0609020204030204" pitchFamily="49" charset="0"/>
              </a:rPr>
              <a:t>networkId=env['networkId']</a:t>
            </a:r>
          </a:p>
          <a:p>
            <a:r>
              <a:rPr lang="nb-NO" sz="400">
                <a:latin typeface="Consolas" panose="020B0609020204030204" pitchFamily="49" charset="0"/>
              </a:rPr>
              <a:t>serial=env['serial']</a:t>
            </a:r>
          </a:p>
          <a:p>
            <a:endParaRPr lang="nb-NO" sz="400">
              <a:latin typeface="Consolas" panose="020B0609020204030204" pitchFamily="49" charset="0"/>
            </a:endParaRPr>
          </a:p>
          <a:p>
            <a:r>
              <a:rPr lang="nb-NO" sz="400">
                <a:latin typeface="Consolas" panose="020B0609020204030204" pitchFamily="49" charset="0"/>
              </a:rPr>
              <a:t># Define functions</a:t>
            </a:r>
          </a:p>
          <a:p>
            <a:r>
              <a:rPr lang="nb-NO" sz="400">
                <a:latin typeface="Consolas" panose="020B0609020204030204" pitchFamily="49" charset="0"/>
              </a:rPr>
              <a:t>def show_device_summary():</a:t>
            </a:r>
          </a:p>
          <a:p>
            <a:r>
              <a:rPr lang="nb-NO" sz="400">
                <a:latin typeface="Consolas" panose="020B0609020204030204" pitchFamily="49" charset="0"/>
              </a:rPr>
              <a:t>    print('Device summary:\n-------------------------------------')</a:t>
            </a:r>
          </a:p>
          <a:p>
            <a:endParaRPr lang="nb-NO" sz="400">
              <a:latin typeface="Consolas" panose="020B0609020204030204" pitchFamily="49" charset="0"/>
            </a:endParaRPr>
          </a:p>
          <a:p>
            <a:r>
              <a:rPr lang="nb-NO" sz="400">
                <a:latin typeface="Consolas" panose="020B0609020204030204" pitchFamily="49" charset="0"/>
              </a:rPr>
              <a:t>def show_client_summary():</a:t>
            </a:r>
          </a:p>
          <a:p>
            <a:r>
              <a:rPr lang="nb-NO" sz="400">
                <a:latin typeface="Consolas" panose="020B0609020204030204" pitchFamily="49" charset="0"/>
              </a:rPr>
              <a:t>    print('Client summary:\n-------------------------------------')</a:t>
            </a:r>
          </a:p>
          <a:p>
            <a:endParaRPr lang="nb-NO" sz="400">
              <a:latin typeface="Consolas" panose="020B0609020204030204" pitchFamily="49" charset="0"/>
            </a:endParaRPr>
          </a:p>
          <a:p>
            <a:r>
              <a:rPr lang="nb-NO" sz="400">
                <a:latin typeface="Consolas" panose="020B0609020204030204" pitchFamily="49" charset="0"/>
              </a:rPr>
              <a:t>def show_cdp_neighbors():</a:t>
            </a:r>
          </a:p>
          <a:p>
            <a:r>
              <a:rPr lang="nb-NO" sz="400">
                <a:latin typeface="Consolas" panose="020B0609020204030204" pitchFamily="49" charset="0"/>
              </a:rPr>
              <a:t>    print(f"CDP neighbors for device {serial}:\n-------------------------------------")</a:t>
            </a:r>
          </a:p>
          <a:p>
            <a:r>
              <a:rPr lang="nb-NO" sz="400">
                <a:latin typeface="Consolas" panose="020B0609020204030204" pitchFamily="49" charset="0"/>
              </a:rPr>
              <a:t>    </a:t>
            </a:r>
          </a:p>
          <a:p>
            <a:r>
              <a:rPr lang="nb-NO" sz="400">
                <a:latin typeface="Consolas" panose="020B0609020204030204" pitchFamily="49" charset="0"/>
              </a:rPr>
              <a:t>def get_device_dhcp_subnets():</a:t>
            </a:r>
          </a:p>
          <a:p>
            <a:r>
              <a:rPr lang="nb-NO" sz="400">
                <a:latin typeface="Consolas" panose="020B0609020204030204" pitchFamily="49" charset="0"/>
              </a:rPr>
              <a:t>    print(f"DHCP subnets for device {serial}:\n-------------------------------------")</a:t>
            </a:r>
          </a:p>
          <a:p>
            <a:r>
              <a:rPr lang="nb-NO" sz="400">
                <a:latin typeface="Consolas" panose="020B0609020204030204" pitchFamily="49" charset="0"/>
              </a:rPr>
              <a:t>    </a:t>
            </a:r>
          </a:p>
          <a:p>
            <a:r>
              <a:rPr lang="nb-NO" sz="400">
                <a:latin typeface="Consolas" panose="020B0609020204030204" pitchFamily="49" charset="0"/>
              </a:rPr>
              <a:t># Text menu with 4 options that run each of the functions, or quit</a:t>
            </a:r>
          </a:p>
          <a:p>
            <a:r>
              <a:rPr lang="nb-NO" sz="400">
                <a:latin typeface="Consolas" panose="020B0609020204030204" pitchFamily="49" charset="0"/>
              </a:rPr>
              <a:t>while True:</a:t>
            </a:r>
          </a:p>
          <a:p>
            <a:r>
              <a:rPr lang="nb-NO" sz="400">
                <a:latin typeface="Consolas" panose="020B0609020204030204" pitchFamily="49" charset="0"/>
              </a:rPr>
              <a:t>    print(f'\nYou are connected to organization {organizationId} and network {networkId}')</a:t>
            </a:r>
          </a:p>
          <a:p>
            <a:r>
              <a:rPr lang="nb-NO" sz="400">
                <a:latin typeface="Consolas" panose="020B0609020204030204" pitchFamily="49" charset="0"/>
              </a:rPr>
              <a:t>    print("Menu:")</a:t>
            </a:r>
          </a:p>
          <a:p>
            <a:r>
              <a:rPr lang="nb-NO" sz="400">
                <a:latin typeface="Consolas" panose="020B0609020204030204" pitchFamily="49" charset="0"/>
              </a:rPr>
              <a:t>    print("1. Show Device summary")</a:t>
            </a:r>
          </a:p>
          <a:p>
            <a:r>
              <a:rPr lang="nb-NO" sz="400">
                <a:latin typeface="Consolas" panose="020B0609020204030204" pitchFamily="49" charset="0"/>
              </a:rPr>
              <a:t>    print("2. Show client summary")</a:t>
            </a:r>
          </a:p>
          <a:p>
            <a:r>
              <a:rPr lang="nb-NO" sz="400">
                <a:latin typeface="Consolas" panose="020B0609020204030204" pitchFamily="49" charset="0"/>
              </a:rPr>
              <a:t>    print("3. Show CDP neighbors")</a:t>
            </a:r>
          </a:p>
          <a:p>
            <a:r>
              <a:rPr lang="nb-NO" sz="400">
                <a:latin typeface="Consolas" panose="020B0609020204030204" pitchFamily="49" charset="0"/>
              </a:rPr>
              <a:t>    print("4. Show DHCP subnets")</a:t>
            </a:r>
          </a:p>
          <a:p>
            <a:r>
              <a:rPr lang="nb-NO" sz="400">
                <a:latin typeface="Consolas" panose="020B0609020204030204" pitchFamily="49" charset="0"/>
              </a:rPr>
              <a:t>    print("5. Quit")</a:t>
            </a:r>
          </a:p>
          <a:p>
            <a:endParaRPr lang="nb-NO" sz="400">
              <a:latin typeface="Consolas" panose="020B0609020204030204" pitchFamily="49" charset="0"/>
            </a:endParaRPr>
          </a:p>
          <a:p>
            <a:r>
              <a:rPr lang="nb-NO" sz="400">
                <a:latin typeface="Consolas" panose="020B0609020204030204" pitchFamily="49" charset="0"/>
              </a:rPr>
              <a:t>    choice = input("Enter choice: ")</a:t>
            </a:r>
          </a:p>
          <a:p>
            <a:endParaRPr lang="nb-NO" sz="400">
              <a:latin typeface="Consolas" panose="020B0609020204030204" pitchFamily="49" charset="0"/>
            </a:endParaRPr>
          </a:p>
          <a:p>
            <a:r>
              <a:rPr lang="nb-NO" sz="400">
                <a:latin typeface="Consolas" panose="020B0609020204030204" pitchFamily="49" charset="0"/>
              </a:rPr>
              <a:t>    if choice == "1":</a:t>
            </a:r>
          </a:p>
          <a:p>
            <a:r>
              <a:rPr lang="nb-NO" sz="400">
                <a:latin typeface="Consolas" panose="020B0609020204030204" pitchFamily="49" charset="0"/>
              </a:rPr>
              <a:t>        show_device_summary()</a:t>
            </a:r>
          </a:p>
          <a:p>
            <a:r>
              <a:rPr lang="nb-NO" sz="400">
                <a:latin typeface="Consolas" panose="020B0609020204030204" pitchFamily="49" charset="0"/>
              </a:rPr>
              <a:t>    elif choice == "2":</a:t>
            </a:r>
          </a:p>
          <a:p>
            <a:r>
              <a:rPr lang="nb-NO" sz="400">
                <a:latin typeface="Consolas" panose="020B0609020204030204" pitchFamily="49" charset="0"/>
              </a:rPr>
              <a:t>        show_client_summary()</a:t>
            </a:r>
          </a:p>
          <a:p>
            <a:r>
              <a:rPr lang="nb-NO" sz="400">
                <a:latin typeface="Consolas" panose="020B0609020204030204" pitchFamily="49" charset="0"/>
              </a:rPr>
              <a:t>    elif choice == "3":</a:t>
            </a:r>
          </a:p>
          <a:p>
            <a:r>
              <a:rPr lang="nb-NO" sz="400">
                <a:latin typeface="Consolas" panose="020B0609020204030204" pitchFamily="49" charset="0"/>
              </a:rPr>
              <a:t>        show_cdp_neighbors()</a:t>
            </a:r>
          </a:p>
          <a:p>
            <a:r>
              <a:rPr lang="nb-NO" sz="400">
                <a:latin typeface="Consolas" panose="020B0609020204030204" pitchFamily="49" charset="0"/>
              </a:rPr>
              <a:t>    elif choice == "4":</a:t>
            </a:r>
          </a:p>
          <a:p>
            <a:r>
              <a:rPr lang="nb-NO" sz="400">
                <a:latin typeface="Consolas" panose="020B0609020204030204" pitchFamily="49" charset="0"/>
              </a:rPr>
              <a:t>        get_device_dhcp_subnets()</a:t>
            </a:r>
          </a:p>
          <a:p>
            <a:r>
              <a:rPr lang="nb-NO" sz="400">
                <a:latin typeface="Consolas" panose="020B0609020204030204" pitchFamily="49" charset="0"/>
              </a:rPr>
              <a:t>    elif choice == "5":</a:t>
            </a:r>
          </a:p>
          <a:p>
            <a:r>
              <a:rPr lang="nb-NO" sz="400">
                <a:latin typeface="Consolas" panose="020B0609020204030204" pitchFamily="49" charset="0"/>
              </a:rPr>
              <a:t>        break</a:t>
            </a:r>
          </a:p>
          <a:p>
            <a:r>
              <a:rPr lang="nb-NO" sz="400">
                <a:latin typeface="Consolas" panose="020B0609020204030204" pitchFamily="49" charset="0"/>
              </a:rPr>
              <a:t>    else:</a:t>
            </a:r>
          </a:p>
          <a:p>
            <a:r>
              <a:rPr lang="nb-NO" sz="400">
                <a:latin typeface="Consolas" panose="020B0609020204030204" pitchFamily="49" charset="0"/>
              </a:rPr>
              <a:t>        print("Invalid choice. Please choose again.")</a:t>
            </a:r>
          </a:p>
        </p:txBody>
      </p:sp>
      <p:sp>
        <p:nvSpPr>
          <p:cNvPr id="29" name="TextBox 28">
            <a:extLst>
              <a:ext uri="{FF2B5EF4-FFF2-40B4-BE49-F238E27FC236}">
                <a16:creationId xmlns:a16="http://schemas.microsoft.com/office/drawing/2014/main" id="{C73E115D-1000-FF62-1E22-3BE8D64465A9}"/>
              </a:ext>
            </a:extLst>
          </p:cNvPr>
          <p:cNvSpPr txBox="1"/>
          <p:nvPr/>
        </p:nvSpPr>
        <p:spPr>
          <a:xfrm>
            <a:off x="9340850" y="2923514"/>
            <a:ext cx="2488347" cy="276999"/>
          </a:xfrm>
          <a:prstGeom prst="rect">
            <a:avLst/>
          </a:prstGeom>
          <a:noFill/>
        </p:spPr>
        <p:txBody>
          <a:bodyPr wrap="square">
            <a:spAutoFit/>
          </a:bodyPr>
          <a:lstStyle/>
          <a:p>
            <a:r>
              <a:rPr lang="en-GB" sz="1200">
                <a:latin typeface="Consolas" panose="020B0609020204030204" pitchFamily="49" charset="0"/>
              </a:rPr>
              <a:t>meraki-script.py</a:t>
            </a:r>
            <a:endParaRPr lang="nb-NO" sz="120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5B02279A-CF8C-33B3-9371-4808CCCDE51E}"/>
              </a:ext>
            </a:extLst>
          </p:cNvPr>
          <p:cNvCxnSpPr>
            <a:cxnSpLocks/>
          </p:cNvCxnSpPr>
          <p:nvPr/>
        </p:nvCxnSpPr>
        <p:spPr>
          <a:xfrm flipV="1">
            <a:off x="5015554" y="4807930"/>
            <a:ext cx="4175338" cy="1478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C05CD3B-4152-FFCC-D7D6-0B47021D4E5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92743" y="1295734"/>
            <a:ext cx="3376857" cy="1471855"/>
          </a:xfrm>
          <a:prstGeom prst="rect">
            <a:avLst/>
          </a:prstGeom>
        </p:spPr>
      </p:pic>
    </p:spTree>
    <p:extLst>
      <p:ext uri="{BB962C8B-B14F-4D97-AF65-F5344CB8AC3E}">
        <p14:creationId xmlns:p14="http://schemas.microsoft.com/office/powerpoint/2010/main" val="7319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playbook that does some CLI configuration</a:t>
            </a:r>
          </a:p>
          <a:p>
            <a:pPr>
              <a:lnSpc>
                <a:spcPct val="110000"/>
              </a:lnSpc>
            </a:pPr>
            <a:r>
              <a:rPr lang="en-US" sz="1600"/>
              <a:t>A key concept of Ansible is "idempotency". That basically means</a:t>
            </a:r>
          </a:p>
          <a:p>
            <a:pPr lvl="1">
              <a:lnSpc>
                <a:spcPct val="110000"/>
              </a:lnSpc>
            </a:pPr>
            <a:r>
              <a:rPr lang="en-US" sz="1400"/>
              <a:t>If something IT NOT configured, then go ahead and configure it</a:t>
            </a:r>
          </a:p>
          <a:p>
            <a:pPr lvl="1">
              <a:lnSpc>
                <a:spcPct val="110000"/>
              </a:lnSpc>
            </a:pPr>
            <a:r>
              <a:rPr lang="en-US" sz="1400"/>
              <a:t>If something IS configured, just skip the task.</a:t>
            </a:r>
          </a:p>
          <a:p>
            <a:pPr lvl="1">
              <a:lnSpc>
                <a:spcPct val="110000"/>
              </a:lnSpc>
            </a:pPr>
            <a:r>
              <a:rPr lang="en-US" sz="1400"/>
              <a:t>That means: DO NOT configure the same stuff again if it isn't necessary</a:t>
            </a:r>
          </a:p>
          <a:p>
            <a:pPr>
              <a:lnSpc>
                <a:spcPct val="110000"/>
              </a:lnSpc>
            </a:pPr>
            <a:r>
              <a:rPr lang="en-US" sz="1600"/>
              <a:t>This exercise will create a task that does this for a small part of the configuration. It can of course be expanded to a complete config. There are many ways to do this, some of which are</a:t>
            </a:r>
            <a:endParaRPr lang="en-US" sz="1400"/>
          </a:p>
          <a:p>
            <a:pPr lvl="1">
              <a:lnSpc>
                <a:spcPct val="110000"/>
              </a:lnSpc>
            </a:pPr>
            <a:r>
              <a:rPr lang="en-US" sz="1400"/>
              <a:t>Putting everything in a gigantic playbook with hundreds of tasks (it might get heavy to navigate)</a:t>
            </a:r>
          </a:p>
          <a:p>
            <a:pPr lvl="1">
              <a:lnSpc>
                <a:spcPct val="110000"/>
              </a:lnSpc>
            </a:pPr>
            <a:r>
              <a:rPr lang="en-US" sz="1400"/>
              <a:t>Splitting tasks for small config snippets in separate files, and call them all from a "master playbook"</a:t>
            </a:r>
          </a:p>
          <a:p>
            <a:pPr lvl="1">
              <a:lnSpc>
                <a:spcPct val="110000"/>
              </a:lnSpc>
            </a:pPr>
            <a:r>
              <a:rPr lang="en-US" sz="1400"/>
              <a:t>Using </a:t>
            </a:r>
            <a:r>
              <a:rPr lang="en-US" sz="1400" err="1"/>
              <a:t>Jinja2</a:t>
            </a:r>
            <a:r>
              <a:rPr lang="en-US" sz="1400"/>
              <a:t> templates (we will try this in a later exercise)</a:t>
            </a:r>
          </a:p>
          <a:p>
            <a:pPr lvl="1">
              <a:lnSpc>
                <a:spcPct val="110000"/>
              </a:lnSpc>
            </a:pPr>
            <a:r>
              <a:rPr lang="en-US" sz="1400"/>
              <a:t>Using Ansible roles in combination with templates or tasks</a:t>
            </a:r>
          </a:p>
          <a:p>
            <a:pPr lvl="1">
              <a:lnSpc>
                <a:spcPct val="110000"/>
              </a:lnSpc>
            </a:pPr>
            <a:r>
              <a:rPr lang="en-US" sz="1400"/>
              <a:t>... and many </a:t>
            </a:r>
            <a:r>
              <a:rPr lang="en-US" sz="1400" err="1"/>
              <a:t>many</a:t>
            </a:r>
            <a:r>
              <a:rPr lang="en-US" sz="1400"/>
              <a:t> more ;-)</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Tree>
    <p:extLst>
      <p:ext uri="{BB962C8B-B14F-4D97-AF65-F5344CB8AC3E}">
        <p14:creationId xmlns:p14="http://schemas.microsoft.com/office/powerpoint/2010/main" val="38207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Merge the code snippet from Postman into the function show_device_dhcp_subnets()</a:t>
            </a:r>
          </a:p>
          <a:p>
            <a:pPr lvl="1">
              <a:lnSpc>
                <a:spcPct val="110000"/>
              </a:lnSpc>
            </a:pPr>
            <a:r>
              <a:rPr lang="nb-NO" sz="1200"/>
              <a:t>Import the requests package (top of file)</a:t>
            </a:r>
          </a:p>
          <a:p>
            <a:pPr lvl="1">
              <a:lnSpc>
                <a:spcPct val="110000"/>
              </a:lnSpc>
            </a:pPr>
            <a:r>
              <a:rPr lang="nb-NO" sz="1200"/>
              <a:t>Write the rest into the </a:t>
            </a:r>
            <a:br>
              <a:rPr lang="nb-NO" sz="1200"/>
            </a:br>
            <a:r>
              <a:rPr lang="nb-NO" sz="1200"/>
              <a:t>get_device_dhcp_subnets() function</a:t>
            </a:r>
          </a:p>
          <a:p>
            <a:pPr lvl="1">
              <a:lnSpc>
                <a:spcPct val="110000"/>
              </a:lnSpc>
            </a:pPr>
            <a:r>
              <a:rPr lang="nb-NO" sz="1200"/>
              <a:t>We change the url with an f-string and put in the variable "serial" from the .env file instead  </a:t>
            </a:r>
          </a:p>
          <a:p>
            <a:pPr lvl="1">
              <a:lnSpc>
                <a:spcPct val="110000"/>
              </a:lnSpc>
            </a:pPr>
            <a:r>
              <a:rPr lang="nb-NO" sz="1200"/>
              <a:t>Instead of the Authorization in the Postman example, we use the key "X-Cisco-Meraki-API-Key" and use apiKey from the .env file as the value</a:t>
            </a:r>
          </a:p>
          <a:p>
            <a:pPr lvl="1">
              <a:lnSpc>
                <a:spcPct val="110000"/>
              </a:lnSpc>
            </a:pPr>
            <a:endParaRPr lang="nb-NO" sz="12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pic>
        <p:nvPicPr>
          <p:cNvPr id="8" name="Picture 7">
            <a:extLst>
              <a:ext uri="{FF2B5EF4-FFF2-40B4-BE49-F238E27FC236}">
                <a16:creationId xmlns:a16="http://schemas.microsoft.com/office/drawing/2014/main" id="{ADD5D86A-8D93-0C53-44DD-6453BC15B0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270" y="4018192"/>
            <a:ext cx="4843319" cy="2031638"/>
          </a:xfrm>
          <a:prstGeom prst="rect">
            <a:avLst/>
          </a:prstGeom>
        </p:spPr>
      </p:pic>
      <p:cxnSp>
        <p:nvCxnSpPr>
          <p:cNvPr id="9" name="Straight Arrow Connector 8">
            <a:extLst>
              <a:ext uri="{FF2B5EF4-FFF2-40B4-BE49-F238E27FC236}">
                <a16:creationId xmlns:a16="http://schemas.microsoft.com/office/drawing/2014/main" id="{5511BF14-A452-7C05-0E43-B51B13192CC6}"/>
              </a:ext>
            </a:extLst>
          </p:cNvPr>
          <p:cNvCxnSpPr>
            <a:cxnSpLocks/>
            <a:endCxn id="14" idx="1"/>
          </p:cNvCxnSpPr>
          <p:nvPr/>
        </p:nvCxnSpPr>
        <p:spPr>
          <a:xfrm flipV="1">
            <a:off x="4419600" y="1242053"/>
            <a:ext cx="1182567" cy="57150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F753140-5F35-E65B-55C3-9204E225657B}"/>
              </a:ext>
            </a:extLst>
          </p:cNvPr>
          <p:cNvPicPr>
            <a:picLocks noChangeAspect="1"/>
          </p:cNvPicPr>
          <p:nvPr/>
        </p:nvPicPr>
        <p:blipFill>
          <a:blip r:embed="rId4"/>
          <a:srcRect l="20138" t="1" b="-1"/>
          <a:stretch/>
        </p:blipFill>
        <p:spPr>
          <a:xfrm>
            <a:off x="5602167" y="1142850"/>
            <a:ext cx="1357525" cy="198405"/>
          </a:xfrm>
          <a:prstGeom prst="rect">
            <a:avLst/>
          </a:prstGeom>
        </p:spPr>
      </p:pic>
      <p:pic>
        <p:nvPicPr>
          <p:cNvPr id="18" name="Picture 17">
            <a:extLst>
              <a:ext uri="{FF2B5EF4-FFF2-40B4-BE49-F238E27FC236}">
                <a16:creationId xmlns:a16="http://schemas.microsoft.com/office/drawing/2014/main" id="{15D21208-3ABF-3A58-B9F6-58B7D8BB8A6C}"/>
              </a:ext>
            </a:extLst>
          </p:cNvPr>
          <p:cNvPicPr>
            <a:picLocks noChangeAspect="1"/>
          </p:cNvPicPr>
          <p:nvPr/>
        </p:nvPicPr>
        <p:blipFill>
          <a:blip r:embed="rId5"/>
          <a:stretch>
            <a:fillRect/>
          </a:stretch>
        </p:blipFill>
        <p:spPr>
          <a:xfrm>
            <a:off x="5602167" y="1567658"/>
            <a:ext cx="6529808" cy="1828127"/>
          </a:xfrm>
          <a:prstGeom prst="rect">
            <a:avLst/>
          </a:prstGeom>
        </p:spPr>
      </p:pic>
      <p:cxnSp>
        <p:nvCxnSpPr>
          <p:cNvPr id="21" name="Straight Arrow Connector 20">
            <a:extLst>
              <a:ext uri="{FF2B5EF4-FFF2-40B4-BE49-F238E27FC236}">
                <a16:creationId xmlns:a16="http://schemas.microsoft.com/office/drawing/2014/main" id="{8CA72A86-C9AA-248E-6701-7B46DFBD2477}"/>
              </a:ext>
            </a:extLst>
          </p:cNvPr>
          <p:cNvCxnSpPr>
            <a:cxnSpLocks/>
          </p:cNvCxnSpPr>
          <p:nvPr/>
        </p:nvCxnSpPr>
        <p:spPr>
          <a:xfrm flipV="1">
            <a:off x="4102753" y="1738153"/>
            <a:ext cx="1499414" cy="62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A0B585-7153-5E31-3877-EFAAAE82B2DA}"/>
              </a:ext>
            </a:extLst>
          </p:cNvPr>
          <p:cNvCxnSpPr>
            <a:cxnSpLocks/>
          </p:cNvCxnSpPr>
          <p:nvPr/>
        </p:nvCxnSpPr>
        <p:spPr>
          <a:xfrm flipV="1">
            <a:off x="5032393" y="2049111"/>
            <a:ext cx="895967" cy="6631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77B94-DE35-1477-E625-F6341EEEAC79}"/>
              </a:ext>
            </a:extLst>
          </p:cNvPr>
          <p:cNvCxnSpPr>
            <a:cxnSpLocks/>
          </p:cNvCxnSpPr>
          <p:nvPr/>
        </p:nvCxnSpPr>
        <p:spPr>
          <a:xfrm flipH="1">
            <a:off x="3752850" y="3516947"/>
            <a:ext cx="586123" cy="168751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795B55-8483-E8AA-1483-25EC6DC1918E}"/>
              </a:ext>
            </a:extLst>
          </p:cNvPr>
          <p:cNvCxnSpPr>
            <a:cxnSpLocks/>
          </p:cNvCxnSpPr>
          <p:nvPr/>
        </p:nvCxnSpPr>
        <p:spPr>
          <a:xfrm flipV="1">
            <a:off x="3790333" y="2712288"/>
            <a:ext cx="2490596" cy="247968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FF1B00-60F4-C9D6-968B-84DEE64AF554}"/>
              </a:ext>
            </a:extLst>
          </p:cNvPr>
          <p:cNvSpPr txBox="1"/>
          <p:nvPr/>
        </p:nvSpPr>
        <p:spPr>
          <a:xfrm>
            <a:off x="1670622" y="4018192"/>
            <a:ext cx="1647825" cy="307777"/>
          </a:xfrm>
          <a:prstGeom prst="rect">
            <a:avLst/>
          </a:prstGeom>
          <a:noFill/>
        </p:spPr>
        <p:txBody>
          <a:bodyPr wrap="square">
            <a:spAutoFit/>
          </a:bodyPr>
          <a:lstStyle/>
          <a:p>
            <a:r>
              <a:rPr lang="nb-NO" sz="1400"/>
              <a:t>Postman:</a:t>
            </a:r>
          </a:p>
        </p:txBody>
      </p:sp>
    </p:spTree>
    <p:extLst>
      <p:ext uri="{BB962C8B-B14F-4D97-AF65-F5344CB8AC3E}">
        <p14:creationId xmlns:p14="http://schemas.microsoft.com/office/powerpoint/2010/main" val="129841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83878" cy="5275800"/>
          </a:xfrm>
        </p:spPr>
        <p:txBody>
          <a:bodyPr>
            <a:normAutofit/>
          </a:bodyPr>
          <a:lstStyle/>
          <a:p>
            <a:pPr>
              <a:lnSpc>
                <a:spcPct val="110000"/>
              </a:lnSpc>
            </a:pPr>
            <a:r>
              <a:rPr lang="nb-NO" sz="1400"/>
              <a:t>Do the same for show_device_summary()</a:t>
            </a:r>
            <a:br>
              <a:rPr lang="nb-NO" sz="1400"/>
            </a:br>
            <a:r>
              <a:rPr lang="nb-NO" sz="1400"/>
              <a:t>Use getOrganizationDevices from Postman</a:t>
            </a:r>
            <a:br>
              <a:rPr lang="nb-NO" sz="1400"/>
            </a:br>
            <a:r>
              <a:rPr lang="nb-NO" sz="1400"/>
              <a:t>Change the OrgId from Postman with</a:t>
            </a:r>
            <a:br>
              <a:rPr lang="nb-NO" sz="1400"/>
            </a:br>
            <a:r>
              <a:rPr lang="nb-NO" sz="1400"/>
              <a:t>{organizationId} from .env</a:t>
            </a:r>
          </a:p>
          <a:p>
            <a:pPr>
              <a:lnSpc>
                <a:spcPct val="110000"/>
              </a:lnSpc>
            </a:pPr>
            <a:endParaRPr lang="nb-NO" sz="1400"/>
          </a:p>
          <a:p>
            <a:pPr>
              <a:lnSpc>
                <a:spcPct val="110000"/>
              </a:lnSpc>
            </a:pPr>
            <a:endParaRPr lang="nb-NO" sz="1400"/>
          </a:p>
          <a:p>
            <a:pPr>
              <a:lnSpc>
                <a:spcPct val="110000"/>
              </a:lnSpc>
            </a:pPr>
            <a:r>
              <a:rPr lang="nb-NO" sz="1400"/>
              <a:t>Do the same for show_client_summary()</a:t>
            </a:r>
            <a:br>
              <a:rPr lang="nb-NO" sz="1400"/>
            </a:br>
            <a:r>
              <a:rPr lang="nb-NO" sz="1400"/>
              <a:t>Use getNetworkClients from Postman</a:t>
            </a:r>
            <a:br>
              <a:rPr lang="nb-NO" sz="1400"/>
            </a:br>
            <a:r>
              <a:rPr lang="nb-NO" sz="1400"/>
              <a:t>Change the Network ID from Postman</a:t>
            </a:r>
            <a:br>
              <a:rPr lang="nb-NO" sz="1400"/>
            </a:br>
            <a:r>
              <a:rPr lang="nb-NO" sz="1400"/>
              <a:t>with {networkId} from .env</a:t>
            </a:r>
          </a:p>
          <a:p>
            <a:pPr>
              <a:lnSpc>
                <a:spcPct val="110000"/>
              </a:lnSpc>
            </a:pPr>
            <a:endParaRPr lang="nb-NO" sz="1400"/>
          </a:p>
          <a:p>
            <a:pPr>
              <a:lnSpc>
                <a:spcPct val="110000"/>
              </a:lnSpc>
            </a:pPr>
            <a:endParaRPr lang="nb-NO" sz="1400"/>
          </a:p>
          <a:p>
            <a:pPr>
              <a:lnSpc>
                <a:spcPct val="110000"/>
              </a:lnSpc>
            </a:pPr>
            <a:r>
              <a:rPr lang="nb-NO" sz="1400"/>
              <a:t>Do the same for show_cdp_neighbors()</a:t>
            </a:r>
            <a:br>
              <a:rPr lang="nb-NO" sz="1400"/>
            </a:br>
            <a:r>
              <a:rPr lang="nb-NO" sz="1400"/>
              <a:t>Use getDeviceLldpCdp from Postman</a:t>
            </a:r>
            <a:br>
              <a:rPr lang="nb-NO" sz="1400"/>
            </a:br>
            <a:r>
              <a:rPr lang="nb-NO" sz="1400"/>
              <a:t>Change the S/N from Postman with </a:t>
            </a:r>
            <a:br>
              <a:rPr lang="nb-NO" sz="1400"/>
            </a:br>
            <a:r>
              <a:rPr lang="nb-NO" sz="1400"/>
              <a:t>{serial} from .env</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cxnSp>
        <p:nvCxnSpPr>
          <p:cNvPr id="23" name="Straight Arrow Connector 22">
            <a:extLst>
              <a:ext uri="{FF2B5EF4-FFF2-40B4-BE49-F238E27FC236}">
                <a16:creationId xmlns:a16="http://schemas.microsoft.com/office/drawing/2014/main" id="{D7A0B585-7153-5E31-3877-EFAAAE82B2DA}"/>
              </a:ext>
            </a:extLst>
          </p:cNvPr>
          <p:cNvCxnSpPr>
            <a:cxnSpLocks/>
            <a:endCxn id="5" idx="1"/>
          </p:cNvCxnSpPr>
          <p:nvPr/>
        </p:nvCxnSpPr>
        <p:spPr>
          <a:xfrm>
            <a:off x="4614271" y="1358865"/>
            <a:ext cx="1051115"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D519BC-BE46-E43F-D6F7-F7FF8F8CCACC}"/>
              </a:ext>
            </a:extLst>
          </p:cNvPr>
          <p:cNvPicPr>
            <a:picLocks noChangeAspect="1"/>
          </p:cNvPicPr>
          <p:nvPr/>
        </p:nvPicPr>
        <p:blipFill>
          <a:blip r:embed="rId3"/>
          <a:stretch>
            <a:fillRect/>
          </a:stretch>
        </p:blipFill>
        <p:spPr>
          <a:xfrm>
            <a:off x="5665386" y="924812"/>
            <a:ext cx="5742705" cy="1561742"/>
          </a:xfrm>
          <a:prstGeom prst="rect">
            <a:avLst/>
          </a:prstGeom>
        </p:spPr>
      </p:pic>
      <p:pic>
        <p:nvPicPr>
          <p:cNvPr id="7" name="Picture 6">
            <a:extLst>
              <a:ext uri="{FF2B5EF4-FFF2-40B4-BE49-F238E27FC236}">
                <a16:creationId xmlns:a16="http://schemas.microsoft.com/office/drawing/2014/main" id="{54B44AE0-6409-985F-B5EE-17D4E5BD762C}"/>
              </a:ext>
            </a:extLst>
          </p:cNvPr>
          <p:cNvPicPr>
            <a:picLocks noChangeAspect="1"/>
          </p:cNvPicPr>
          <p:nvPr/>
        </p:nvPicPr>
        <p:blipFill>
          <a:blip r:embed="rId4"/>
          <a:stretch>
            <a:fillRect/>
          </a:stretch>
        </p:blipFill>
        <p:spPr>
          <a:xfrm>
            <a:off x="5665386" y="2679302"/>
            <a:ext cx="5327339" cy="1582619"/>
          </a:xfrm>
          <a:prstGeom prst="rect">
            <a:avLst/>
          </a:prstGeom>
        </p:spPr>
      </p:pic>
      <p:cxnSp>
        <p:nvCxnSpPr>
          <p:cNvPr id="11" name="Straight Arrow Connector 10">
            <a:extLst>
              <a:ext uri="{FF2B5EF4-FFF2-40B4-BE49-F238E27FC236}">
                <a16:creationId xmlns:a16="http://schemas.microsoft.com/office/drawing/2014/main" id="{D6588FBE-5061-7DAC-DC51-C8B32F59EF01}"/>
              </a:ext>
            </a:extLst>
          </p:cNvPr>
          <p:cNvCxnSpPr>
            <a:cxnSpLocks/>
            <a:endCxn id="7" idx="1"/>
          </p:cNvCxnSpPr>
          <p:nvPr/>
        </p:nvCxnSpPr>
        <p:spPr>
          <a:xfrm>
            <a:off x="4529015" y="3123794"/>
            <a:ext cx="1136371" cy="34681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F087AE-F8AA-4649-FDE2-D1351ECBDF53}"/>
              </a:ext>
            </a:extLst>
          </p:cNvPr>
          <p:cNvCxnSpPr>
            <a:cxnSpLocks/>
            <a:endCxn id="17" idx="1"/>
          </p:cNvCxnSpPr>
          <p:nvPr/>
        </p:nvCxnSpPr>
        <p:spPr>
          <a:xfrm>
            <a:off x="4439138" y="4899161"/>
            <a:ext cx="1226248" cy="2727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E532ED4-9E2A-F5C9-29DE-6AA0BBF9C29C}"/>
              </a:ext>
            </a:extLst>
          </p:cNvPr>
          <p:cNvPicPr>
            <a:picLocks noChangeAspect="1"/>
          </p:cNvPicPr>
          <p:nvPr/>
        </p:nvPicPr>
        <p:blipFill>
          <a:blip r:embed="rId5"/>
          <a:stretch>
            <a:fillRect/>
          </a:stretch>
        </p:blipFill>
        <p:spPr>
          <a:xfrm>
            <a:off x="5665386" y="4410648"/>
            <a:ext cx="5894006" cy="1522540"/>
          </a:xfrm>
          <a:prstGeom prst="rect">
            <a:avLst/>
          </a:prstGeom>
        </p:spPr>
      </p:pic>
    </p:spTree>
    <p:extLst>
      <p:ext uri="{BB962C8B-B14F-4D97-AF65-F5344CB8AC3E}">
        <p14:creationId xmlns:p14="http://schemas.microsoft.com/office/powerpoint/2010/main" val="65956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Some suggestions for next steps could be</a:t>
            </a:r>
          </a:p>
          <a:p>
            <a:pPr lvl="1">
              <a:lnSpc>
                <a:spcPct val="110000"/>
              </a:lnSpc>
            </a:pPr>
            <a:r>
              <a:rPr lang="nb-NO" sz="1200"/>
              <a:t>Print the JSON output more pretty, you can use pretty-print (from pprint import pprint)</a:t>
            </a:r>
          </a:p>
          <a:p>
            <a:pPr lvl="1">
              <a:lnSpc>
                <a:spcPct val="110000"/>
              </a:lnSpc>
            </a:pPr>
            <a:r>
              <a:rPr lang="nb-NO" sz="1200"/>
              <a:t>Save the JSON to a JSON file (use the method from Lab 40/44 where you saved run-config)</a:t>
            </a:r>
          </a:p>
          <a:p>
            <a:pPr lvl="1">
              <a:lnSpc>
                <a:spcPct val="110000"/>
              </a:lnSpc>
            </a:pPr>
            <a:r>
              <a:rPr lang="nb-NO" sz="1200"/>
              <a:t>Flatten the JSON output to a pandas dataframe and save to CSV or Excel (From Lab 41)</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Use the Meraki API</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#60: Meraki programmability intro</a:t>
            </a:r>
          </a:p>
        </p:txBody>
      </p:sp>
    </p:spTree>
    <p:extLst>
      <p:ext uri="{BB962C8B-B14F-4D97-AF65-F5344CB8AC3E}">
        <p14:creationId xmlns:p14="http://schemas.microsoft.com/office/powerpoint/2010/main" val="11560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This lab exercise will be the preparation for a Grafana dashboard visualizing data from our Meraki APs.We will write a simple Python script that</a:t>
            </a:r>
          </a:p>
          <a:p>
            <a:pPr lvl="1">
              <a:lnSpc>
                <a:spcPct val="110000"/>
              </a:lnSpc>
              <a:buFont typeface="+mj-lt"/>
              <a:buAutoNum type="arabicPeriod"/>
            </a:pPr>
            <a:r>
              <a:rPr lang="nb-NO" sz="1200"/>
              <a:t>Pulls data from Meraki APs</a:t>
            </a:r>
          </a:p>
          <a:p>
            <a:pPr lvl="1">
              <a:lnSpc>
                <a:spcPct val="110000"/>
              </a:lnSpc>
              <a:buFont typeface="+mj-lt"/>
              <a:buAutoNum type="arabicPeriod"/>
            </a:pPr>
            <a:r>
              <a:rPr lang="nb-NO" sz="1200"/>
              <a:t>Inserts the data in InfluxDB</a:t>
            </a:r>
          </a:p>
          <a:p>
            <a:pPr>
              <a:lnSpc>
                <a:spcPct val="110000"/>
              </a:lnSpc>
            </a:pPr>
            <a:r>
              <a:rPr lang="nb-NO" sz="1400"/>
              <a:t>The Grafana dashboard itself will be vendor independent, the same dashboard will be used in the MIST exercise (Lab Exercise #71)</a:t>
            </a:r>
          </a:p>
          <a:p>
            <a:pPr>
              <a:lnSpc>
                <a:spcPct val="110000"/>
              </a:lnSpc>
            </a:pPr>
            <a:r>
              <a:rPr lang="nb-NO" sz="1400"/>
              <a:t>In this exercise we will build on the previous exercise by using the RESTCONF calls that we can figure out by using the Meraki API collection in Postman. You can start by creating requests in Postman for the following</a:t>
            </a:r>
          </a:p>
          <a:p>
            <a:pPr lvl="1">
              <a:lnSpc>
                <a:spcPct val="110000"/>
              </a:lnSpc>
            </a:pPr>
            <a:r>
              <a:rPr lang="nb-NO" sz="1200"/>
              <a:t>getOrganizationDevices </a:t>
            </a:r>
            <a:br>
              <a:rPr lang="nb-NO" sz="1200"/>
            </a:br>
            <a:r>
              <a:rPr lang="nb-NO" sz="1200"/>
              <a:t>(platform&gt;configure&gt;devices)</a:t>
            </a:r>
          </a:p>
          <a:p>
            <a:pPr lvl="1">
              <a:lnSpc>
                <a:spcPct val="110000"/>
              </a:lnSpc>
            </a:pPr>
            <a:r>
              <a:rPr lang="nb-NO" sz="1200"/>
              <a:t>getOrganizationWirelessDevicesChannelUtilizationByDevice </a:t>
            </a:r>
            <a:br>
              <a:rPr lang="nb-NO" sz="1200"/>
            </a:br>
            <a:r>
              <a:rPr lang="nb-NO" sz="1200"/>
              <a:t>(products&gt;wireless&gt;monitor&gt;devices&gt;channelUtilization&gt;byDevice)</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 Lab Exercise #61: Python - Meraki-&gt;InfluxDB-&gt;Grafana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spTree>
    <p:extLst>
      <p:ext uri="{BB962C8B-B14F-4D97-AF65-F5344CB8AC3E}">
        <p14:creationId xmlns:p14="http://schemas.microsoft.com/office/powerpoint/2010/main" val="208303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To prepare we will install some Python packages in our "automation-venv" virtual environment</a:t>
            </a:r>
          </a:p>
          <a:p>
            <a:pPr lvl="1">
              <a:lnSpc>
                <a:spcPct val="110000"/>
              </a:lnSpc>
            </a:pPr>
            <a:r>
              <a:rPr lang="nb-NO" sz="1050"/>
              <a:t>InfluxDB package</a:t>
            </a:r>
          </a:p>
          <a:p>
            <a:pPr lvl="2">
              <a:lnSpc>
                <a:spcPct val="110000"/>
              </a:lnSpc>
            </a:pPr>
            <a:r>
              <a:rPr lang="nb-NO" sz="900"/>
              <a:t>References: </a:t>
            </a:r>
            <a:r>
              <a:rPr lang="nb-NO" sz="900">
                <a:hlinkClick r:id="rId3"/>
              </a:rPr>
              <a:t>https://github.com/influxdata/influxdb-python</a:t>
            </a:r>
            <a:endParaRPr lang="nb-NO" sz="900"/>
          </a:p>
          <a:p>
            <a:pPr lvl="2">
              <a:lnSpc>
                <a:spcPct val="110000"/>
              </a:lnSpc>
            </a:pPr>
            <a:r>
              <a:rPr lang="nb-NO" sz="900"/>
              <a:t>References: </a:t>
            </a:r>
            <a:r>
              <a:rPr lang="nb-NO" sz="900">
                <a:hlinkClick r:id="rId4"/>
              </a:rPr>
              <a:t>https://influxdb-python.readthedocs.io/en/latest/</a:t>
            </a:r>
            <a:endParaRPr lang="nb-NO" sz="9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Prerequisites - Python packages</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sp>
        <p:nvSpPr>
          <p:cNvPr id="2" name="TextBox 1">
            <a:extLst>
              <a:ext uri="{FF2B5EF4-FFF2-40B4-BE49-F238E27FC236}">
                <a16:creationId xmlns:a16="http://schemas.microsoft.com/office/drawing/2014/main" id="{F71E05F2-5CC4-AB7B-94CB-7027F2F9A642}"/>
              </a:ext>
            </a:extLst>
          </p:cNvPr>
          <p:cNvSpPr txBox="1"/>
          <p:nvPr/>
        </p:nvSpPr>
        <p:spPr>
          <a:xfrm>
            <a:off x="990000" y="2517504"/>
            <a:ext cx="85921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Lab61_Python_Meraki_InfluxDB</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influxdb</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228002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2401844"/>
          </a:xfrm>
        </p:spPr>
        <p:txBody>
          <a:bodyPr>
            <a:normAutofit/>
          </a:bodyPr>
          <a:lstStyle/>
          <a:p>
            <a:pPr>
              <a:lnSpc>
                <a:spcPct val="110000"/>
              </a:lnSpc>
            </a:pPr>
            <a:r>
              <a:rPr lang="nb-NO" sz="1400"/>
              <a:t>We will also create a new bucket + database in InfluxDB</a:t>
            </a:r>
          </a:p>
          <a:p>
            <a:pPr>
              <a:lnSpc>
                <a:spcPct val="110000"/>
              </a:lnSpc>
            </a:pPr>
            <a:r>
              <a:rPr lang="nb-NO" sz="1400"/>
              <a:t>Login to InfluxDB - </a:t>
            </a:r>
            <a:r>
              <a:rPr lang="nb-NO" sz="1400">
                <a:hlinkClick r:id="rId3"/>
              </a:rPr>
              <a:t>http://{ubuntu-devnet}:8086/</a:t>
            </a:r>
            <a:endParaRPr lang="nb-NO" sz="1400"/>
          </a:p>
          <a:p>
            <a:pPr>
              <a:lnSpc>
                <a:spcPct val="110000"/>
              </a:lnSpc>
            </a:pPr>
            <a:r>
              <a:rPr lang="nb-NO" sz="1400"/>
              <a:t>Go to Buckets </a:t>
            </a:r>
          </a:p>
          <a:p>
            <a:pPr>
              <a:lnSpc>
                <a:spcPct val="110000"/>
              </a:lnSpc>
            </a:pPr>
            <a:r>
              <a:rPr lang="nb-NO" sz="1400"/>
              <a:t>Create a new bucket "cloud-ap-bucket"</a:t>
            </a:r>
          </a:p>
          <a:p>
            <a:pPr>
              <a:lnSpc>
                <a:spcPct val="110000"/>
              </a:lnSpc>
            </a:pPr>
            <a:r>
              <a:rPr lang="nb-NO" sz="1400"/>
              <a:t>Create the database for this bucket (so we can use it with InfluxQL)</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Prerequisites - InfluxDB databases</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096E1CBC-CFF8-C9B9-54A7-24DA115743B3}"/>
              </a:ext>
            </a:extLst>
          </p:cNvPr>
          <p:cNvPicPr>
            <a:picLocks noChangeAspect="1"/>
          </p:cNvPicPr>
          <p:nvPr/>
        </p:nvPicPr>
        <p:blipFill>
          <a:blip r:embed="rId4"/>
          <a:stretch>
            <a:fillRect/>
          </a:stretch>
        </p:blipFill>
        <p:spPr>
          <a:xfrm>
            <a:off x="2380355" y="1793328"/>
            <a:ext cx="769245" cy="374501"/>
          </a:xfrm>
          <a:prstGeom prst="rect">
            <a:avLst/>
          </a:prstGeom>
        </p:spPr>
      </p:pic>
      <p:pic>
        <p:nvPicPr>
          <p:cNvPr id="8" name="Picture 7">
            <a:extLst>
              <a:ext uri="{FF2B5EF4-FFF2-40B4-BE49-F238E27FC236}">
                <a16:creationId xmlns:a16="http://schemas.microsoft.com/office/drawing/2014/main" id="{7B4B601B-E59F-B409-D65F-28D1A3016438}"/>
              </a:ext>
            </a:extLst>
          </p:cNvPr>
          <p:cNvPicPr>
            <a:picLocks noChangeAspect="1"/>
          </p:cNvPicPr>
          <p:nvPr/>
        </p:nvPicPr>
        <p:blipFill>
          <a:blip r:embed="rId5"/>
          <a:stretch>
            <a:fillRect/>
          </a:stretch>
        </p:blipFill>
        <p:spPr>
          <a:xfrm>
            <a:off x="4575836" y="2192297"/>
            <a:ext cx="859764" cy="263546"/>
          </a:xfrm>
          <a:prstGeom prst="rect">
            <a:avLst/>
          </a:prstGeom>
        </p:spPr>
      </p:pic>
      <p:pic>
        <p:nvPicPr>
          <p:cNvPr id="12" name="Picture 11">
            <a:extLst>
              <a:ext uri="{FF2B5EF4-FFF2-40B4-BE49-F238E27FC236}">
                <a16:creationId xmlns:a16="http://schemas.microsoft.com/office/drawing/2014/main" id="{03843497-CFFD-38EC-4983-FDA3E4C3786D}"/>
              </a:ext>
            </a:extLst>
          </p:cNvPr>
          <p:cNvPicPr>
            <a:picLocks noChangeAspect="1"/>
          </p:cNvPicPr>
          <p:nvPr/>
        </p:nvPicPr>
        <p:blipFill>
          <a:blip r:embed="rId6"/>
          <a:stretch>
            <a:fillRect/>
          </a:stretch>
        </p:blipFill>
        <p:spPr>
          <a:xfrm>
            <a:off x="7065339" y="432000"/>
            <a:ext cx="2406098" cy="1947524"/>
          </a:xfrm>
          <a:prstGeom prst="rect">
            <a:avLst/>
          </a:prstGeom>
        </p:spPr>
      </p:pic>
      <p:cxnSp>
        <p:nvCxnSpPr>
          <p:cNvPr id="13" name="Straight Arrow Connector 12">
            <a:extLst>
              <a:ext uri="{FF2B5EF4-FFF2-40B4-BE49-F238E27FC236}">
                <a16:creationId xmlns:a16="http://schemas.microsoft.com/office/drawing/2014/main" id="{242847D0-64CA-7B65-BB94-B524A72773EF}"/>
              </a:ext>
            </a:extLst>
          </p:cNvPr>
          <p:cNvCxnSpPr>
            <a:cxnSpLocks/>
            <a:stCxn id="8" idx="3"/>
          </p:cNvCxnSpPr>
          <p:nvPr/>
        </p:nvCxnSpPr>
        <p:spPr>
          <a:xfrm flipV="1">
            <a:off x="5435600" y="1674000"/>
            <a:ext cx="1549400" cy="65007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531F63-627A-2D12-0D76-60A1F7E72E0B}"/>
              </a:ext>
            </a:extLst>
          </p:cNvPr>
          <p:cNvSpPr txBox="1"/>
          <p:nvPr/>
        </p:nvSpPr>
        <p:spPr>
          <a:xfrm>
            <a:off x="133838" y="2919524"/>
            <a:ext cx="11956562" cy="27914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a:solidFill>
                  <a:srgbClr val="6D6D6D"/>
                </a:solidFill>
              </a:rPr>
              <a:t>devnet-adm@ubuntu-devnet:</a:t>
            </a:r>
            <a:r>
              <a:rPr lang="fr-FR" sz="1000">
                <a:solidFill>
                  <a:srgbClr val="8C8C8C"/>
                </a:solidFill>
                <a:latin typeface="Consolas" panose="020B0609020204030204" pitchFamily="49" charset="0"/>
              </a:rPr>
              <a:t>~/tig-stack</a:t>
            </a:r>
            <a:r>
              <a:rPr lang="fr-FR" sz="1000">
                <a:solidFill>
                  <a:srgbClr val="EEE8D5"/>
                </a:solidFill>
                <a:latin typeface="Consolas" panose="020B0609020204030204" pitchFamily="49" charset="0"/>
              </a:rPr>
              <a:t>$ docker ps</a:t>
            </a:r>
          </a:p>
          <a:p>
            <a:pPr lvl="1" indent="-97155"/>
            <a:r>
              <a:rPr lang="fr-FR" sz="1000">
                <a:solidFill>
                  <a:srgbClr val="6D6D6D"/>
                </a:solidFill>
              </a:rPr>
              <a:t>CONTAINER ID   IMAGE                    COMMAND                  CREATED       STATUS       PORTS                                    </a:t>
            </a:r>
          </a:p>
          <a:p>
            <a:pPr lvl="1" indent="-97155"/>
            <a:r>
              <a:rPr lang="fr-FR" sz="1000">
                <a:solidFill>
                  <a:srgbClr val="6D6D6D"/>
                </a:solidFill>
              </a:rPr>
              <a:t>56c9135dbb27   influxdb:2.7.10          "/entrypoint.sh infl…"   5 hours ago   Up 5 hours   0.0.0.0:8086-&gt;8086/tcp, :::8086-&gt;8086/tcp</a:t>
            </a:r>
          </a:p>
          <a:p>
            <a:pPr lvl="1" indent="-97155"/>
            <a:r>
              <a:rPr lang="fr-FR" sz="1000">
                <a:solidFill>
                  <a:srgbClr val="6D6D6D"/>
                </a:solidFill>
              </a:rPr>
              <a:t>devnet-adm</a:t>
            </a:r>
            <a:r>
              <a:rPr lang="fr-FR" sz="1000" dirty="0" err="1">
                <a:solidFill>
                  <a:srgbClr val="6D6D6D"/>
                </a:solidFill>
              </a:rPr>
              <a:t>@ubuntu-devnet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a:t>
            </a:r>
          </a:p>
          <a:p>
            <a:pPr lvl="1" indent="-97155"/>
            <a:r>
              <a:rPr lang="fr-FR" sz="1000">
                <a:latin typeface="Consolas"/>
              </a:rPr>
              <a:t>cf94ebbf115524c3        cloud-ap-bucket cf94ebbf115524c3        autogen                 true    f8f6ee5d500865de </a:t>
            </a:r>
          </a:p>
          <a:p>
            <a:pPr lvl="1" indent="-97155"/>
            <a:endParaRPr lang="fr-FR" sz="1000" dirty="0">
              <a:solidFill>
                <a:srgbClr val="6D6D6D"/>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err="1">
                <a:latin typeface="Consolas"/>
              </a:rPr>
              <a:t>db</a:t>
            </a:r>
            <a:r>
              <a:rPr lang="fr-FR" sz="1000">
                <a:latin typeface="Consolas"/>
              </a:rPr>
              <a:t> cloud-ap-db </a:t>
            </a:r>
            <a:r>
              <a:rPr lang="fr-FR" sz="1000" dirty="0">
                <a:latin typeface="Consolas"/>
              </a:rPr>
              <a:t>--</a:t>
            </a:r>
            <a:r>
              <a:rPr lang="fr-FR" sz="1000" err="1">
                <a:latin typeface="Consolas"/>
              </a:rPr>
              <a:t>rp</a:t>
            </a:r>
            <a:r>
              <a:rPr lang="fr-FR" sz="1000">
                <a:latin typeface="Consolas"/>
              </a:rPr>
              <a:t> cloud-ap-rp </a:t>
            </a:r>
            <a:r>
              <a:rPr lang="fr-FR" sz="1000" dirty="0">
                <a:latin typeface="Consolas"/>
              </a:rPr>
              <a:t>--</a:t>
            </a:r>
            <a:r>
              <a:rPr lang="fr-FR" sz="1000" err="1">
                <a:latin typeface="Consolas"/>
              </a:rPr>
              <a:t>bucket</a:t>
            </a:r>
            <a:r>
              <a:rPr lang="fr-FR" sz="1000">
                <a:latin typeface="Consolas"/>
              </a:rPr>
              <a:t>-id cf94ebbf115524c3 </a:t>
            </a:r>
            <a:r>
              <a:rPr lang="fr-FR" sz="1000" dirty="0">
                <a:latin typeface="Consolas"/>
              </a:rPr>
              <a:t>--default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0df9b97891720000        cloud-ap-db     cf94ebbf115524c3        cloud-ap-rp             true    f8f6ee5d500865de</a:t>
            </a:r>
          </a:p>
          <a:p>
            <a:pPr lvl="1" indent="-97155"/>
            <a:endParaRPr lang="fr-FR" sz="1000" dirty="0"/>
          </a:p>
          <a:p>
            <a:pPr lvl="1" indent="-97155"/>
            <a:r>
              <a:rPr lang="fr-FR" sz="1000" err="1">
                <a:solidFill>
                  <a:srgbClr val="6D6D6D"/>
                </a:solidFill>
                <a:latin typeface="Consolas"/>
              </a:rPr>
              <a:t>root</a:t>
            </a:r>
            <a:r>
              <a:rPr lang="fr-FR" sz="1000">
                <a:solidFill>
                  <a:srgbClr val="6D6D6D"/>
                </a:solidFill>
                <a:latin typeface="Consolas"/>
              </a:rPr>
              <a:t>@</a:t>
            </a:r>
            <a:r>
              <a:rPr lang="fr-FR" sz="1000">
                <a:solidFill>
                  <a:srgbClr val="6D6D6D"/>
                </a:solidFill>
              </a:rPr>
              <a:t>56c9135dbb27</a:t>
            </a:r>
            <a:r>
              <a:rPr lang="fr-FR" sz="100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cxnSp>
        <p:nvCxnSpPr>
          <p:cNvPr id="19" name="Straight Arrow Connector 18">
            <a:extLst>
              <a:ext uri="{FF2B5EF4-FFF2-40B4-BE49-F238E27FC236}">
                <a16:creationId xmlns:a16="http://schemas.microsoft.com/office/drawing/2014/main" id="{FFE64F58-139F-2263-88C6-06DB8EDA45A6}"/>
              </a:ext>
            </a:extLst>
          </p:cNvPr>
          <p:cNvCxnSpPr>
            <a:cxnSpLocks/>
          </p:cNvCxnSpPr>
          <p:nvPr/>
        </p:nvCxnSpPr>
        <p:spPr>
          <a:xfrm>
            <a:off x="4152900" y="4241770"/>
            <a:ext cx="2311400" cy="24768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4CFF877-EE74-6829-3544-F88FB3017B15}"/>
              </a:ext>
            </a:extLst>
          </p:cNvPr>
          <p:cNvCxnSpPr>
            <a:cxnSpLocks/>
          </p:cNvCxnSpPr>
          <p:nvPr/>
        </p:nvCxnSpPr>
        <p:spPr>
          <a:xfrm>
            <a:off x="1085850" y="3373844"/>
            <a:ext cx="2857251" cy="12384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96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6253465" cy="5275801"/>
          </a:xfrm>
        </p:spPr>
        <p:txBody>
          <a:bodyPr>
            <a:normAutofit/>
          </a:bodyPr>
          <a:lstStyle/>
          <a:p>
            <a:pPr>
              <a:lnSpc>
                <a:spcPct val="110000"/>
              </a:lnSpc>
            </a:pPr>
            <a:r>
              <a:rPr lang="nb-NO" sz="1400"/>
              <a:t>Now we will create the Python script that pulls data from the Meraki API, and inserts this into our influxdb database</a:t>
            </a:r>
          </a:p>
          <a:p>
            <a:pPr>
              <a:lnSpc>
                <a:spcPct val="110000"/>
              </a:lnSpc>
            </a:pPr>
            <a:r>
              <a:rPr lang="nb-NO" sz="1400"/>
              <a:t>Start by creating the .env file. You can copy this from the previous exercise, but you will only need the apiKey and orgId for this exercise</a:t>
            </a:r>
          </a:p>
          <a:p>
            <a:pPr>
              <a:lnSpc>
                <a:spcPct val="110000"/>
              </a:lnSpc>
            </a:pPr>
            <a:r>
              <a:rPr lang="nb-NO" sz="1400"/>
              <a:t>Insert your apiKey and orgId into the file</a:t>
            </a:r>
          </a:p>
          <a:p>
            <a:pPr>
              <a:lnSpc>
                <a:spcPct val="110000"/>
              </a:lnSpc>
            </a:pPr>
            <a:r>
              <a:rPr lang="nb-NO" sz="1400">
                <a:solidFill>
                  <a:srgbClr val="FF0000"/>
                </a:solidFill>
              </a:rPr>
              <a:t>!! This script assumes that you have one or more Meraki APs in your organization !!</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821E88A2-B5FC-3BE2-5FE0-76E8EA2455BB}"/>
              </a:ext>
            </a:extLst>
          </p:cNvPr>
          <p:cNvPicPr>
            <a:picLocks noChangeAspect="1"/>
          </p:cNvPicPr>
          <p:nvPr/>
        </p:nvPicPr>
        <p:blipFill>
          <a:blip r:embed="rId3"/>
          <a:srcRect b="30727"/>
          <a:stretch/>
        </p:blipFill>
        <p:spPr>
          <a:xfrm>
            <a:off x="6976113" y="752102"/>
            <a:ext cx="1590037" cy="304661"/>
          </a:xfrm>
          <a:prstGeom prst="rect">
            <a:avLst/>
          </a:prstGeom>
        </p:spPr>
      </p:pic>
      <p:pic>
        <p:nvPicPr>
          <p:cNvPr id="8" name="Picture 7">
            <a:extLst>
              <a:ext uri="{FF2B5EF4-FFF2-40B4-BE49-F238E27FC236}">
                <a16:creationId xmlns:a16="http://schemas.microsoft.com/office/drawing/2014/main" id="{78A06F6D-8DDD-3248-1F48-99D02C0D3921}"/>
              </a:ext>
            </a:extLst>
          </p:cNvPr>
          <p:cNvPicPr>
            <a:picLocks noChangeAspect="1"/>
          </p:cNvPicPr>
          <p:nvPr/>
        </p:nvPicPr>
        <p:blipFill>
          <a:blip r:embed="rId4"/>
          <a:stretch>
            <a:fillRect/>
          </a:stretch>
        </p:blipFill>
        <p:spPr>
          <a:xfrm>
            <a:off x="8748799" y="756220"/>
            <a:ext cx="3436470" cy="566913"/>
          </a:xfrm>
          <a:prstGeom prst="rect">
            <a:avLst/>
          </a:prstGeom>
        </p:spPr>
      </p:pic>
      <p:sp>
        <p:nvSpPr>
          <p:cNvPr id="9" name="TextBox 8">
            <a:extLst>
              <a:ext uri="{FF2B5EF4-FFF2-40B4-BE49-F238E27FC236}">
                <a16:creationId xmlns:a16="http://schemas.microsoft.com/office/drawing/2014/main" id="{84FF8B68-1A50-4484-2EBC-64E2F456192A}"/>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p:txBody>
      </p:sp>
      <p:sp>
        <p:nvSpPr>
          <p:cNvPr id="10" name="TextBox 9">
            <a:extLst>
              <a:ext uri="{FF2B5EF4-FFF2-40B4-BE49-F238E27FC236}">
                <a16:creationId xmlns:a16="http://schemas.microsoft.com/office/drawing/2014/main" id="{6E4E9FAC-7191-167A-4B8B-24D2171140EA}"/>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469E4507-5D70-3B9F-1160-3E232B814356}"/>
              </a:ext>
            </a:extLst>
          </p:cNvPr>
          <p:cNvCxnSpPr>
            <a:cxnSpLocks/>
          </p:cNvCxnSpPr>
          <p:nvPr/>
        </p:nvCxnSpPr>
        <p:spPr>
          <a:xfrm>
            <a:off x="7410450" y="971999"/>
            <a:ext cx="1397000" cy="676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26C1079-04E9-3254-E9F0-E93763C3C0AD}"/>
              </a:ext>
            </a:extLst>
          </p:cNvPr>
          <p:cNvPicPr>
            <a:picLocks noChangeAspect="1"/>
          </p:cNvPicPr>
          <p:nvPr/>
        </p:nvPicPr>
        <p:blipFill>
          <a:blip r:embed="rId5"/>
          <a:stretch>
            <a:fillRect/>
          </a:stretch>
        </p:blipFill>
        <p:spPr>
          <a:xfrm>
            <a:off x="7072631" y="1804095"/>
            <a:ext cx="2010762" cy="304661"/>
          </a:xfrm>
          <a:prstGeom prst="rect">
            <a:avLst/>
          </a:prstGeom>
        </p:spPr>
      </p:pic>
      <p:cxnSp>
        <p:nvCxnSpPr>
          <p:cNvPr id="13" name="Straight Arrow Connector 12">
            <a:extLst>
              <a:ext uri="{FF2B5EF4-FFF2-40B4-BE49-F238E27FC236}">
                <a16:creationId xmlns:a16="http://schemas.microsoft.com/office/drawing/2014/main" id="{853FA858-D421-8960-3AD1-31312A84A186}"/>
              </a:ext>
            </a:extLst>
          </p:cNvPr>
          <p:cNvCxnSpPr>
            <a:cxnSpLocks/>
            <a:endCxn id="15" idx="1"/>
          </p:cNvCxnSpPr>
          <p:nvPr/>
        </p:nvCxnSpPr>
        <p:spPr>
          <a:xfrm flipV="1">
            <a:off x="6374131" y="1956426"/>
            <a:ext cx="698500" cy="15222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6779F6-1667-B759-59F2-92D220055D3A}"/>
              </a:ext>
            </a:extLst>
          </p:cNvPr>
          <p:cNvCxnSpPr>
            <a:cxnSpLocks/>
          </p:cNvCxnSpPr>
          <p:nvPr/>
        </p:nvCxnSpPr>
        <p:spPr>
          <a:xfrm flipH="1" flipV="1">
            <a:off x="7410450" y="1014075"/>
            <a:ext cx="1180064" cy="92189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28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56B4-8C8E-CF7D-1D02-5903F7589CB4}"/>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7A154CAD-E609-293F-7AE3-C5D1698A923B}"/>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pic>
        <p:nvPicPr>
          <p:cNvPr id="7" name="Picture 6">
            <a:extLst>
              <a:ext uri="{FF2B5EF4-FFF2-40B4-BE49-F238E27FC236}">
                <a16:creationId xmlns:a16="http://schemas.microsoft.com/office/drawing/2014/main" id="{E854CEE2-9762-C41D-31A0-4DE57535104F}"/>
              </a:ext>
            </a:extLst>
          </p:cNvPr>
          <p:cNvPicPr>
            <a:picLocks noChangeAspect="1"/>
          </p:cNvPicPr>
          <p:nvPr/>
        </p:nvPicPr>
        <p:blipFill>
          <a:blip r:embed="rId3"/>
          <a:stretch>
            <a:fillRect/>
          </a:stretch>
        </p:blipFill>
        <p:spPr>
          <a:xfrm>
            <a:off x="6928425" y="1235074"/>
            <a:ext cx="1740840" cy="506426"/>
          </a:xfrm>
          <a:prstGeom prst="rect">
            <a:avLst/>
          </a:prstGeom>
        </p:spPr>
      </p:pic>
      <p:sp>
        <p:nvSpPr>
          <p:cNvPr id="181" name="The distance between the headline and the start of the body copy is always constant.…">
            <a:extLst>
              <a:ext uri="{FF2B5EF4-FFF2-40B4-BE49-F238E27FC236}">
                <a16:creationId xmlns:a16="http://schemas.microsoft.com/office/drawing/2014/main" id="{168477D5-1EFA-0D02-4376-3D7D8A66F82B}"/>
              </a:ext>
            </a:extLst>
          </p:cNvPr>
          <p:cNvSpPr txBox="1">
            <a:spLocks noGrp="1"/>
          </p:cNvSpPr>
          <p:nvPr>
            <p:ph idx="1"/>
          </p:nvPr>
        </p:nvSpPr>
        <p:spPr>
          <a:xfrm>
            <a:off x="539999" y="971999"/>
            <a:ext cx="6253465" cy="5275801"/>
          </a:xfrm>
        </p:spPr>
        <p:txBody>
          <a:bodyPr>
            <a:normAutofit/>
          </a:bodyPr>
          <a:lstStyle/>
          <a:p>
            <a:pPr>
              <a:lnSpc>
                <a:spcPct val="110000"/>
              </a:lnSpc>
            </a:pPr>
            <a:r>
              <a:rPr lang="nb-NO" sz="1400"/>
              <a:t>Create the Python file "meraki-influxdb-script.py"</a:t>
            </a:r>
          </a:p>
          <a:p>
            <a:pPr>
              <a:lnSpc>
                <a:spcPct val="110000"/>
              </a:lnSpc>
            </a:pPr>
            <a:r>
              <a:rPr lang="nb-NO" sz="1400"/>
              <a:t>In this exercise you can copy-paste the example to the right, and we will explain it part by part in the next slides</a:t>
            </a:r>
          </a:p>
          <a:p>
            <a:pPr>
              <a:lnSpc>
                <a:spcPct val="110000"/>
              </a:lnSpc>
            </a:pPr>
            <a:r>
              <a:rPr lang="nb-NO" sz="1400"/>
              <a:t>Output should be something like this</a:t>
            </a:r>
          </a:p>
        </p:txBody>
      </p:sp>
      <p:sp>
        <p:nvSpPr>
          <p:cNvPr id="124" name="Slide Number Placeholder 3">
            <a:extLst>
              <a:ext uri="{FF2B5EF4-FFF2-40B4-BE49-F238E27FC236}">
                <a16:creationId xmlns:a16="http://schemas.microsoft.com/office/drawing/2014/main" id="{57371B6B-9503-05FB-E18C-9B179167F94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167</a:t>
            </a:fld>
            <a:endParaRPr lang="en-GB"/>
          </a:p>
        </p:txBody>
      </p:sp>
      <p:sp>
        <p:nvSpPr>
          <p:cNvPr id="3" name="Footer Placeholder 6">
            <a:extLst>
              <a:ext uri="{FF2B5EF4-FFF2-40B4-BE49-F238E27FC236}">
                <a16:creationId xmlns:a16="http://schemas.microsoft.com/office/drawing/2014/main" id="{F02DE180-FBA6-33F3-0C82-4A04F616CB1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C448D66-6A7E-56E8-1C52-31707340B47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694DB4C7-A46C-1974-003A-6961508272F2}"/>
              </a:ext>
            </a:extLst>
          </p:cNvPr>
          <p:cNvPicPr>
            <a:picLocks noChangeAspect="1"/>
          </p:cNvPicPr>
          <p:nvPr/>
        </p:nvPicPr>
        <p:blipFill>
          <a:blip r:embed="rId4"/>
          <a:stretch>
            <a:fillRect/>
          </a:stretch>
        </p:blipFill>
        <p:spPr>
          <a:xfrm>
            <a:off x="795089" y="2506668"/>
            <a:ext cx="5830114" cy="1124107"/>
          </a:xfrm>
          <a:prstGeom prst="rect">
            <a:avLst/>
          </a:prstGeom>
        </p:spPr>
      </p:pic>
      <p:sp>
        <p:nvSpPr>
          <p:cNvPr id="9" name="TextBox 8">
            <a:extLst>
              <a:ext uri="{FF2B5EF4-FFF2-40B4-BE49-F238E27FC236}">
                <a16:creationId xmlns:a16="http://schemas.microsoft.com/office/drawing/2014/main" id="{D64620E5-A200-EFFD-CCCF-AF84BE1BAB8C}"/>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apiKey='{YOUR TOKEN}'</a:t>
            </a:r>
          </a:p>
          <a:p>
            <a:r>
              <a:rPr lang="nb-NO" sz="800">
                <a:latin typeface="Consolas" panose="020B0609020204030204" pitchFamily="49" charset="0"/>
              </a:rPr>
              <a:t>orgId='{YOUR Org ID}'</a:t>
            </a:r>
          </a:p>
        </p:txBody>
      </p:sp>
      <p:sp>
        <p:nvSpPr>
          <p:cNvPr id="10" name="TextBox 9">
            <a:extLst>
              <a:ext uri="{FF2B5EF4-FFF2-40B4-BE49-F238E27FC236}">
                <a16:creationId xmlns:a16="http://schemas.microsoft.com/office/drawing/2014/main" id="{9382FDE6-D7E7-18E4-FEFE-6153E862EEA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89E06A8D-70A2-872E-541C-858ED830FAD3}"/>
              </a:ext>
            </a:extLst>
          </p:cNvPr>
          <p:cNvCxnSpPr>
            <a:cxnSpLocks/>
          </p:cNvCxnSpPr>
          <p:nvPr/>
        </p:nvCxnSpPr>
        <p:spPr>
          <a:xfrm>
            <a:off x="7729433" y="1716443"/>
            <a:ext cx="1179617" cy="3409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55152EF-4267-AD57-1DE4-CCCA7B66D9DF}"/>
              </a:ext>
            </a:extLst>
          </p:cNvPr>
          <p:cNvPicPr>
            <a:picLocks noChangeAspect="1"/>
          </p:cNvPicPr>
          <p:nvPr/>
        </p:nvPicPr>
        <p:blipFill>
          <a:blip r:embed="rId5"/>
          <a:stretch>
            <a:fillRect/>
          </a:stretch>
        </p:blipFill>
        <p:spPr>
          <a:xfrm>
            <a:off x="6678931" y="533717"/>
            <a:ext cx="2010762" cy="304661"/>
          </a:xfrm>
          <a:prstGeom prst="rect">
            <a:avLst/>
          </a:prstGeom>
        </p:spPr>
      </p:pic>
      <p:cxnSp>
        <p:nvCxnSpPr>
          <p:cNvPr id="13" name="Straight Arrow Connector 12">
            <a:extLst>
              <a:ext uri="{FF2B5EF4-FFF2-40B4-BE49-F238E27FC236}">
                <a16:creationId xmlns:a16="http://schemas.microsoft.com/office/drawing/2014/main" id="{3441D652-DF07-E88C-8F0C-EC9E5A026123}"/>
              </a:ext>
            </a:extLst>
          </p:cNvPr>
          <p:cNvCxnSpPr>
            <a:cxnSpLocks/>
            <a:endCxn id="15" idx="1"/>
          </p:cNvCxnSpPr>
          <p:nvPr/>
        </p:nvCxnSpPr>
        <p:spPr>
          <a:xfrm flipV="1">
            <a:off x="5308600" y="686048"/>
            <a:ext cx="1370331" cy="62641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4FC7CB-8AC1-76E3-A511-7975B9389480}"/>
              </a:ext>
            </a:extLst>
          </p:cNvPr>
          <p:cNvCxnSpPr>
            <a:cxnSpLocks/>
          </p:cNvCxnSpPr>
          <p:nvPr/>
        </p:nvCxnSpPr>
        <p:spPr>
          <a:xfrm flipH="1">
            <a:off x="7684312" y="838378"/>
            <a:ext cx="551638" cy="73642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ECA2B6-61A1-7AB5-5F41-04499FFDB6FF}"/>
              </a:ext>
            </a:extLst>
          </p:cNvPr>
          <p:cNvSpPr txBox="1"/>
          <p:nvPr/>
        </p:nvSpPr>
        <p:spPr>
          <a:xfrm>
            <a:off x="8909050" y="970627"/>
            <a:ext cx="3281364" cy="4462760"/>
          </a:xfrm>
          <a:prstGeom prst="rect">
            <a:avLst/>
          </a:prstGeom>
          <a:noFill/>
          <a:ln>
            <a:solidFill>
              <a:schemeClr val="tx1"/>
            </a:solidFill>
          </a:ln>
        </p:spPr>
        <p:txBody>
          <a:bodyPr wrap="square">
            <a:spAutoFit/>
          </a:bodyPr>
          <a:lstStyle/>
          <a:p>
            <a:r>
              <a:rPr lang="nb-NO" sz="400">
                <a:latin typeface="Consolas" panose="020B0609020204030204" pitchFamily="49" charset="0"/>
              </a:rPr>
              <a:t>from influxdb import InfluxDBClient</a:t>
            </a:r>
          </a:p>
          <a:p>
            <a:r>
              <a:rPr lang="nb-NO" sz="400">
                <a:latin typeface="Consolas" panose="020B0609020204030204" pitchFamily="49" charset="0"/>
              </a:rPr>
              <a:t>from datetime import datetime, timezone</a:t>
            </a:r>
          </a:p>
          <a:p>
            <a:r>
              <a:rPr lang="nb-NO" sz="400">
                <a:latin typeface="Consolas" panose="020B0609020204030204" pitchFamily="49" charset="0"/>
              </a:rPr>
              <a:t>from dotenv import dotenv_values</a:t>
            </a:r>
          </a:p>
          <a:p>
            <a:r>
              <a:rPr lang="nb-NO" sz="400">
                <a:latin typeface="Consolas" panose="020B0609020204030204" pitchFamily="49" charset="0"/>
              </a:rPr>
              <a:t>import requests</a:t>
            </a:r>
          </a:p>
          <a:p>
            <a:r>
              <a:rPr lang="nb-NO" sz="400">
                <a:latin typeface="Consolas" panose="020B0609020204030204" pitchFamily="49" charset="0"/>
              </a:rPr>
              <a:t>import json</a:t>
            </a:r>
          </a:p>
          <a:p>
            <a:r>
              <a:rPr lang="nb-NO" sz="400">
                <a:latin typeface="Consolas" panose="020B0609020204030204" pitchFamily="49" charset="0"/>
              </a:rPr>
              <a:t>import time</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apiKey = env['apiKey']</a:t>
            </a:r>
          </a:p>
          <a:p>
            <a:r>
              <a:rPr lang="nb-NO" sz="400">
                <a:latin typeface="Consolas" panose="020B0609020204030204" pitchFamily="49" charset="0"/>
              </a:rPr>
              <a:t>organizationId=env['orgId']</a:t>
            </a:r>
          </a:p>
          <a:p>
            <a:endParaRPr lang="nb-NO" sz="400">
              <a:latin typeface="Consolas" panose="020B0609020204030204" pitchFamily="49" charset="0"/>
            </a:endParaRPr>
          </a:p>
          <a:p>
            <a:r>
              <a:rPr lang="nb-NO" sz="400">
                <a:latin typeface="Consolas" panose="020B0609020204030204" pitchFamily="49" charset="0"/>
              </a:rPr>
              <a:t>def get_devices():</a:t>
            </a:r>
          </a:p>
          <a:p>
            <a:r>
              <a:rPr lang="nb-NO" sz="400">
                <a:latin typeface="Consolas" panose="020B0609020204030204" pitchFamily="49" charset="0"/>
              </a:rPr>
              <a:t>    url = f"https://api.meraki.com/api/v1/organizations/{organizationId}/devices"</a:t>
            </a:r>
          </a:p>
          <a:p>
            <a:r>
              <a:rPr lang="nb-NO" sz="400">
                <a:latin typeface="Consolas" panose="020B0609020204030204" pitchFamily="49" charset="0"/>
              </a:rPr>
              <a:t>    payload = {}</a:t>
            </a:r>
          </a:p>
          <a:p>
            <a:r>
              <a:rPr lang="nb-NO" sz="400">
                <a:latin typeface="Consolas" panose="020B0609020204030204" pitchFamily="49" charset="0"/>
              </a:rPr>
              <a:t>    headers = {</a:t>
            </a:r>
          </a:p>
          <a:p>
            <a:r>
              <a:rPr lang="nb-NO" sz="400">
                <a:latin typeface="Consolas" panose="020B0609020204030204" pitchFamily="49" charset="0"/>
              </a:rPr>
              <a:t>        'Accept': 'application/json',</a:t>
            </a:r>
          </a:p>
          <a:p>
            <a:r>
              <a:rPr lang="nb-NO" sz="400">
                <a:latin typeface="Consolas" panose="020B0609020204030204" pitchFamily="49" charset="0"/>
              </a:rPr>
              <a:t>        'X-Cisco-Meraki-API-Key': apiKey</a:t>
            </a:r>
          </a:p>
          <a:p>
            <a:r>
              <a:rPr lang="nb-NO" sz="400">
                <a:latin typeface="Consolas" panose="020B0609020204030204" pitchFamily="49" charset="0"/>
              </a:rPr>
              <a:t>    }</a:t>
            </a:r>
          </a:p>
          <a:p>
            <a:r>
              <a:rPr lang="nb-NO" sz="400">
                <a:latin typeface="Consolas" panose="020B0609020204030204" pitchFamily="49" charset="0"/>
              </a:rPr>
              <a:t>    response = requests.request("GET", url, headers=headers, data=payload)</a:t>
            </a:r>
          </a:p>
          <a:p>
            <a:r>
              <a:rPr lang="nb-NO" sz="400">
                <a:latin typeface="Consolas" panose="020B0609020204030204" pitchFamily="49" charset="0"/>
              </a:rPr>
              <a:t>    return response.text</a:t>
            </a:r>
          </a:p>
          <a:p>
            <a:endParaRPr lang="nb-NO" sz="400">
              <a:latin typeface="Consolas" panose="020B0609020204030204" pitchFamily="49" charset="0"/>
            </a:endParaRPr>
          </a:p>
          <a:p>
            <a:r>
              <a:rPr lang="nb-NO" sz="400">
                <a:latin typeface="Consolas" panose="020B0609020204030204" pitchFamily="49" charset="0"/>
              </a:rPr>
              <a:t>def get_channel_utilization():</a:t>
            </a:r>
          </a:p>
          <a:p>
            <a:r>
              <a:rPr lang="nb-NO" sz="400">
                <a:latin typeface="Consolas" panose="020B0609020204030204" pitchFamily="49" charset="0"/>
              </a:rPr>
              <a:t>    url = f"https://api.meraki.com/api/v1/organizations/{organizationId}/wireless/devices/channelUtilization/byDevice?timespan=300&amp;interval=300"</a:t>
            </a:r>
          </a:p>
          <a:p>
            <a:r>
              <a:rPr lang="nb-NO" sz="400">
                <a:latin typeface="Consolas" panose="020B0609020204030204" pitchFamily="49" charset="0"/>
              </a:rPr>
              <a:t>    payload = {}</a:t>
            </a:r>
          </a:p>
          <a:p>
            <a:r>
              <a:rPr lang="nb-NO" sz="400">
                <a:latin typeface="Consolas" panose="020B0609020204030204" pitchFamily="49" charset="0"/>
              </a:rPr>
              <a:t>    headers = {</a:t>
            </a:r>
          </a:p>
          <a:p>
            <a:r>
              <a:rPr lang="nb-NO" sz="400">
                <a:latin typeface="Consolas" panose="020B0609020204030204" pitchFamily="49" charset="0"/>
              </a:rPr>
              <a:t>        'Accept': 'application/json',</a:t>
            </a:r>
          </a:p>
          <a:p>
            <a:r>
              <a:rPr lang="nb-NO" sz="400">
                <a:latin typeface="Consolas" panose="020B0609020204030204" pitchFamily="49" charset="0"/>
              </a:rPr>
              <a:t>        'X-Cisco-Meraki-API-Key': apiKey</a:t>
            </a:r>
          </a:p>
          <a:p>
            <a:r>
              <a:rPr lang="nb-NO" sz="400">
                <a:latin typeface="Consolas" panose="020B0609020204030204" pitchFamily="49" charset="0"/>
              </a:rPr>
              <a:t>    }</a:t>
            </a:r>
          </a:p>
          <a:p>
            <a:r>
              <a:rPr lang="nb-NO" sz="400">
                <a:latin typeface="Consolas" panose="020B0609020204030204" pitchFamily="49" charset="0"/>
              </a:rPr>
              <a:t>    response = requests.request("GET", url, headers=headers, data=payload)</a:t>
            </a:r>
          </a:p>
          <a:p>
            <a:r>
              <a:rPr lang="nb-NO" sz="400">
                <a:latin typeface="Consolas" panose="020B0609020204030204" pitchFamily="49" charset="0"/>
              </a:rPr>
              <a:t>    return response.text</a:t>
            </a:r>
          </a:p>
          <a:p>
            <a:endParaRPr lang="nb-NO" sz="400">
              <a:latin typeface="Consolas" panose="020B0609020204030204" pitchFamily="49" charset="0"/>
            </a:endParaRPr>
          </a:p>
          <a:p>
            <a:r>
              <a:rPr lang="nb-NO" sz="400">
                <a:latin typeface="Consolas" panose="020B0609020204030204" pitchFamily="49" charset="0"/>
              </a:rPr>
              <a:t>def update_influxDB(measurement_name, hostname, fields):</a:t>
            </a:r>
          </a:p>
          <a:p>
            <a:r>
              <a:rPr lang="nb-NO" sz="400">
                <a:latin typeface="Consolas" panose="020B0609020204030204" pitchFamily="49" charset="0"/>
              </a:rPr>
              <a:t>    timestamp = datetime.now(timezone.utc).strftime('%Y-%m-%dT%H:%M:%SZ')</a:t>
            </a:r>
          </a:p>
          <a:p>
            <a:r>
              <a:rPr lang="nb-NO" sz="400">
                <a:latin typeface="Consolas" panose="020B0609020204030204" pitchFamily="49" charset="0"/>
              </a:rPr>
              <a:t>    json_body = [</a:t>
            </a:r>
          </a:p>
          <a:p>
            <a:r>
              <a:rPr lang="nb-NO" sz="400">
                <a:latin typeface="Consolas" panose="020B0609020204030204" pitchFamily="49" charset="0"/>
              </a:rPr>
              <a:t>        {</a:t>
            </a:r>
          </a:p>
          <a:p>
            <a:r>
              <a:rPr lang="nb-NO" sz="400">
                <a:latin typeface="Consolas" panose="020B0609020204030204" pitchFamily="49" charset="0"/>
              </a:rPr>
              <a:t>            "measurement": measurement_name,</a:t>
            </a:r>
          </a:p>
          <a:p>
            <a:r>
              <a:rPr lang="nb-NO" sz="400">
                <a:latin typeface="Consolas" panose="020B0609020204030204" pitchFamily="49" charset="0"/>
              </a:rPr>
              <a:t>            "tags": {</a:t>
            </a:r>
          </a:p>
          <a:p>
            <a:r>
              <a:rPr lang="nb-NO" sz="400">
                <a:latin typeface="Consolas" panose="020B0609020204030204" pitchFamily="49" charset="0"/>
              </a:rPr>
              <a:t>                "host": hostname,</a:t>
            </a:r>
          </a:p>
          <a:p>
            <a:r>
              <a:rPr lang="nb-NO" sz="400">
                <a:latin typeface="Consolas" panose="020B0609020204030204" pitchFamily="49" charset="0"/>
              </a:rPr>
              <a:t>            },</a:t>
            </a:r>
          </a:p>
          <a:p>
            <a:r>
              <a:rPr lang="nb-NO" sz="400">
                <a:latin typeface="Consolas" panose="020B0609020204030204" pitchFamily="49" charset="0"/>
              </a:rPr>
              <a:t>            "time": timestamp,</a:t>
            </a:r>
          </a:p>
          <a:p>
            <a:r>
              <a:rPr lang="nb-NO" sz="400">
                <a:latin typeface="Consolas" panose="020B0609020204030204" pitchFamily="49" charset="0"/>
              </a:rPr>
              <a:t>            "fields": fields</a:t>
            </a:r>
          </a:p>
          <a:p>
            <a:r>
              <a:rPr lang="nb-NO" sz="400">
                <a:latin typeface="Consolas" panose="020B0609020204030204" pitchFamily="49" charset="0"/>
              </a:rPr>
              <a:t>        }</a:t>
            </a:r>
          </a:p>
          <a:p>
            <a:r>
              <a:rPr lang="nb-NO" sz="400">
                <a:latin typeface="Consolas" panose="020B0609020204030204" pitchFamily="49" charset="0"/>
              </a:rPr>
              <a:t>    ]</a:t>
            </a:r>
          </a:p>
          <a:p>
            <a:r>
              <a:rPr lang="nb-NO" sz="400">
                <a:latin typeface="Consolas" panose="020B0609020204030204" pitchFamily="49" charset="0"/>
              </a:rPr>
              <a:t>    client = InfluxDBClient('localhost', 8086, 'devnet-adm', 'ChangeMe2025!', 'cloud-ap-db')</a:t>
            </a:r>
          </a:p>
          <a:p>
            <a:r>
              <a:rPr lang="nb-NO" sz="400">
                <a:latin typeface="Consolas" panose="020B0609020204030204" pitchFamily="49" charset="0"/>
              </a:rPr>
              <a:t>    client.write_points(json_body)</a:t>
            </a:r>
          </a:p>
          <a:p>
            <a:r>
              <a:rPr lang="nb-NO" sz="400">
                <a:latin typeface="Consolas" panose="020B0609020204030204" pitchFamily="49" charset="0"/>
              </a:rPr>
              <a:t>    print(f"Updated InfluxDB with data from {hostname} at {timestamp}")</a:t>
            </a:r>
          </a:p>
          <a:p>
            <a:endParaRPr lang="nb-NO" sz="400">
              <a:latin typeface="Consolas" panose="020B0609020204030204" pitchFamily="49" charset="0"/>
            </a:endParaRPr>
          </a:p>
          <a:p>
            <a:r>
              <a:rPr lang="nb-NO" sz="400">
                <a:latin typeface="Consolas" panose="020B0609020204030204" pitchFamily="49" charset="0"/>
              </a:rPr>
              <a:t># Iterate through all devices and do stuff</a:t>
            </a:r>
          </a:p>
          <a:p>
            <a:r>
              <a:rPr lang="nb-NO" sz="400">
                <a:latin typeface="Consolas" panose="020B0609020204030204" pitchFamily="49" charset="0"/>
              </a:rPr>
              <a:t>def iterate_access_points():</a:t>
            </a:r>
          </a:p>
          <a:p>
            <a:r>
              <a:rPr lang="nb-NO" sz="400">
                <a:latin typeface="Consolas" panose="020B0609020204030204" pitchFamily="49" charset="0"/>
              </a:rPr>
              <a:t>    devices = json.loads(get_devices())</a:t>
            </a:r>
          </a:p>
          <a:p>
            <a:r>
              <a:rPr lang="nb-NO" sz="400">
                <a:latin typeface="Consolas" panose="020B0609020204030204" pitchFamily="49" charset="0"/>
              </a:rPr>
              <a:t>    utilization = json.loads(get_channel_utilization())</a:t>
            </a:r>
          </a:p>
          <a:p>
            <a:r>
              <a:rPr lang="nb-NO" sz="400">
                <a:latin typeface="Consolas" panose="020B0609020204030204" pitchFamily="49" charset="0"/>
              </a:rPr>
              <a:t>    ap_serial_map = {}</a:t>
            </a:r>
          </a:p>
          <a:p>
            <a:r>
              <a:rPr lang="nb-NO" sz="400">
                <a:latin typeface="Consolas" panose="020B0609020204030204" pitchFamily="49" charset="0"/>
              </a:rPr>
              <a:t>    interference = {}</a:t>
            </a:r>
          </a:p>
          <a:p>
            <a:r>
              <a:rPr lang="nb-NO" sz="400">
                <a:latin typeface="Consolas" panose="020B0609020204030204" pitchFamily="49" charset="0"/>
              </a:rPr>
              <a:t>    for device in devices:</a:t>
            </a:r>
          </a:p>
          <a:p>
            <a:r>
              <a:rPr lang="nb-NO" sz="400">
                <a:latin typeface="Consolas" panose="020B0609020204030204" pitchFamily="49" charset="0"/>
              </a:rPr>
              <a:t>        if device['productType'] == "wireless":</a:t>
            </a:r>
          </a:p>
          <a:p>
            <a:r>
              <a:rPr lang="nb-NO" sz="400">
                <a:latin typeface="Consolas" panose="020B0609020204030204" pitchFamily="49" charset="0"/>
              </a:rPr>
              <a:t>            ap_serial_map[device['serial']] = device['name']</a:t>
            </a:r>
          </a:p>
          <a:p>
            <a:r>
              <a:rPr lang="nb-NO" sz="400">
                <a:latin typeface="Consolas" panose="020B0609020204030204" pitchFamily="49" charset="0"/>
              </a:rPr>
              <a:t>    for util in utilization:</a:t>
            </a:r>
          </a:p>
          <a:p>
            <a:r>
              <a:rPr lang="nb-NO" sz="400">
                <a:latin typeface="Consolas" panose="020B0609020204030204" pitchFamily="49" charset="0"/>
              </a:rPr>
              <a:t>        serial = util['serial']</a:t>
            </a:r>
          </a:p>
          <a:p>
            <a:r>
              <a:rPr lang="nb-NO" sz="400">
                <a:latin typeface="Consolas" panose="020B0609020204030204" pitchFamily="49" charset="0"/>
              </a:rPr>
              <a:t>        interference[serial] = {}</a:t>
            </a:r>
          </a:p>
          <a:p>
            <a:r>
              <a:rPr lang="nb-NO" sz="400">
                <a:latin typeface="Consolas" panose="020B0609020204030204" pitchFamily="49" charset="0"/>
              </a:rPr>
              <a:t>        for band in util['byBand']:</a:t>
            </a:r>
          </a:p>
          <a:p>
            <a:r>
              <a:rPr lang="nb-NO" sz="400">
                <a:latin typeface="Consolas" panose="020B0609020204030204" pitchFamily="49" charset="0"/>
              </a:rPr>
              <a:t>            interference[serial][band['band']+"GHz Wi-Fi"] = band['wifi']['percentage']</a:t>
            </a:r>
          </a:p>
          <a:p>
            <a:r>
              <a:rPr lang="nb-NO" sz="400">
                <a:latin typeface="Consolas" panose="020B0609020204030204" pitchFamily="49" charset="0"/>
              </a:rPr>
              <a:t>            interference[serial][band['band']+"GHz non-Wi-Fi"] = band['nonWifi']['percentage']</a:t>
            </a:r>
          </a:p>
          <a:p>
            <a:r>
              <a:rPr lang="nb-NO" sz="400">
                <a:latin typeface="Consolas" panose="020B0609020204030204" pitchFamily="49" charset="0"/>
              </a:rPr>
              <a:t>            interference[serial][band['band']+"GHz Total"] = band['total']['percentage']</a:t>
            </a:r>
          </a:p>
          <a:p>
            <a:r>
              <a:rPr lang="nb-NO" sz="400">
                <a:latin typeface="Consolas" panose="020B0609020204030204" pitchFamily="49" charset="0"/>
              </a:rPr>
              <a:t>        update_influxDB('ch_utilization', ap_serial_map[serial], interference[serial])</a:t>
            </a:r>
          </a:p>
          <a:p>
            <a:endParaRPr lang="nb-NO" sz="400">
              <a:latin typeface="Consolas" panose="020B0609020204030204" pitchFamily="49" charset="0"/>
            </a:endParaRPr>
          </a:p>
          <a:p>
            <a:r>
              <a:rPr lang="nb-NO" sz="400">
                <a:latin typeface="Consolas" panose="020B0609020204030204" pitchFamily="49" charset="0"/>
              </a:rPr>
              <a:t>while True:</a:t>
            </a:r>
          </a:p>
          <a:p>
            <a:r>
              <a:rPr lang="nb-NO" sz="400">
                <a:latin typeface="Consolas" panose="020B0609020204030204" pitchFamily="49" charset="0"/>
              </a:rPr>
              <a:t>    iterate_access_points()</a:t>
            </a:r>
          </a:p>
          <a:p>
            <a:r>
              <a:rPr lang="nb-NO" sz="400">
                <a:latin typeface="Consolas" panose="020B0609020204030204" pitchFamily="49" charset="0"/>
              </a:rPr>
              <a:t>    time.sleep(10)</a:t>
            </a:r>
          </a:p>
        </p:txBody>
      </p:sp>
      <p:sp>
        <p:nvSpPr>
          <p:cNvPr id="19" name="TextBox 18">
            <a:extLst>
              <a:ext uri="{FF2B5EF4-FFF2-40B4-BE49-F238E27FC236}">
                <a16:creationId xmlns:a16="http://schemas.microsoft.com/office/drawing/2014/main" id="{45A914D4-D52D-A23F-3CBD-8AC4B6092F09}"/>
              </a:ext>
            </a:extLst>
          </p:cNvPr>
          <p:cNvSpPr txBox="1"/>
          <p:nvPr/>
        </p:nvSpPr>
        <p:spPr>
          <a:xfrm>
            <a:off x="9194936" y="732091"/>
            <a:ext cx="2995477" cy="276999"/>
          </a:xfrm>
          <a:prstGeom prst="rect">
            <a:avLst/>
          </a:prstGeom>
          <a:noFill/>
        </p:spPr>
        <p:txBody>
          <a:bodyPr wrap="square">
            <a:spAutoFit/>
          </a:bodyPr>
          <a:lstStyle/>
          <a:p>
            <a:r>
              <a:rPr lang="en-GB" sz="1200">
                <a:latin typeface="Consolas" panose="020B0609020204030204" pitchFamily="49" charset="0"/>
              </a:rPr>
              <a:t>meraki-influxdb-script.py</a:t>
            </a:r>
            <a:endParaRPr lang="nb-NO" sz="1200">
              <a:latin typeface="Consolas" panose="020B0609020204030204" pitchFamily="49" charset="0"/>
            </a:endParaRPr>
          </a:p>
        </p:txBody>
      </p:sp>
    </p:spTree>
    <p:extLst>
      <p:ext uri="{BB962C8B-B14F-4D97-AF65-F5344CB8AC3E}">
        <p14:creationId xmlns:p14="http://schemas.microsoft.com/office/powerpoint/2010/main" val="143274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D138B-577E-265D-F8C0-B946B02E8B0E}"/>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38AACEB4-21E9-303C-D9EC-E0E5C81B4119}"/>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181" name="The distance between the headline and the start of the body copy is always constant.…">
            <a:extLst>
              <a:ext uri="{FF2B5EF4-FFF2-40B4-BE49-F238E27FC236}">
                <a16:creationId xmlns:a16="http://schemas.microsoft.com/office/drawing/2014/main" id="{42E40BD8-F52C-B0BC-F02E-A6E45C0A4BB6}"/>
              </a:ext>
            </a:extLst>
          </p:cNvPr>
          <p:cNvSpPr txBox="1">
            <a:spLocks noGrp="1"/>
          </p:cNvSpPr>
          <p:nvPr>
            <p:ph idx="1"/>
          </p:nvPr>
        </p:nvSpPr>
        <p:spPr>
          <a:xfrm>
            <a:off x="539999" y="971999"/>
            <a:ext cx="4444751" cy="5275801"/>
          </a:xfrm>
        </p:spPr>
        <p:txBody>
          <a:bodyPr>
            <a:normAutofit/>
          </a:bodyPr>
          <a:lstStyle/>
          <a:p>
            <a:pPr>
              <a:lnSpc>
                <a:spcPct val="110000"/>
              </a:lnSpc>
            </a:pPr>
            <a:r>
              <a:rPr lang="nb-NO" sz="1400"/>
              <a:t>Imports at the start of the file</a:t>
            </a:r>
          </a:p>
          <a:p>
            <a:pPr lvl="1">
              <a:lnSpc>
                <a:spcPct val="110000"/>
              </a:lnSpc>
            </a:pPr>
            <a:r>
              <a:rPr lang="nb-NO" sz="1200"/>
              <a:t>InfluxDB module, to communicate with influxdb</a:t>
            </a:r>
          </a:p>
          <a:p>
            <a:pPr lvl="1">
              <a:lnSpc>
                <a:spcPct val="110000"/>
              </a:lnSpc>
            </a:pPr>
            <a:r>
              <a:rPr lang="nb-NO" sz="1200"/>
              <a:t>Datetime, to timestamp our values</a:t>
            </a:r>
          </a:p>
          <a:p>
            <a:pPr lvl="1">
              <a:lnSpc>
                <a:spcPct val="110000"/>
              </a:lnSpc>
            </a:pPr>
            <a:r>
              <a:rPr lang="nb-NO" sz="1200"/>
              <a:t>dotenv to import values from the .env file</a:t>
            </a:r>
          </a:p>
          <a:p>
            <a:pPr lvl="1">
              <a:lnSpc>
                <a:spcPct val="110000"/>
              </a:lnSpc>
            </a:pPr>
            <a:r>
              <a:rPr lang="nb-NO" sz="1200"/>
              <a:t>requests to use REST APIs</a:t>
            </a:r>
          </a:p>
          <a:p>
            <a:pPr lvl="1">
              <a:lnSpc>
                <a:spcPct val="110000"/>
              </a:lnSpc>
            </a:pPr>
            <a:r>
              <a:rPr lang="nb-NO" sz="1200"/>
              <a:t>JSON module, to parse the output from API calls, to use them for input to influxdb</a:t>
            </a:r>
          </a:p>
          <a:p>
            <a:pPr lvl="1">
              <a:lnSpc>
                <a:spcPct val="110000"/>
              </a:lnSpc>
            </a:pPr>
            <a:r>
              <a:rPr lang="nb-NO" sz="1200"/>
              <a:t>time, we use this to pause the script for 10 seconds before we poll the data once more</a:t>
            </a:r>
          </a:p>
          <a:p>
            <a:pPr lvl="1">
              <a:lnSpc>
                <a:spcPct val="110000"/>
              </a:lnSpc>
            </a:pPr>
            <a:endParaRPr lang="nb-NO" sz="1200"/>
          </a:p>
          <a:p>
            <a:pPr>
              <a:lnSpc>
                <a:spcPct val="110000"/>
              </a:lnSpc>
            </a:pPr>
            <a:r>
              <a:rPr lang="nb-NO" sz="1400"/>
              <a:t>Import the .env file variables</a:t>
            </a:r>
          </a:p>
        </p:txBody>
      </p:sp>
      <p:sp>
        <p:nvSpPr>
          <p:cNvPr id="124" name="Slide Number Placeholder 3">
            <a:extLst>
              <a:ext uri="{FF2B5EF4-FFF2-40B4-BE49-F238E27FC236}">
                <a16:creationId xmlns:a16="http://schemas.microsoft.com/office/drawing/2014/main" id="{508DA204-F200-A563-422E-EFC453B9240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168</a:t>
            </a:fld>
            <a:endParaRPr lang="en-GB"/>
          </a:p>
        </p:txBody>
      </p:sp>
      <p:sp>
        <p:nvSpPr>
          <p:cNvPr id="3" name="Footer Placeholder 6">
            <a:extLst>
              <a:ext uri="{FF2B5EF4-FFF2-40B4-BE49-F238E27FC236}">
                <a16:creationId xmlns:a16="http://schemas.microsoft.com/office/drawing/2014/main" id="{C1CCD371-59C0-35BC-CFCE-38078C54DD4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F9B3CBA-9AAB-8B7B-2C8F-86714F366FA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BFBF8505-923A-8C4B-652D-C44F4D588B00}"/>
              </a:ext>
            </a:extLst>
          </p:cNvPr>
          <p:cNvPicPr>
            <a:picLocks noChangeAspect="1"/>
          </p:cNvPicPr>
          <p:nvPr/>
        </p:nvPicPr>
        <p:blipFill>
          <a:blip r:embed="rId3"/>
          <a:stretch>
            <a:fillRect/>
          </a:stretch>
        </p:blipFill>
        <p:spPr>
          <a:xfrm>
            <a:off x="7153280" y="1134000"/>
            <a:ext cx="4296375" cy="2267266"/>
          </a:xfrm>
          <a:prstGeom prst="rect">
            <a:avLst/>
          </a:prstGeom>
        </p:spPr>
      </p:pic>
      <p:cxnSp>
        <p:nvCxnSpPr>
          <p:cNvPr id="13" name="Straight Arrow Connector 12">
            <a:extLst>
              <a:ext uri="{FF2B5EF4-FFF2-40B4-BE49-F238E27FC236}">
                <a16:creationId xmlns:a16="http://schemas.microsoft.com/office/drawing/2014/main" id="{97C72832-67F5-BF60-88CC-0D41B4C6EC8B}"/>
              </a:ext>
            </a:extLst>
          </p:cNvPr>
          <p:cNvCxnSpPr>
            <a:cxnSpLocks/>
          </p:cNvCxnSpPr>
          <p:nvPr/>
        </p:nvCxnSpPr>
        <p:spPr>
          <a:xfrm flipV="1">
            <a:off x="4962426" y="1434123"/>
            <a:ext cx="2724005" cy="17692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065E5FB-B1BE-94A5-D81C-F433525439DD}"/>
              </a:ext>
            </a:extLst>
          </p:cNvPr>
          <p:cNvCxnSpPr>
            <a:cxnSpLocks/>
          </p:cNvCxnSpPr>
          <p:nvPr/>
        </p:nvCxnSpPr>
        <p:spPr>
          <a:xfrm flipV="1">
            <a:off x="4009292" y="1611052"/>
            <a:ext cx="3677139" cy="35300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21345F5-7019-E14D-C147-30BFE9161058}"/>
              </a:ext>
            </a:extLst>
          </p:cNvPr>
          <p:cNvCxnSpPr>
            <a:cxnSpLocks/>
          </p:cNvCxnSpPr>
          <p:nvPr/>
        </p:nvCxnSpPr>
        <p:spPr>
          <a:xfrm flipV="1">
            <a:off x="4532923" y="1788830"/>
            <a:ext cx="3153508" cy="44915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BD6C74-03D5-168C-7677-CAAF5ACDA611}"/>
              </a:ext>
            </a:extLst>
          </p:cNvPr>
          <p:cNvCxnSpPr>
            <a:cxnSpLocks/>
          </p:cNvCxnSpPr>
          <p:nvPr/>
        </p:nvCxnSpPr>
        <p:spPr>
          <a:xfrm flipV="1">
            <a:off x="3407508" y="1964910"/>
            <a:ext cx="4278923" cy="62756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7378C16-420A-9EB1-1EBA-1CA13A7476B5}"/>
              </a:ext>
            </a:extLst>
          </p:cNvPr>
          <p:cNvCxnSpPr>
            <a:cxnSpLocks/>
          </p:cNvCxnSpPr>
          <p:nvPr/>
        </p:nvCxnSpPr>
        <p:spPr>
          <a:xfrm flipV="1">
            <a:off x="4707013" y="2152301"/>
            <a:ext cx="2979418" cy="82644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9877820-9DFA-7BDA-A39E-615A8960ECC3}"/>
              </a:ext>
            </a:extLst>
          </p:cNvPr>
          <p:cNvCxnSpPr>
            <a:cxnSpLocks/>
          </p:cNvCxnSpPr>
          <p:nvPr/>
        </p:nvCxnSpPr>
        <p:spPr>
          <a:xfrm flipV="1">
            <a:off x="4707013" y="2339692"/>
            <a:ext cx="2979418" cy="118174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4BDFE3B-CF83-5F9C-ADE6-1EC40F725183}"/>
              </a:ext>
            </a:extLst>
          </p:cNvPr>
          <p:cNvCxnSpPr>
            <a:cxnSpLocks/>
          </p:cNvCxnSpPr>
          <p:nvPr/>
        </p:nvCxnSpPr>
        <p:spPr>
          <a:xfrm flipV="1">
            <a:off x="3532554" y="3042470"/>
            <a:ext cx="3810000" cy="125989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7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E601-36AF-2D39-5667-6268C6B80066}"/>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B81C7ECF-A2E3-179F-8346-24243710786F}"/>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181" name="The distance between the headline and the start of the body copy is always constant.…">
            <a:extLst>
              <a:ext uri="{FF2B5EF4-FFF2-40B4-BE49-F238E27FC236}">
                <a16:creationId xmlns:a16="http://schemas.microsoft.com/office/drawing/2014/main" id="{0C9F018D-79C6-0142-6A1F-3BA912A4A1CE}"/>
              </a:ext>
            </a:extLst>
          </p:cNvPr>
          <p:cNvSpPr txBox="1">
            <a:spLocks noGrp="1"/>
          </p:cNvSpPr>
          <p:nvPr>
            <p:ph idx="1"/>
          </p:nvPr>
        </p:nvSpPr>
        <p:spPr>
          <a:xfrm>
            <a:off x="539999" y="971999"/>
            <a:ext cx="5114340" cy="5275801"/>
          </a:xfrm>
        </p:spPr>
        <p:txBody>
          <a:bodyPr>
            <a:normAutofit lnSpcReduction="10000"/>
          </a:bodyPr>
          <a:lstStyle/>
          <a:p>
            <a:pPr>
              <a:lnSpc>
                <a:spcPct val="110000"/>
              </a:lnSpc>
            </a:pPr>
            <a:r>
              <a:rPr lang="nb-NO" sz="1400"/>
              <a:t>get_devices() function</a:t>
            </a:r>
          </a:p>
          <a:p>
            <a:pPr lvl="1">
              <a:lnSpc>
                <a:spcPct val="110000"/>
              </a:lnSpc>
            </a:pPr>
            <a:r>
              <a:rPr lang="nb-NO" sz="1200"/>
              <a:t>REST API call to Meraki, to get all your devices</a:t>
            </a:r>
          </a:p>
          <a:p>
            <a:pPr lvl="1">
              <a:lnSpc>
                <a:spcPct val="110000"/>
              </a:lnSpc>
            </a:pPr>
            <a:r>
              <a:rPr lang="nb-NO" sz="1200"/>
              <a:t>The response text is returned, and saved to where you call the function from</a:t>
            </a:r>
          </a:p>
          <a:p>
            <a:pPr lvl="1">
              <a:lnSpc>
                <a:spcPct val="110000"/>
              </a:lnSpc>
            </a:pPr>
            <a:r>
              <a:rPr lang="nb-NO" sz="1200"/>
              <a:t>Will contain all the orgs devices (APs, FWs, switches etc)</a:t>
            </a:r>
          </a:p>
          <a:p>
            <a:pPr>
              <a:lnSpc>
                <a:spcPct val="110000"/>
              </a:lnSpc>
            </a:pPr>
            <a:r>
              <a:rPr lang="nb-NO" sz="1400"/>
              <a:t>get_channel_utilization() function</a:t>
            </a:r>
          </a:p>
          <a:p>
            <a:pPr lvl="1">
              <a:lnSpc>
                <a:spcPct val="110000"/>
              </a:lnSpc>
            </a:pPr>
            <a:r>
              <a:rPr lang="nb-NO" sz="1200"/>
              <a:t>REST API call to Meraki, to get the channel utilization for each AP in your organization. It will get both Wi-Fi, non-Wi-Fi and Total Channel Utilization, for 2.4, 5 and 6GHz</a:t>
            </a:r>
          </a:p>
          <a:p>
            <a:pPr lvl="1">
              <a:lnSpc>
                <a:spcPct val="110000"/>
              </a:lnSpc>
            </a:pPr>
            <a:r>
              <a:rPr lang="nb-NO" sz="1200"/>
              <a:t>Note that the long line is cut, see the full line in VS Code</a:t>
            </a:r>
          </a:p>
          <a:p>
            <a:pPr>
              <a:lnSpc>
                <a:spcPct val="110000"/>
              </a:lnSpc>
            </a:pPr>
            <a:r>
              <a:rPr lang="nb-NO" sz="1400"/>
              <a:t>update_influxDB() function</a:t>
            </a:r>
          </a:p>
          <a:p>
            <a:pPr lvl="1">
              <a:lnSpc>
                <a:spcPct val="110000"/>
              </a:lnSpc>
            </a:pPr>
            <a:r>
              <a:rPr lang="nb-NO" sz="1200"/>
              <a:t>Function to write values to your local influxDB</a:t>
            </a:r>
          </a:p>
          <a:p>
            <a:pPr lvl="1">
              <a:lnSpc>
                <a:spcPct val="110000"/>
              </a:lnSpc>
            </a:pPr>
            <a:r>
              <a:rPr lang="nb-NO" sz="1200"/>
              <a:t>We create a timestamp to go with the measurement</a:t>
            </a:r>
          </a:p>
          <a:p>
            <a:pPr lvl="1">
              <a:lnSpc>
                <a:spcPct val="110000"/>
              </a:lnSpc>
            </a:pPr>
            <a:r>
              <a:rPr lang="nb-NO" sz="1200"/>
              <a:t>We will get measurement_name, hostname and fields from the get_channel_utilization function and use them when we call this function</a:t>
            </a:r>
          </a:p>
          <a:p>
            <a:pPr lvl="1">
              <a:lnSpc>
                <a:spcPct val="110000"/>
              </a:lnSpc>
            </a:pPr>
            <a:r>
              <a:rPr lang="nb-NO" sz="1200"/>
              <a:t>Create the InfluxDBClient object, on the local machine, we will use this to write to influxdb</a:t>
            </a:r>
          </a:p>
        </p:txBody>
      </p:sp>
      <p:sp>
        <p:nvSpPr>
          <p:cNvPr id="124" name="Slide Number Placeholder 3">
            <a:extLst>
              <a:ext uri="{FF2B5EF4-FFF2-40B4-BE49-F238E27FC236}">
                <a16:creationId xmlns:a16="http://schemas.microsoft.com/office/drawing/2014/main" id="{B5047942-CF15-0FE2-08C2-1DE76AE500A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169</a:t>
            </a:fld>
            <a:endParaRPr lang="en-GB"/>
          </a:p>
        </p:txBody>
      </p:sp>
      <p:sp>
        <p:nvSpPr>
          <p:cNvPr id="3" name="Footer Placeholder 6">
            <a:extLst>
              <a:ext uri="{FF2B5EF4-FFF2-40B4-BE49-F238E27FC236}">
                <a16:creationId xmlns:a16="http://schemas.microsoft.com/office/drawing/2014/main" id="{1733E705-4E4A-86CF-F04C-1F48BE7743E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0AF271E-E5C0-A1DE-C848-20F2C3503FE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97000230-C9CA-990C-67AE-E95721507FB0}"/>
              </a:ext>
            </a:extLst>
          </p:cNvPr>
          <p:cNvPicPr>
            <a:picLocks noChangeAspect="1"/>
          </p:cNvPicPr>
          <p:nvPr/>
        </p:nvPicPr>
        <p:blipFill>
          <a:blip r:embed="rId3"/>
          <a:srcRect r="29370"/>
          <a:stretch/>
        </p:blipFill>
        <p:spPr>
          <a:xfrm>
            <a:off x="5695025" y="1134000"/>
            <a:ext cx="6401726" cy="4695300"/>
          </a:xfrm>
          <a:prstGeom prst="rect">
            <a:avLst/>
          </a:prstGeom>
        </p:spPr>
      </p:pic>
      <p:cxnSp>
        <p:nvCxnSpPr>
          <p:cNvPr id="13" name="Straight Arrow Connector 12">
            <a:extLst>
              <a:ext uri="{FF2B5EF4-FFF2-40B4-BE49-F238E27FC236}">
                <a16:creationId xmlns:a16="http://schemas.microsoft.com/office/drawing/2014/main" id="{7A7415F4-AF27-480F-99EA-572CA9E0E254}"/>
              </a:ext>
            </a:extLst>
          </p:cNvPr>
          <p:cNvCxnSpPr>
            <a:cxnSpLocks/>
          </p:cNvCxnSpPr>
          <p:nvPr/>
        </p:nvCxnSpPr>
        <p:spPr>
          <a:xfrm flipV="1">
            <a:off x="2876062" y="1199662"/>
            <a:ext cx="3098800" cy="7424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3CDF687-21B5-493F-B473-DA879DECFFA0}"/>
              </a:ext>
            </a:extLst>
          </p:cNvPr>
          <p:cNvCxnSpPr>
            <a:cxnSpLocks/>
          </p:cNvCxnSpPr>
          <p:nvPr/>
        </p:nvCxnSpPr>
        <p:spPr>
          <a:xfrm flipV="1">
            <a:off x="3856892" y="2514481"/>
            <a:ext cx="2117970" cy="20136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EE118A-1742-C113-F64E-A1ADC25123AF}"/>
              </a:ext>
            </a:extLst>
          </p:cNvPr>
          <p:cNvCxnSpPr>
            <a:cxnSpLocks/>
          </p:cNvCxnSpPr>
          <p:nvPr/>
        </p:nvCxnSpPr>
        <p:spPr>
          <a:xfrm flipV="1">
            <a:off x="3294185" y="3846765"/>
            <a:ext cx="2680677" cy="2016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11C03B5-29E8-8D74-E07E-ECFE0BED92DA}"/>
              </a:ext>
            </a:extLst>
          </p:cNvPr>
          <p:cNvCxnSpPr>
            <a:cxnSpLocks/>
          </p:cNvCxnSpPr>
          <p:nvPr/>
        </p:nvCxnSpPr>
        <p:spPr>
          <a:xfrm flipV="1">
            <a:off x="5490308" y="5456734"/>
            <a:ext cx="742462" cy="2016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5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Write a playbook that</a:t>
            </a:r>
          </a:p>
          <a:p>
            <a:pPr lvl="1">
              <a:lnSpc>
                <a:spcPct val="110000"/>
              </a:lnSpc>
            </a:pPr>
            <a:r>
              <a:rPr lang="en-US" sz="1400"/>
              <a:t>Ensure that this policy profile is present on the WLC</a:t>
            </a:r>
          </a:p>
          <a:p>
            <a:pPr>
              <a:lnSpc>
                <a:spcPct val="110000"/>
              </a:lnSpc>
            </a:pPr>
            <a:r>
              <a:rPr lang="en-US" sz="1600"/>
              <a:t>Task 2: Run the playbook on your WLC</a:t>
            </a:r>
          </a:p>
          <a:p>
            <a:pPr lvl="1">
              <a:lnSpc>
                <a:spcPct val="110000"/>
              </a:lnSpc>
            </a:pPr>
            <a:r>
              <a:rPr lang="en-US" sz="1400"/>
              <a:t>You can copy the inventory file </a:t>
            </a:r>
            <a:r>
              <a:rPr lang="en-US" sz="1400" err="1"/>
              <a:t>hosts.yml</a:t>
            </a:r>
            <a:r>
              <a:rPr lang="en-US" sz="1400"/>
              <a:t> from Day 1</a:t>
            </a:r>
          </a:p>
          <a:p>
            <a:pPr>
              <a:lnSpc>
                <a:spcPct val="110000"/>
              </a:lnSpc>
            </a:pPr>
            <a:r>
              <a:rPr lang="en-US" sz="1600"/>
              <a:t>Task 3: Verify the idempotency of the playbook. That means</a:t>
            </a:r>
          </a:p>
          <a:p>
            <a:pPr lvl="1">
              <a:lnSpc>
                <a:spcPct val="110000"/>
              </a:lnSpc>
            </a:pPr>
            <a:r>
              <a:rPr lang="en-US" sz="1400"/>
              <a:t>If the config IS NOT present, it should be configured</a:t>
            </a:r>
          </a:p>
          <a:p>
            <a:pPr lvl="1">
              <a:lnSpc>
                <a:spcPct val="110000"/>
              </a:lnSpc>
            </a:pPr>
            <a:r>
              <a:rPr lang="en-US" sz="1400"/>
              <a:t>If the config IS present, it should do nothing</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9" name="TextBox 8">
            <a:extLst>
              <a:ext uri="{FF2B5EF4-FFF2-40B4-BE49-F238E27FC236}">
                <a16:creationId xmlns:a16="http://schemas.microsoft.com/office/drawing/2014/main" id="{CC84558A-FEB5-4FA2-021C-986D69B1A43A}"/>
              </a:ext>
            </a:extLst>
          </p:cNvPr>
          <p:cNvSpPr txBox="1"/>
          <p:nvPr/>
        </p:nvSpPr>
        <p:spPr>
          <a:xfrm>
            <a:off x="7725103" y="3035415"/>
            <a:ext cx="3726969" cy="114896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 idle-timeout 3000</a:t>
            </a:r>
          </a:p>
          <a:p>
            <a:pPr lvl="1"/>
            <a:r>
              <a:rPr lang="en-US" sz="1050">
                <a:solidFill>
                  <a:srgbClr val="00B050"/>
                </a:solidFill>
                <a:latin typeface="Consolas" panose="020B0609020204030204" pitchFamily="49" charset="0"/>
              </a:rPr>
              <a:t> passive-client</a:t>
            </a:r>
          </a:p>
          <a:p>
            <a:pPr lvl="1"/>
            <a:r>
              <a:rPr lang="en-US" sz="1050">
                <a:solidFill>
                  <a:srgbClr val="00B050"/>
                </a:solidFill>
                <a:latin typeface="Consolas" panose="020B0609020204030204" pitchFamily="49" charset="0"/>
              </a:rPr>
              <a:t> 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10" name="Straight Arrow Connector 9">
            <a:extLst>
              <a:ext uri="{FF2B5EF4-FFF2-40B4-BE49-F238E27FC236}">
                <a16:creationId xmlns:a16="http://schemas.microsoft.com/office/drawing/2014/main" id="{03187B1E-C6E7-C831-EC5D-1D266AEB5E6E}"/>
              </a:ext>
            </a:extLst>
          </p:cNvPr>
          <p:cNvCxnSpPr>
            <a:cxnSpLocks/>
            <a:endCxn id="9" idx="1"/>
          </p:cNvCxnSpPr>
          <p:nvPr/>
        </p:nvCxnSpPr>
        <p:spPr>
          <a:xfrm flipV="1">
            <a:off x="6095206" y="3609900"/>
            <a:ext cx="1629897" cy="180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0306C7E-84A4-7767-5684-2B1A0624F0E9}"/>
              </a:ext>
            </a:extLst>
          </p:cNvPr>
          <p:cNvSpPr txBox="1"/>
          <p:nvPr/>
        </p:nvSpPr>
        <p:spPr>
          <a:xfrm>
            <a:off x="8333550" y="4652893"/>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5" name="TextBox 14">
            <a:extLst>
              <a:ext uri="{FF2B5EF4-FFF2-40B4-BE49-F238E27FC236}">
                <a16:creationId xmlns:a16="http://schemas.microsoft.com/office/drawing/2014/main" id="{5A962F9C-791A-14B1-1076-479F6F2D44CA}"/>
              </a:ext>
            </a:extLst>
          </p:cNvPr>
          <p:cNvSpPr txBox="1"/>
          <p:nvPr/>
        </p:nvSpPr>
        <p:spPr>
          <a:xfrm>
            <a:off x="8368057" y="4858417"/>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7" name="Straight Arrow Connector 16">
            <a:extLst>
              <a:ext uri="{FF2B5EF4-FFF2-40B4-BE49-F238E27FC236}">
                <a16:creationId xmlns:a16="http://schemas.microsoft.com/office/drawing/2014/main" id="{F93FD703-F0B2-515C-C33F-814CA3575893}"/>
              </a:ext>
            </a:extLst>
          </p:cNvPr>
          <p:cNvCxnSpPr>
            <a:cxnSpLocks/>
            <a:endCxn id="15" idx="1"/>
          </p:cNvCxnSpPr>
          <p:nvPr/>
        </p:nvCxnSpPr>
        <p:spPr>
          <a:xfrm>
            <a:off x="6176140" y="4527857"/>
            <a:ext cx="2191917" cy="761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341615"/>
            <a:ext cx="1855036" cy="1028844"/>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953059" y="856037"/>
            <a:ext cx="2683249" cy="326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stretch>
            <a:fillRect/>
          </a:stretch>
        </p:blipFill>
        <p:spPr>
          <a:xfrm>
            <a:off x="5044918" y="2099590"/>
            <a:ext cx="1533739" cy="257211"/>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Lab21_Ansible_cli_config</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Lab21_Ansible_cli_config</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210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AE5F-22A6-0EA8-FCCB-6D740008496A}"/>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98937E33-6C87-602C-32A6-4E06CC216D3E}"/>
              </a:ext>
            </a:extLst>
          </p:cNvPr>
          <p:cNvSpPr txBox="1">
            <a:spLocks noGrp="1"/>
          </p:cNvSpPr>
          <p:nvPr>
            <p:ph type="title"/>
          </p:nvPr>
        </p:nvSpPr>
        <p:spPr>
          <a:xfrm>
            <a:off x="540000" y="432000"/>
            <a:ext cx="11109600" cy="540000"/>
          </a:xfrm>
        </p:spPr>
        <p:txBody>
          <a:bodyPr anchor="ctr">
            <a:normAutofit/>
          </a:bodyPr>
          <a:lstStyle/>
          <a:p>
            <a:pPr algn="l"/>
            <a:r>
              <a:rPr lang="en-US" sz="2800"/>
              <a:t>Pulling Meraki data using Python</a:t>
            </a:r>
          </a:p>
        </p:txBody>
      </p:sp>
      <p:sp>
        <p:nvSpPr>
          <p:cNvPr id="181" name="The distance between the headline and the start of the body copy is always constant.…">
            <a:extLst>
              <a:ext uri="{FF2B5EF4-FFF2-40B4-BE49-F238E27FC236}">
                <a16:creationId xmlns:a16="http://schemas.microsoft.com/office/drawing/2014/main" id="{36C9FF5D-E28B-9B51-18AA-4028862E2876}"/>
              </a:ext>
            </a:extLst>
          </p:cNvPr>
          <p:cNvSpPr txBox="1">
            <a:spLocks noGrp="1"/>
          </p:cNvSpPr>
          <p:nvPr>
            <p:ph idx="1"/>
          </p:nvPr>
        </p:nvSpPr>
        <p:spPr>
          <a:xfrm>
            <a:off x="539999" y="971999"/>
            <a:ext cx="5298093" cy="5275801"/>
          </a:xfrm>
        </p:spPr>
        <p:txBody>
          <a:bodyPr>
            <a:normAutofit/>
          </a:bodyPr>
          <a:lstStyle/>
          <a:p>
            <a:pPr>
              <a:lnSpc>
                <a:spcPct val="110000"/>
              </a:lnSpc>
            </a:pPr>
            <a:r>
              <a:rPr lang="nb-NO" sz="1400"/>
              <a:t>iterate_access_points() function</a:t>
            </a:r>
          </a:p>
          <a:p>
            <a:pPr lvl="1">
              <a:lnSpc>
                <a:spcPct val="110000"/>
              </a:lnSpc>
            </a:pPr>
            <a:r>
              <a:rPr lang="nb-NO" sz="1200"/>
              <a:t>Get your devices using the get_devices() function. Convert to JSON object and ave to variable "devices" </a:t>
            </a:r>
          </a:p>
          <a:p>
            <a:pPr lvl="1">
              <a:lnSpc>
                <a:spcPct val="110000"/>
              </a:lnSpc>
            </a:pPr>
            <a:r>
              <a:rPr lang="nb-NO" sz="1200"/>
              <a:t>Get channel utilization for all APs using the get_channel_utilization() function. Convert to JSON object and save to variable "utilization"</a:t>
            </a:r>
          </a:p>
          <a:p>
            <a:pPr lvl="1">
              <a:lnSpc>
                <a:spcPct val="110000"/>
              </a:lnSpc>
            </a:pPr>
            <a:r>
              <a:rPr lang="nb-NO" sz="1200"/>
              <a:t>Iterate over all devices in the "devices" list, and save the ones where "productType" = "wireless" to a dictionary mapping the serial numbers to the AP Names</a:t>
            </a:r>
          </a:p>
          <a:p>
            <a:pPr lvl="1">
              <a:lnSpc>
                <a:spcPct val="110000"/>
              </a:lnSpc>
            </a:pPr>
            <a:r>
              <a:rPr lang="nb-NO" sz="1200"/>
              <a:t>Iterate over all values in the "utilization" list. Populate a dictionary "interference" where you use the serial number as a key</a:t>
            </a:r>
          </a:p>
          <a:p>
            <a:pPr lvl="1">
              <a:lnSpc>
                <a:spcPct val="110000"/>
              </a:lnSpc>
            </a:pPr>
            <a:r>
              <a:rPr lang="nb-NO" sz="1200"/>
              <a:t>Update InfluxDB for each serial number</a:t>
            </a:r>
          </a:p>
          <a:p>
            <a:pPr>
              <a:lnSpc>
                <a:spcPct val="110000"/>
              </a:lnSpc>
            </a:pPr>
            <a:endParaRPr lang="nb-NO" sz="1400"/>
          </a:p>
          <a:p>
            <a:pPr>
              <a:lnSpc>
                <a:spcPct val="110000"/>
              </a:lnSpc>
            </a:pPr>
            <a:r>
              <a:rPr lang="nb-NO" sz="1400"/>
              <a:t>Use a while loop, that loops forever (until you Ctrl+Z), and sleep for 10 seconds each time you have run the iterate_access_points() function</a:t>
            </a:r>
          </a:p>
          <a:p>
            <a:pPr>
              <a:lnSpc>
                <a:spcPct val="110000"/>
              </a:lnSpc>
            </a:pPr>
            <a:endParaRPr lang="nb-NO" sz="1400"/>
          </a:p>
        </p:txBody>
      </p:sp>
      <p:sp>
        <p:nvSpPr>
          <p:cNvPr id="124" name="Slide Number Placeholder 3">
            <a:extLst>
              <a:ext uri="{FF2B5EF4-FFF2-40B4-BE49-F238E27FC236}">
                <a16:creationId xmlns:a16="http://schemas.microsoft.com/office/drawing/2014/main" id="{B6BD868D-657E-0FDD-0D14-495E62337F9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170</a:t>
            </a:fld>
            <a:endParaRPr lang="en-GB"/>
          </a:p>
        </p:txBody>
      </p:sp>
      <p:sp>
        <p:nvSpPr>
          <p:cNvPr id="3" name="Footer Placeholder 6">
            <a:extLst>
              <a:ext uri="{FF2B5EF4-FFF2-40B4-BE49-F238E27FC236}">
                <a16:creationId xmlns:a16="http://schemas.microsoft.com/office/drawing/2014/main" id="{42F21DC1-979D-2BFE-15C1-271F42516A5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38688AA-5E01-1F50-4566-CD6C1BDF9B3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3006BF96-5CCB-C6F5-4FAF-54D992A71B04}"/>
              </a:ext>
            </a:extLst>
          </p:cNvPr>
          <p:cNvPicPr>
            <a:picLocks noChangeAspect="1"/>
          </p:cNvPicPr>
          <p:nvPr/>
        </p:nvPicPr>
        <p:blipFill>
          <a:blip r:embed="rId3"/>
          <a:stretch>
            <a:fillRect/>
          </a:stretch>
        </p:blipFill>
        <p:spPr>
          <a:xfrm>
            <a:off x="5969000" y="1314698"/>
            <a:ext cx="6089436" cy="2835219"/>
          </a:xfrm>
          <a:prstGeom prst="rect">
            <a:avLst/>
          </a:prstGeom>
        </p:spPr>
      </p:pic>
      <p:cxnSp>
        <p:nvCxnSpPr>
          <p:cNvPr id="13" name="Straight Arrow Connector 12">
            <a:extLst>
              <a:ext uri="{FF2B5EF4-FFF2-40B4-BE49-F238E27FC236}">
                <a16:creationId xmlns:a16="http://schemas.microsoft.com/office/drawing/2014/main" id="{7B2B6A2A-B39F-7891-D813-6E7968037E68}"/>
              </a:ext>
            </a:extLst>
          </p:cNvPr>
          <p:cNvCxnSpPr>
            <a:cxnSpLocks/>
          </p:cNvCxnSpPr>
          <p:nvPr/>
        </p:nvCxnSpPr>
        <p:spPr>
          <a:xfrm>
            <a:off x="3714892" y="1285207"/>
            <a:ext cx="2568677" cy="2309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BEFF4D7-247D-9BDE-8245-57B05E1A2087}"/>
              </a:ext>
            </a:extLst>
          </p:cNvPr>
          <p:cNvCxnSpPr>
            <a:cxnSpLocks/>
          </p:cNvCxnSpPr>
          <p:nvPr/>
        </p:nvCxnSpPr>
        <p:spPr>
          <a:xfrm flipV="1">
            <a:off x="3976708" y="3931314"/>
            <a:ext cx="2306861" cy="10427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3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8697785" cy="5275800"/>
          </a:xfrm>
        </p:spPr>
        <p:txBody>
          <a:bodyPr>
            <a:normAutofit/>
          </a:bodyPr>
          <a:lstStyle/>
          <a:p>
            <a:pPr>
              <a:lnSpc>
                <a:spcPct val="110000"/>
              </a:lnSpc>
            </a:pPr>
            <a:r>
              <a:rPr lang="nb-NO" sz="1400"/>
              <a:t>Log in to influxdb at </a:t>
            </a:r>
            <a:r>
              <a:rPr lang="nb-NO" sz="1400" u="sng">
                <a:solidFill>
                  <a:schemeClr val="tx1">
                    <a:lumMod val="50000"/>
                    <a:lumOff val="50000"/>
                  </a:schemeClr>
                </a:solidFill>
              </a:rPr>
              <a:t>http://{UBUNTU_IP}:8086</a:t>
            </a:r>
          </a:p>
          <a:p>
            <a:pPr>
              <a:lnSpc>
                <a:spcPct val="110000"/>
              </a:lnSpc>
            </a:pPr>
            <a:r>
              <a:rPr lang="nb-NO" sz="1400"/>
              <a:t>Go to Data Explorer, choose cloud-ap-bucket and verify if there is some populated data there</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100"/>
          </a:p>
          <a:p>
            <a:pPr>
              <a:lnSpc>
                <a:spcPct val="110000"/>
              </a:lnSpc>
            </a:pPr>
            <a:endParaRPr lang="nb-NO" sz="1100"/>
          </a:p>
          <a:p>
            <a:pPr>
              <a:lnSpc>
                <a:spcPct val="110000"/>
              </a:lnSpc>
            </a:pPr>
            <a:endParaRPr lang="nb-NO" sz="1400"/>
          </a:p>
          <a:p>
            <a:pPr>
              <a:lnSpc>
                <a:spcPct val="110000"/>
              </a:lnSpc>
            </a:pPr>
            <a:r>
              <a:rPr lang="nb-NO" sz="1400"/>
              <a:t>Submit and see if the graph shows some values</a:t>
            </a:r>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Checking the data in InfluxDB</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10" name="Picture 9">
            <a:extLst>
              <a:ext uri="{FF2B5EF4-FFF2-40B4-BE49-F238E27FC236}">
                <a16:creationId xmlns:a16="http://schemas.microsoft.com/office/drawing/2014/main" id="{89FB0A8F-6595-E4D0-D54D-33D2A4911025}"/>
              </a:ext>
            </a:extLst>
          </p:cNvPr>
          <p:cNvPicPr>
            <a:picLocks noChangeAspect="1"/>
          </p:cNvPicPr>
          <p:nvPr/>
        </p:nvPicPr>
        <p:blipFill>
          <a:blip r:embed="rId3"/>
          <a:stretch>
            <a:fillRect/>
          </a:stretch>
        </p:blipFill>
        <p:spPr>
          <a:xfrm>
            <a:off x="768394" y="1854463"/>
            <a:ext cx="1343212" cy="771633"/>
          </a:xfrm>
          <a:prstGeom prst="rect">
            <a:avLst/>
          </a:prstGeom>
        </p:spPr>
      </p:pic>
      <p:pic>
        <p:nvPicPr>
          <p:cNvPr id="12" name="Picture 11">
            <a:extLst>
              <a:ext uri="{FF2B5EF4-FFF2-40B4-BE49-F238E27FC236}">
                <a16:creationId xmlns:a16="http://schemas.microsoft.com/office/drawing/2014/main" id="{5A60FD9F-64E8-880B-56F7-DC8B2231703F}"/>
              </a:ext>
            </a:extLst>
          </p:cNvPr>
          <p:cNvPicPr>
            <a:picLocks noChangeAspect="1"/>
          </p:cNvPicPr>
          <p:nvPr/>
        </p:nvPicPr>
        <p:blipFill>
          <a:blip r:embed="rId4"/>
          <a:stretch>
            <a:fillRect/>
          </a:stretch>
        </p:blipFill>
        <p:spPr>
          <a:xfrm>
            <a:off x="2340001" y="1854463"/>
            <a:ext cx="5470499" cy="1884988"/>
          </a:xfrm>
          <a:prstGeom prst="rect">
            <a:avLst/>
          </a:prstGeom>
        </p:spPr>
      </p:pic>
      <p:pic>
        <p:nvPicPr>
          <p:cNvPr id="14" name="Picture 13">
            <a:extLst>
              <a:ext uri="{FF2B5EF4-FFF2-40B4-BE49-F238E27FC236}">
                <a16:creationId xmlns:a16="http://schemas.microsoft.com/office/drawing/2014/main" id="{2D2E6BFF-49B8-2A42-DC7B-5713CC4EE142}"/>
              </a:ext>
            </a:extLst>
          </p:cNvPr>
          <p:cNvPicPr>
            <a:picLocks noChangeAspect="1"/>
          </p:cNvPicPr>
          <p:nvPr/>
        </p:nvPicPr>
        <p:blipFill>
          <a:blip r:embed="rId5"/>
          <a:srcRect t="22354" b="2080"/>
          <a:stretch/>
        </p:blipFill>
        <p:spPr>
          <a:xfrm>
            <a:off x="865531" y="4231905"/>
            <a:ext cx="3900790" cy="1843344"/>
          </a:xfrm>
          <a:prstGeom prst="rect">
            <a:avLst/>
          </a:prstGeom>
        </p:spPr>
      </p:pic>
      <p:sp>
        <p:nvSpPr>
          <p:cNvPr id="17" name="TextBox 16">
            <a:extLst>
              <a:ext uri="{FF2B5EF4-FFF2-40B4-BE49-F238E27FC236}">
                <a16:creationId xmlns:a16="http://schemas.microsoft.com/office/drawing/2014/main" id="{2D932F79-304E-3117-FAF6-170EF3E15941}"/>
              </a:ext>
            </a:extLst>
          </p:cNvPr>
          <p:cNvSpPr txBox="1"/>
          <p:nvPr/>
        </p:nvSpPr>
        <p:spPr>
          <a:xfrm>
            <a:off x="5450205" y="4624293"/>
            <a:ext cx="4242435" cy="923330"/>
          </a:xfrm>
          <a:prstGeom prst="rect">
            <a:avLst/>
          </a:prstGeom>
          <a:noFill/>
        </p:spPr>
        <p:txBody>
          <a:bodyPr wrap="square">
            <a:spAutoFit/>
          </a:bodyPr>
          <a:lstStyle/>
          <a:p>
            <a:r>
              <a:rPr lang="nb-NO" sz="1800">
                <a:highlight>
                  <a:srgbClr val="FFFF00"/>
                </a:highlight>
              </a:rPr>
              <a:t>Fikse slides</a:t>
            </a:r>
          </a:p>
          <a:p>
            <a:r>
              <a:rPr lang="nb-NO">
                <a:highlight>
                  <a:srgbClr val="FFFF00"/>
                </a:highlight>
              </a:rPr>
              <a:t>Export JSON av example dashboard</a:t>
            </a:r>
          </a:p>
        </p:txBody>
      </p:sp>
    </p:spTree>
    <p:extLst>
      <p:ext uri="{BB962C8B-B14F-4D97-AF65-F5344CB8AC3E}">
        <p14:creationId xmlns:p14="http://schemas.microsoft.com/office/powerpoint/2010/main" val="243084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4829170" cy="5275800"/>
          </a:xfrm>
        </p:spPr>
        <p:txBody>
          <a:bodyPr>
            <a:normAutofit/>
          </a:bodyPr>
          <a:lstStyle/>
          <a:p>
            <a:pPr>
              <a:lnSpc>
                <a:spcPct val="110000"/>
              </a:lnSpc>
            </a:pPr>
            <a:r>
              <a:rPr lang="nb-NO" sz="1400"/>
              <a:t>Login to Grafana - </a:t>
            </a:r>
            <a:r>
              <a:rPr lang="nb-NO" sz="1400">
                <a:hlinkClick r:id="rId3"/>
              </a:rPr>
              <a:t>http://{ubuntu-devnet}:3000/</a:t>
            </a:r>
            <a:endParaRPr lang="nb-NO" sz="1400"/>
          </a:p>
          <a:p>
            <a:pPr>
              <a:lnSpc>
                <a:spcPct val="110000"/>
              </a:lnSpc>
            </a:pPr>
            <a:r>
              <a:rPr lang="nb-NO" sz="1400"/>
              <a:t>Create a new datasource &gt; InfluxDB</a:t>
            </a:r>
          </a:p>
          <a:p>
            <a:pPr>
              <a:lnSpc>
                <a:spcPct val="110000"/>
              </a:lnSpc>
            </a:pPr>
            <a:r>
              <a:rPr lang="nb-NO" sz="1400"/>
              <a:t>The reason we create a new datasource, is to select a different database than the one we used for the 9800  telemetry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&amp; test" should</a:t>
            </a:r>
            <a:br>
              <a:rPr lang="nb-NO" sz="1400"/>
            </a:br>
            <a:r>
              <a:rPr lang="nb-NO" sz="1400"/>
              <a:t>give 1 measurement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Creating Datasource in 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741E08E1-28EF-E2F5-E52A-E3970B4E8765}"/>
              </a:ext>
            </a:extLst>
          </p:cNvPr>
          <p:cNvPicPr>
            <a:picLocks noChangeAspect="1"/>
          </p:cNvPicPr>
          <p:nvPr/>
        </p:nvPicPr>
        <p:blipFill>
          <a:blip r:embed="rId4"/>
          <a:srcRect b="37047"/>
          <a:stretch/>
        </p:blipFill>
        <p:spPr>
          <a:xfrm>
            <a:off x="7231711" y="384360"/>
            <a:ext cx="4918475" cy="4410033"/>
          </a:xfrm>
          <a:prstGeom prst="rect">
            <a:avLst/>
          </a:prstGeom>
        </p:spPr>
      </p:pic>
      <p:pic>
        <p:nvPicPr>
          <p:cNvPr id="7" name="Picture 6">
            <a:extLst>
              <a:ext uri="{FF2B5EF4-FFF2-40B4-BE49-F238E27FC236}">
                <a16:creationId xmlns:a16="http://schemas.microsoft.com/office/drawing/2014/main" id="{9F0263B2-145B-0766-0476-1C602095CF82}"/>
              </a:ext>
            </a:extLst>
          </p:cNvPr>
          <p:cNvPicPr>
            <a:picLocks noChangeAspect="1"/>
          </p:cNvPicPr>
          <p:nvPr/>
        </p:nvPicPr>
        <p:blipFill>
          <a:blip r:embed="rId5"/>
          <a:stretch>
            <a:fillRect/>
          </a:stretch>
        </p:blipFill>
        <p:spPr>
          <a:xfrm>
            <a:off x="3018824" y="2754867"/>
            <a:ext cx="3779510" cy="1657170"/>
          </a:xfrm>
          <a:prstGeom prst="rect">
            <a:avLst/>
          </a:prstGeom>
        </p:spPr>
      </p:pic>
      <p:pic>
        <p:nvPicPr>
          <p:cNvPr id="9" name="Picture 8">
            <a:extLst>
              <a:ext uri="{FF2B5EF4-FFF2-40B4-BE49-F238E27FC236}">
                <a16:creationId xmlns:a16="http://schemas.microsoft.com/office/drawing/2014/main" id="{CE79732E-BA9B-B56F-E795-050C699550EB}"/>
              </a:ext>
            </a:extLst>
          </p:cNvPr>
          <p:cNvPicPr>
            <a:picLocks noChangeAspect="1"/>
          </p:cNvPicPr>
          <p:nvPr/>
        </p:nvPicPr>
        <p:blipFill>
          <a:blip r:embed="rId6"/>
          <a:stretch>
            <a:fillRect/>
          </a:stretch>
        </p:blipFill>
        <p:spPr>
          <a:xfrm>
            <a:off x="839317" y="4641510"/>
            <a:ext cx="5571572" cy="1399526"/>
          </a:xfrm>
          <a:prstGeom prst="rect">
            <a:avLst/>
          </a:prstGeom>
        </p:spPr>
      </p:pic>
      <p:cxnSp>
        <p:nvCxnSpPr>
          <p:cNvPr id="2" name="Straight Arrow Connector 1">
            <a:extLst>
              <a:ext uri="{FF2B5EF4-FFF2-40B4-BE49-F238E27FC236}">
                <a16:creationId xmlns:a16="http://schemas.microsoft.com/office/drawing/2014/main" id="{4489C499-E0C0-D009-2CBC-4784EDA635E3}"/>
              </a:ext>
            </a:extLst>
          </p:cNvPr>
          <p:cNvCxnSpPr>
            <a:cxnSpLocks/>
            <a:endCxn id="8" idx="1"/>
          </p:cNvCxnSpPr>
          <p:nvPr/>
        </p:nvCxnSpPr>
        <p:spPr>
          <a:xfrm>
            <a:off x="4140782" y="1616118"/>
            <a:ext cx="3986991" cy="10448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2C0373D-4B92-6CA5-84F2-D4B7671B6702}"/>
              </a:ext>
            </a:extLst>
          </p:cNvPr>
          <p:cNvSpPr/>
          <p:nvPr/>
        </p:nvSpPr>
        <p:spPr>
          <a:xfrm>
            <a:off x="8127773" y="157601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pic>
        <p:nvPicPr>
          <p:cNvPr id="10" name="Picture 9">
            <a:extLst>
              <a:ext uri="{FF2B5EF4-FFF2-40B4-BE49-F238E27FC236}">
                <a16:creationId xmlns:a16="http://schemas.microsoft.com/office/drawing/2014/main" id="{BC3EA089-5A65-F23E-1592-B40E5133E1F2}"/>
              </a:ext>
            </a:extLst>
          </p:cNvPr>
          <p:cNvPicPr>
            <a:picLocks noChangeAspect="1"/>
          </p:cNvPicPr>
          <p:nvPr/>
        </p:nvPicPr>
        <p:blipFill>
          <a:blip r:embed="rId4"/>
          <a:srcRect t="86162"/>
          <a:stretch/>
        </p:blipFill>
        <p:spPr>
          <a:xfrm>
            <a:off x="7231710" y="4876798"/>
            <a:ext cx="4918475" cy="969369"/>
          </a:xfrm>
          <a:prstGeom prst="rect">
            <a:avLst/>
          </a:prstGeom>
        </p:spPr>
      </p:pic>
      <p:sp>
        <p:nvSpPr>
          <p:cNvPr id="11" name="Rectangle: Rounded Corners 10">
            <a:extLst>
              <a:ext uri="{FF2B5EF4-FFF2-40B4-BE49-F238E27FC236}">
                <a16:creationId xmlns:a16="http://schemas.microsoft.com/office/drawing/2014/main" id="{01169729-0CF2-A2F0-427D-B7FF22B34856}"/>
              </a:ext>
            </a:extLst>
          </p:cNvPr>
          <p:cNvSpPr/>
          <p:nvPr/>
        </p:nvSpPr>
        <p:spPr>
          <a:xfrm>
            <a:off x="8784265" y="3965383"/>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2" name="Rectangle: Rounded Corners 11">
            <a:extLst>
              <a:ext uri="{FF2B5EF4-FFF2-40B4-BE49-F238E27FC236}">
                <a16:creationId xmlns:a16="http://schemas.microsoft.com/office/drawing/2014/main" id="{101E7583-3367-DEE2-2693-DC3C1658CDE7}"/>
              </a:ext>
            </a:extLst>
          </p:cNvPr>
          <p:cNvSpPr/>
          <p:nvPr/>
        </p:nvSpPr>
        <p:spPr>
          <a:xfrm>
            <a:off x="7861914" y="521689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5" name="Straight Arrow Connector 14">
            <a:extLst>
              <a:ext uri="{FF2B5EF4-FFF2-40B4-BE49-F238E27FC236}">
                <a16:creationId xmlns:a16="http://schemas.microsoft.com/office/drawing/2014/main" id="{5E5277A8-C813-EA6B-82E3-DA64A7F79F46}"/>
              </a:ext>
            </a:extLst>
          </p:cNvPr>
          <p:cNvCxnSpPr>
            <a:cxnSpLocks/>
            <a:stCxn id="8" idx="2"/>
            <a:endCxn id="11" idx="0"/>
          </p:cNvCxnSpPr>
          <p:nvPr/>
        </p:nvCxnSpPr>
        <p:spPr>
          <a:xfrm>
            <a:off x="8784266" y="1865186"/>
            <a:ext cx="656492" cy="210019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74950E-C3A9-9A7D-AFD5-D641092D394C}"/>
              </a:ext>
            </a:extLst>
          </p:cNvPr>
          <p:cNvCxnSpPr>
            <a:cxnSpLocks/>
            <a:stCxn id="11" idx="2"/>
            <a:endCxn id="12" idx="0"/>
          </p:cNvCxnSpPr>
          <p:nvPr/>
        </p:nvCxnSpPr>
        <p:spPr>
          <a:xfrm flipH="1">
            <a:off x="8518407" y="4254552"/>
            <a:ext cx="922351" cy="96234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CA8FA1-EF58-755C-CB4F-5A49E75F53F9}"/>
              </a:ext>
            </a:extLst>
          </p:cNvPr>
          <p:cNvCxnSpPr>
            <a:cxnSpLocks/>
            <a:stCxn id="12" idx="3"/>
            <a:endCxn id="13" idx="1"/>
          </p:cNvCxnSpPr>
          <p:nvPr/>
        </p:nvCxnSpPr>
        <p:spPr>
          <a:xfrm flipV="1">
            <a:off x="9174899" y="5361481"/>
            <a:ext cx="710621" cy="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A4ECB3D-BBE4-5339-B106-B670A0E2889B}"/>
              </a:ext>
            </a:extLst>
          </p:cNvPr>
          <p:cNvSpPr txBox="1"/>
          <p:nvPr/>
        </p:nvSpPr>
        <p:spPr>
          <a:xfrm>
            <a:off x="9861665" y="5248700"/>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13" name="Rectangle: Rounded Corners 12">
            <a:extLst>
              <a:ext uri="{FF2B5EF4-FFF2-40B4-BE49-F238E27FC236}">
                <a16:creationId xmlns:a16="http://schemas.microsoft.com/office/drawing/2014/main" id="{DBDD6FDD-13C0-5060-9CEF-0140AFA7259C}"/>
              </a:ext>
            </a:extLst>
          </p:cNvPr>
          <p:cNvSpPr/>
          <p:nvPr/>
        </p:nvSpPr>
        <p:spPr>
          <a:xfrm>
            <a:off x="9885520" y="5216896"/>
            <a:ext cx="1480870"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26" name="TextBox 25">
            <a:extLst>
              <a:ext uri="{FF2B5EF4-FFF2-40B4-BE49-F238E27FC236}">
                <a16:creationId xmlns:a16="http://schemas.microsoft.com/office/drawing/2014/main" id="{9A408D1E-3DB4-AAF8-F4A9-FBFDFA6D1458}"/>
              </a:ext>
            </a:extLst>
          </p:cNvPr>
          <p:cNvSpPr txBox="1"/>
          <p:nvPr/>
        </p:nvSpPr>
        <p:spPr>
          <a:xfrm>
            <a:off x="4222988" y="3326034"/>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27" name="Rectangle: Rounded Corners 26">
            <a:extLst>
              <a:ext uri="{FF2B5EF4-FFF2-40B4-BE49-F238E27FC236}">
                <a16:creationId xmlns:a16="http://schemas.microsoft.com/office/drawing/2014/main" id="{D4BEECFB-FD18-D3B4-62D7-3E5D1F5B52F6}"/>
              </a:ext>
            </a:extLst>
          </p:cNvPr>
          <p:cNvSpPr/>
          <p:nvPr/>
        </p:nvSpPr>
        <p:spPr>
          <a:xfrm>
            <a:off x="4246843" y="2794624"/>
            <a:ext cx="1480870" cy="78877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8" name="Straight Arrow Connector 27">
            <a:extLst>
              <a:ext uri="{FF2B5EF4-FFF2-40B4-BE49-F238E27FC236}">
                <a16:creationId xmlns:a16="http://schemas.microsoft.com/office/drawing/2014/main" id="{40AFFE13-53B8-816D-829F-18D40B1FC859}"/>
              </a:ext>
            </a:extLst>
          </p:cNvPr>
          <p:cNvCxnSpPr>
            <a:cxnSpLocks/>
            <a:stCxn id="13" idx="1"/>
            <a:endCxn id="27" idx="3"/>
          </p:cNvCxnSpPr>
          <p:nvPr/>
        </p:nvCxnSpPr>
        <p:spPr>
          <a:xfrm flipH="1" flipV="1">
            <a:off x="5727713" y="3189012"/>
            <a:ext cx="4157807" cy="2172469"/>
          </a:xfrm>
          <a:prstGeom prst="straightConnector1">
            <a:avLst/>
          </a:prstGeom>
          <a:ln w="19050">
            <a:solidFill>
              <a:srgbClr val="19AAF8">
                <a:alpha val="69804"/>
              </a:srgb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46EB-E1F2-B82F-067A-B3163346EE36}"/>
              </a:ext>
            </a:extLst>
          </p:cNvPr>
          <p:cNvCxnSpPr>
            <a:cxnSpLocks/>
            <a:stCxn id="27" idx="2"/>
          </p:cNvCxnSpPr>
          <p:nvPr/>
        </p:nvCxnSpPr>
        <p:spPr>
          <a:xfrm flipH="1">
            <a:off x="2290141" y="3583399"/>
            <a:ext cx="2697137" cy="215852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34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8DE20-AB60-D3D3-55B9-593084F62F9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55538E1C-502E-C64E-C977-30B7C76FCDE9}"/>
              </a:ext>
            </a:extLst>
          </p:cNvPr>
          <p:cNvSpPr txBox="1">
            <a:spLocks noGrp="1"/>
          </p:cNvSpPr>
          <p:nvPr>
            <p:ph idx="1"/>
          </p:nvPr>
        </p:nvSpPr>
        <p:spPr>
          <a:xfrm>
            <a:off x="539999" y="971999"/>
            <a:ext cx="8697785" cy="5353263"/>
          </a:xfrm>
        </p:spPr>
        <p:txBody>
          <a:bodyPr>
            <a:normAutofit/>
          </a:bodyPr>
          <a:lstStyle/>
          <a:p>
            <a:pPr>
              <a:lnSpc>
                <a:spcPct val="110000"/>
              </a:lnSpc>
            </a:pPr>
            <a:r>
              <a:rPr lang="nb-NO" sz="1400"/>
              <a:t>Create a new Dashboard. Name it "Cloud AP Dashboard" or something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Go to Variables and Add av variable</a:t>
            </a:r>
          </a:p>
          <a:p>
            <a:pPr>
              <a:lnSpc>
                <a:spcPct val="110000"/>
              </a:lnSpc>
            </a:pPr>
            <a:endParaRPr lang="nb-NO" sz="1400"/>
          </a:p>
          <a:p>
            <a:pPr>
              <a:lnSpc>
                <a:spcPct val="110000"/>
              </a:lnSpc>
            </a:pPr>
            <a:endParaRPr lang="nb-NO" sz="900"/>
          </a:p>
          <a:p>
            <a:pPr>
              <a:lnSpc>
                <a:spcPct val="110000"/>
              </a:lnSpc>
            </a:pPr>
            <a:endParaRPr lang="nb-NO" sz="900"/>
          </a:p>
          <a:p>
            <a:pPr>
              <a:lnSpc>
                <a:spcPct val="110000"/>
              </a:lnSpc>
            </a:pPr>
            <a:endParaRPr lang="nb-NO" sz="1400"/>
          </a:p>
          <a:p>
            <a:pPr>
              <a:lnSpc>
                <a:spcPct val="110000"/>
              </a:lnSpc>
            </a:pPr>
            <a:r>
              <a:rPr lang="nb-NO" sz="1400"/>
              <a:t>We show values with key "host". The reason</a:t>
            </a:r>
            <a:br>
              <a:rPr lang="nb-NO" sz="1400"/>
            </a:br>
            <a:r>
              <a:rPr lang="nb-NO" sz="1400"/>
              <a:t>for this is that we put data in influxDB with</a:t>
            </a:r>
            <a:br>
              <a:rPr lang="nb-NO" sz="1400"/>
            </a:br>
            <a:r>
              <a:rPr lang="nb-NO" sz="1400"/>
              <a:t>that key</a:t>
            </a:r>
          </a:p>
        </p:txBody>
      </p:sp>
      <p:sp>
        <p:nvSpPr>
          <p:cNvPr id="124" name="Slide Number Placeholder 3">
            <a:extLst>
              <a:ext uri="{FF2B5EF4-FFF2-40B4-BE49-F238E27FC236}">
                <a16:creationId xmlns:a16="http://schemas.microsoft.com/office/drawing/2014/main" id="{04820160-F412-EEF1-83FC-5E430F9B08A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173</a:t>
            </a:fld>
            <a:endParaRPr lang="en-GB"/>
          </a:p>
        </p:txBody>
      </p:sp>
      <p:sp>
        <p:nvSpPr>
          <p:cNvPr id="180" name="Text+Image 50:50">
            <a:extLst>
              <a:ext uri="{FF2B5EF4-FFF2-40B4-BE49-F238E27FC236}">
                <a16:creationId xmlns:a16="http://schemas.microsoft.com/office/drawing/2014/main" id="{F6C78942-749A-06EC-6A8A-707EAB45FD7C}"/>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3F9BEB2D-0728-6326-1E16-3F8B1FD2CBB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9A3C658-72E6-C33E-7048-599F236B2E6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6" name="Picture 5">
            <a:extLst>
              <a:ext uri="{FF2B5EF4-FFF2-40B4-BE49-F238E27FC236}">
                <a16:creationId xmlns:a16="http://schemas.microsoft.com/office/drawing/2014/main" id="{EF0FD613-CDA6-A16B-6BC0-818AC833E7EE}"/>
              </a:ext>
            </a:extLst>
          </p:cNvPr>
          <p:cNvPicPr>
            <a:picLocks noChangeAspect="1"/>
          </p:cNvPicPr>
          <p:nvPr/>
        </p:nvPicPr>
        <p:blipFill>
          <a:blip r:embed="rId3"/>
          <a:stretch>
            <a:fillRect/>
          </a:stretch>
        </p:blipFill>
        <p:spPr>
          <a:xfrm>
            <a:off x="4910428" y="2847463"/>
            <a:ext cx="3204925" cy="3171248"/>
          </a:xfrm>
          <a:prstGeom prst="rect">
            <a:avLst/>
          </a:prstGeom>
        </p:spPr>
      </p:pic>
      <p:pic>
        <p:nvPicPr>
          <p:cNvPr id="10" name="Picture 9">
            <a:extLst>
              <a:ext uri="{FF2B5EF4-FFF2-40B4-BE49-F238E27FC236}">
                <a16:creationId xmlns:a16="http://schemas.microsoft.com/office/drawing/2014/main" id="{EB11A357-8B41-0990-021E-B7A070ABC70A}"/>
              </a:ext>
            </a:extLst>
          </p:cNvPr>
          <p:cNvPicPr>
            <a:picLocks noChangeAspect="1"/>
          </p:cNvPicPr>
          <p:nvPr/>
        </p:nvPicPr>
        <p:blipFill>
          <a:blip r:embed="rId4"/>
          <a:stretch>
            <a:fillRect/>
          </a:stretch>
        </p:blipFill>
        <p:spPr>
          <a:xfrm>
            <a:off x="8257430" y="4777539"/>
            <a:ext cx="3855710" cy="1241172"/>
          </a:xfrm>
          <a:prstGeom prst="rect">
            <a:avLst/>
          </a:prstGeom>
        </p:spPr>
      </p:pic>
      <p:pic>
        <p:nvPicPr>
          <p:cNvPr id="2" name="Picture 1">
            <a:extLst>
              <a:ext uri="{FF2B5EF4-FFF2-40B4-BE49-F238E27FC236}">
                <a16:creationId xmlns:a16="http://schemas.microsoft.com/office/drawing/2014/main" id="{C86009EE-9456-6106-756A-2E103520C5F3}"/>
              </a:ext>
            </a:extLst>
          </p:cNvPr>
          <p:cNvPicPr>
            <a:picLocks noChangeAspect="1"/>
          </p:cNvPicPr>
          <p:nvPr/>
        </p:nvPicPr>
        <p:blipFill>
          <a:blip r:embed="rId5"/>
          <a:stretch>
            <a:fillRect/>
          </a:stretch>
        </p:blipFill>
        <p:spPr>
          <a:xfrm>
            <a:off x="815119" y="1433972"/>
            <a:ext cx="5744520" cy="1060419"/>
          </a:xfrm>
          <a:prstGeom prst="rect">
            <a:avLst/>
          </a:prstGeom>
        </p:spPr>
      </p:pic>
      <p:pic>
        <p:nvPicPr>
          <p:cNvPr id="5" name="Picture 4">
            <a:extLst>
              <a:ext uri="{FF2B5EF4-FFF2-40B4-BE49-F238E27FC236}">
                <a16:creationId xmlns:a16="http://schemas.microsoft.com/office/drawing/2014/main" id="{50C524FF-F621-D10D-31DF-5663C5B65923}"/>
              </a:ext>
            </a:extLst>
          </p:cNvPr>
          <p:cNvPicPr>
            <a:picLocks noChangeAspect="1"/>
          </p:cNvPicPr>
          <p:nvPr/>
        </p:nvPicPr>
        <p:blipFill>
          <a:blip r:embed="rId6"/>
          <a:stretch>
            <a:fillRect/>
          </a:stretch>
        </p:blipFill>
        <p:spPr>
          <a:xfrm>
            <a:off x="5578140" y="1871245"/>
            <a:ext cx="896949" cy="959046"/>
          </a:xfrm>
          <a:prstGeom prst="rect">
            <a:avLst/>
          </a:prstGeom>
        </p:spPr>
      </p:pic>
      <p:cxnSp>
        <p:nvCxnSpPr>
          <p:cNvPr id="7" name="Straight Arrow Connector 6">
            <a:extLst>
              <a:ext uri="{FF2B5EF4-FFF2-40B4-BE49-F238E27FC236}">
                <a16:creationId xmlns:a16="http://schemas.microsoft.com/office/drawing/2014/main" id="{28ED1888-1FB2-4759-356F-ADC3DFFAE4BA}"/>
              </a:ext>
            </a:extLst>
          </p:cNvPr>
          <p:cNvCxnSpPr>
            <a:cxnSpLocks/>
            <a:endCxn id="8" idx="1"/>
          </p:cNvCxnSpPr>
          <p:nvPr/>
        </p:nvCxnSpPr>
        <p:spPr>
          <a:xfrm flipV="1">
            <a:off x="2053719" y="2315648"/>
            <a:ext cx="3524421" cy="2533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8" name="Rectangle: Rounded Corners 7">
            <a:extLst>
              <a:ext uri="{FF2B5EF4-FFF2-40B4-BE49-F238E27FC236}">
                <a16:creationId xmlns:a16="http://schemas.microsoft.com/office/drawing/2014/main" id="{209BE24E-4C00-1D97-4C2F-9D6817C7809E}"/>
              </a:ext>
            </a:extLst>
          </p:cNvPr>
          <p:cNvSpPr/>
          <p:nvPr/>
        </p:nvSpPr>
        <p:spPr>
          <a:xfrm>
            <a:off x="5578140" y="2136904"/>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9" name="Picture 8">
            <a:extLst>
              <a:ext uri="{FF2B5EF4-FFF2-40B4-BE49-F238E27FC236}">
                <a16:creationId xmlns:a16="http://schemas.microsoft.com/office/drawing/2014/main" id="{03A55A21-A47C-4BD4-8C22-9DADC62539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79861" y="940023"/>
            <a:ext cx="1995433" cy="1656078"/>
          </a:xfrm>
          <a:prstGeom prst="rect">
            <a:avLst/>
          </a:prstGeom>
        </p:spPr>
      </p:pic>
      <p:pic>
        <p:nvPicPr>
          <p:cNvPr id="11" name="Picture 10">
            <a:extLst>
              <a:ext uri="{FF2B5EF4-FFF2-40B4-BE49-F238E27FC236}">
                <a16:creationId xmlns:a16="http://schemas.microsoft.com/office/drawing/2014/main" id="{99AF03E2-CB93-EEB4-CD31-52F3528E98C5}"/>
              </a:ext>
            </a:extLst>
          </p:cNvPr>
          <p:cNvPicPr>
            <a:picLocks noChangeAspect="1"/>
          </p:cNvPicPr>
          <p:nvPr/>
        </p:nvPicPr>
        <p:blipFill>
          <a:blip r:embed="rId8"/>
          <a:stretch>
            <a:fillRect/>
          </a:stretch>
        </p:blipFill>
        <p:spPr>
          <a:xfrm>
            <a:off x="7211221" y="1422682"/>
            <a:ext cx="1571844" cy="543001"/>
          </a:xfrm>
          <a:prstGeom prst="rect">
            <a:avLst/>
          </a:prstGeom>
        </p:spPr>
      </p:pic>
      <p:cxnSp>
        <p:nvCxnSpPr>
          <p:cNvPr id="12" name="Straight Arrow Connector 11">
            <a:extLst>
              <a:ext uri="{FF2B5EF4-FFF2-40B4-BE49-F238E27FC236}">
                <a16:creationId xmlns:a16="http://schemas.microsoft.com/office/drawing/2014/main" id="{45254597-D38E-E18A-A173-500C7CB2D752}"/>
              </a:ext>
            </a:extLst>
          </p:cNvPr>
          <p:cNvCxnSpPr>
            <a:cxnSpLocks/>
            <a:stCxn id="8" idx="3"/>
          </p:cNvCxnSpPr>
          <p:nvPr/>
        </p:nvCxnSpPr>
        <p:spPr>
          <a:xfrm flipV="1">
            <a:off x="6475089" y="1702079"/>
            <a:ext cx="1273457" cy="61356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0EFBA998-43C4-85C6-262E-FC9C6C02CD15}"/>
              </a:ext>
            </a:extLst>
          </p:cNvPr>
          <p:cNvSpPr txBox="1"/>
          <p:nvPr/>
        </p:nvSpPr>
        <p:spPr>
          <a:xfrm>
            <a:off x="9636556" y="2239672"/>
            <a:ext cx="1566832" cy="254720"/>
          </a:xfrm>
          <a:prstGeom prst="rect">
            <a:avLst/>
          </a:prstGeom>
          <a:solidFill>
            <a:srgbClr val="111217"/>
          </a:solidFill>
        </p:spPr>
        <p:txBody>
          <a:bodyPr wrap="square" lIns="90000" tIns="46800" rIns="90000" bIns="46800" rtlCol="0">
            <a:noAutofit/>
          </a:bodyPr>
          <a:lstStyle/>
          <a:p>
            <a:pPr algn="l"/>
            <a:r>
              <a:rPr lang="nb-NO" sz="900">
                <a:solidFill>
                  <a:schemeClr val="bg1">
                    <a:lumMod val="85000"/>
                  </a:schemeClr>
                </a:solidFill>
              </a:rPr>
              <a:t>Cloud AP Dashboard</a:t>
            </a:r>
            <a:endParaRPr lang="nb-NO" sz="900" dirty="0" err="1">
              <a:solidFill>
                <a:schemeClr val="bg1">
                  <a:lumMod val="85000"/>
                </a:schemeClr>
              </a:solidFill>
            </a:endParaRPr>
          </a:p>
        </p:txBody>
      </p:sp>
      <p:cxnSp>
        <p:nvCxnSpPr>
          <p:cNvPr id="16" name="Straight Arrow Connector 15">
            <a:extLst>
              <a:ext uri="{FF2B5EF4-FFF2-40B4-BE49-F238E27FC236}">
                <a16:creationId xmlns:a16="http://schemas.microsoft.com/office/drawing/2014/main" id="{31586991-E65F-8B09-0186-5681F8A99C9C}"/>
              </a:ext>
            </a:extLst>
          </p:cNvPr>
          <p:cNvCxnSpPr>
            <a:cxnSpLocks/>
          </p:cNvCxnSpPr>
          <p:nvPr/>
        </p:nvCxnSpPr>
        <p:spPr>
          <a:xfrm>
            <a:off x="8035365" y="1675683"/>
            <a:ext cx="1534030" cy="6913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F40C7DC8-D416-51DD-BBDD-6D46FEE14D4C}"/>
              </a:ext>
            </a:extLst>
          </p:cNvPr>
          <p:cNvPicPr>
            <a:picLocks noChangeAspect="1"/>
          </p:cNvPicPr>
          <p:nvPr/>
        </p:nvPicPr>
        <p:blipFill rotWithShape="1">
          <a:blip r:embed="rId9"/>
          <a:srcRect b="52429"/>
          <a:stretch/>
        </p:blipFill>
        <p:spPr>
          <a:xfrm>
            <a:off x="815119" y="2938794"/>
            <a:ext cx="3234801" cy="1222937"/>
          </a:xfrm>
          <a:prstGeom prst="rect">
            <a:avLst/>
          </a:prstGeom>
        </p:spPr>
      </p:pic>
      <p:pic>
        <p:nvPicPr>
          <p:cNvPr id="19" name="Picture 18">
            <a:extLst>
              <a:ext uri="{FF2B5EF4-FFF2-40B4-BE49-F238E27FC236}">
                <a16:creationId xmlns:a16="http://schemas.microsoft.com/office/drawing/2014/main" id="{2D797E76-8FCE-1111-B17F-6798DAB1866F}"/>
              </a:ext>
            </a:extLst>
          </p:cNvPr>
          <p:cNvPicPr>
            <a:picLocks noChangeAspect="1"/>
          </p:cNvPicPr>
          <p:nvPr/>
        </p:nvPicPr>
        <p:blipFill>
          <a:blip r:embed="rId10"/>
          <a:srcRect l="12723" t="16854" r="12728" b="11580"/>
          <a:stretch/>
        </p:blipFill>
        <p:spPr>
          <a:xfrm>
            <a:off x="4088282" y="3274694"/>
            <a:ext cx="701848" cy="231831"/>
          </a:xfrm>
          <a:prstGeom prst="rect">
            <a:avLst/>
          </a:prstGeom>
        </p:spPr>
      </p:pic>
      <p:cxnSp>
        <p:nvCxnSpPr>
          <p:cNvPr id="20" name="Straight Arrow Connector 19">
            <a:extLst>
              <a:ext uri="{FF2B5EF4-FFF2-40B4-BE49-F238E27FC236}">
                <a16:creationId xmlns:a16="http://schemas.microsoft.com/office/drawing/2014/main" id="{919E966E-A1FB-D8F1-EF7F-E672AF5A8ADC}"/>
              </a:ext>
            </a:extLst>
          </p:cNvPr>
          <p:cNvCxnSpPr>
            <a:cxnSpLocks/>
            <a:endCxn id="19" idx="1"/>
          </p:cNvCxnSpPr>
          <p:nvPr/>
        </p:nvCxnSpPr>
        <p:spPr>
          <a:xfrm flipV="1">
            <a:off x="2952629" y="3390610"/>
            <a:ext cx="1135653" cy="588338"/>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292471E-BB6D-BBB4-8DC8-9B1FEBF85F09}"/>
              </a:ext>
            </a:extLst>
          </p:cNvPr>
          <p:cNvCxnSpPr>
            <a:cxnSpLocks/>
            <a:stCxn id="19" idx="3"/>
            <a:endCxn id="25" idx="1"/>
          </p:cNvCxnSpPr>
          <p:nvPr/>
        </p:nvCxnSpPr>
        <p:spPr>
          <a:xfrm>
            <a:off x="4790130" y="3390610"/>
            <a:ext cx="142076" cy="0"/>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25" name="Rectangle: Rounded Corners 24">
            <a:extLst>
              <a:ext uri="{FF2B5EF4-FFF2-40B4-BE49-F238E27FC236}">
                <a16:creationId xmlns:a16="http://schemas.microsoft.com/office/drawing/2014/main" id="{4EC7E8EF-3E95-5FCC-B717-C085D271EB92}"/>
              </a:ext>
            </a:extLst>
          </p:cNvPr>
          <p:cNvSpPr/>
          <p:nvPr/>
        </p:nvSpPr>
        <p:spPr>
          <a:xfrm>
            <a:off x="4932206" y="3274694"/>
            <a:ext cx="896949"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D732BC08-5DF5-A6C9-87D5-9F1B2CE4897C}"/>
              </a:ext>
            </a:extLst>
          </p:cNvPr>
          <p:cNvSpPr/>
          <p:nvPr/>
        </p:nvSpPr>
        <p:spPr>
          <a:xfrm>
            <a:off x="5866484" y="5735623"/>
            <a:ext cx="1750866"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8" name="Straight Arrow Connector 27">
            <a:extLst>
              <a:ext uri="{FF2B5EF4-FFF2-40B4-BE49-F238E27FC236}">
                <a16:creationId xmlns:a16="http://schemas.microsoft.com/office/drawing/2014/main" id="{C2D48351-B778-AC01-60B6-AB759A865F29}"/>
              </a:ext>
            </a:extLst>
          </p:cNvPr>
          <p:cNvCxnSpPr>
            <a:cxnSpLocks/>
          </p:cNvCxnSpPr>
          <p:nvPr/>
        </p:nvCxnSpPr>
        <p:spPr>
          <a:xfrm>
            <a:off x="5519491" y="3506525"/>
            <a:ext cx="1164652" cy="22176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C3E08165-FA87-ADE7-0354-C8CABBD8EDF3}"/>
              </a:ext>
            </a:extLst>
          </p:cNvPr>
          <p:cNvPicPr>
            <a:picLocks noChangeAspect="1"/>
          </p:cNvPicPr>
          <p:nvPr/>
        </p:nvPicPr>
        <p:blipFill>
          <a:blip r:embed="rId11"/>
          <a:stretch>
            <a:fillRect/>
          </a:stretch>
        </p:blipFill>
        <p:spPr>
          <a:xfrm>
            <a:off x="1682795" y="4771872"/>
            <a:ext cx="2256044" cy="1222936"/>
          </a:xfrm>
          <a:prstGeom prst="rect">
            <a:avLst/>
          </a:prstGeom>
        </p:spPr>
      </p:pic>
      <p:cxnSp>
        <p:nvCxnSpPr>
          <p:cNvPr id="34" name="Straight Arrow Connector 33">
            <a:extLst>
              <a:ext uri="{FF2B5EF4-FFF2-40B4-BE49-F238E27FC236}">
                <a16:creationId xmlns:a16="http://schemas.microsoft.com/office/drawing/2014/main" id="{255EE982-EF1A-700C-BF5D-4D7FB491D9BF}"/>
              </a:ext>
            </a:extLst>
          </p:cNvPr>
          <p:cNvCxnSpPr>
            <a:cxnSpLocks/>
            <a:endCxn id="26" idx="1"/>
          </p:cNvCxnSpPr>
          <p:nvPr/>
        </p:nvCxnSpPr>
        <p:spPr>
          <a:xfrm>
            <a:off x="2739008" y="5369713"/>
            <a:ext cx="3127476" cy="481826"/>
          </a:xfrm>
          <a:prstGeom prst="straightConnector1">
            <a:avLst/>
          </a:prstGeom>
          <a:ln w="9525">
            <a:prstDash val="dash"/>
            <a:tailEnd type="triangle"/>
          </a:ln>
        </p:spPr>
        <p:style>
          <a:lnRef idx="3">
            <a:schemeClr val="accent1"/>
          </a:lnRef>
          <a:fillRef idx="0">
            <a:schemeClr val="accent1"/>
          </a:fillRef>
          <a:effectRef idx="2">
            <a:schemeClr val="accent1"/>
          </a:effectRef>
          <a:fontRef idx="minor">
            <a:schemeClr val="tx1"/>
          </a:fontRef>
        </p:style>
      </p:cxnSp>
      <p:sp>
        <p:nvSpPr>
          <p:cNvPr id="39" name="The distance between the headline and the start of the body copy is always constant.…">
            <a:extLst>
              <a:ext uri="{FF2B5EF4-FFF2-40B4-BE49-F238E27FC236}">
                <a16:creationId xmlns:a16="http://schemas.microsoft.com/office/drawing/2014/main" id="{8C84C925-44AB-766E-78A4-AD6A51A2A2AD}"/>
              </a:ext>
            </a:extLst>
          </p:cNvPr>
          <p:cNvSpPr txBox="1">
            <a:spLocks/>
          </p:cNvSpPr>
          <p:nvPr/>
        </p:nvSpPr>
        <p:spPr bwMode="gray">
          <a:xfrm>
            <a:off x="8309268" y="3762064"/>
            <a:ext cx="3709129" cy="13647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When you press "Run query" you should see the names of your APs that you have inserted into influxdb</a:t>
            </a:r>
          </a:p>
        </p:txBody>
      </p:sp>
    </p:spTree>
    <p:extLst>
      <p:ext uri="{BB962C8B-B14F-4D97-AF65-F5344CB8AC3E}">
        <p14:creationId xmlns:p14="http://schemas.microsoft.com/office/powerpoint/2010/main" val="1767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38D6-9DEC-9CC5-4C0E-BEB75E10B934}"/>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9A4A397-1984-0BD9-3EB1-74DA817D7CAF}"/>
              </a:ext>
            </a:extLst>
          </p:cNvPr>
          <p:cNvSpPr txBox="1">
            <a:spLocks noGrp="1"/>
          </p:cNvSpPr>
          <p:nvPr>
            <p:ph idx="1"/>
          </p:nvPr>
        </p:nvSpPr>
        <p:spPr>
          <a:xfrm>
            <a:off x="539999" y="972000"/>
            <a:ext cx="5423479" cy="5222066"/>
          </a:xfrm>
        </p:spPr>
        <p:txBody>
          <a:bodyPr>
            <a:normAutofit/>
          </a:bodyPr>
          <a:lstStyle/>
          <a:p>
            <a:pPr>
              <a:lnSpc>
                <a:spcPct val="110000"/>
              </a:lnSpc>
            </a:pPr>
            <a:r>
              <a:rPr lang="nb-NO" sz="1400"/>
              <a:t>Go to the dashboard and select "Add visualization"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Select the "CloudAP" datasource that you created</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Replicate this query for your first visualization </a:t>
            </a:r>
          </a:p>
        </p:txBody>
      </p:sp>
      <p:sp>
        <p:nvSpPr>
          <p:cNvPr id="124" name="Slide Number Placeholder 3">
            <a:extLst>
              <a:ext uri="{FF2B5EF4-FFF2-40B4-BE49-F238E27FC236}">
                <a16:creationId xmlns:a16="http://schemas.microsoft.com/office/drawing/2014/main" id="{01BE67D3-2264-C58F-0E6A-552485CAAFD3}"/>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174</a:t>
            </a:fld>
            <a:endParaRPr lang="en-GB"/>
          </a:p>
        </p:txBody>
      </p:sp>
      <p:sp>
        <p:nvSpPr>
          <p:cNvPr id="180" name="Text+Image 50:50">
            <a:extLst>
              <a:ext uri="{FF2B5EF4-FFF2-40B4-BE49-F238E27FC236}">
                <a16:creationId xmlns:a16="http://schemas.microsoft.com/office/drawing/2014/main" id="{FE7E35E5-99DD-04D5-44ED-4BC047DE86F8}"/>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6774BA84-4990-B278-D858-09F782D2930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B4A613F-EC8F-7901-4C16-E043DFE5BF7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CC52F3D2-2063-CDD5-CCDB-AAD26383AB93}"/>
              </a:ext>
            </a:extLst>
          </p:cNvPr>
          <p:cNvPicPr>
            <a:picLocks noChangeAspect="1"/>
          </p:cNvPicPr>
          <p:nvPr/>
        </p:nvPicPr>
        <p:blipFill>
          <a:blip r:embed="rId3"/>
          <a:stretch>
            <a:fillRect/>
          </a:stretch>
        </p:blipFill>
        <p:spPr>
          <a:xfrm>
            <a:off x="813865" y="1441519"/>
            <a:ext cx="4496281" cy="1307330"/>
          </a:xfrm>
          <a:prstGeom prst="rect">
            <a:avLst/>
          </a:prstGeom>
        </p:spPr>
      </p:pic>
      <p:pic>
        <p:nvPicPr>
          <p:cNvPr id="8" name="Picture 7">
            <a:extLst>
              <a:ext uri="{FF2B5EF4-FFF2-40B4-BE49-F238E27FC236}">
                <a16:creationId xmlns:a16="http://schemas.microsoft.com/office/drawing/2014/main" id="{0A880C38-F9D9-FE67-E403-BB20054916D1}"/>
              </a:ext>
            </a:extLst>
          </p:cNvPr>
          <p:cNvPicPr>
            <a:picLocks noChangeAspect="1"/>
          </p:cNvPicPr>
          <p:nvPr/>
        </p:nvPicPr>
        <p:blipFill>
          <a:blip r:embed="rId4"/>
          <a:stretch>
            <a:fillRect/>
          </a:stretch>
        </p:blipFill>
        <p:spPr>
          <a:xfrm>
            <a:off x="813865" y="3263531"/>
            <a:ext cx="4496281" cy="1719390"/>
          </a:xfrm>
          <a:prstGeom prst="rect">
            <a:avLst/>
          </a:prstGeom>
        </p:spPr>
      </p:pic>
      <p:pic>
        <p:nvPicPr>
          <p:cNvPr id="2" name="Picture 1">
            <a:extLst>
              <a:ext uri="{FF2B5EF4-FFF2-40B4-BE49-F238E27FC236}">
                <a16:creationId xmlns:a16="http://schemas.microsoft.com/office/drawing/2014/main" id="{5B044C36-5EBF-CA6E-0550-88B1B4987867}"/>
              </a:ext>
            </a:extLst>
          </p:cNvPr>
          <p:cNvPicPr>
            <a:picLocks noChangeAspect="1"/>
          </p:cNvPicPr>
          <p:nvPr/>
        </p:nvPicPr>
        <p:blipFill>
          <a:blip r:embed="rId5"/>
          <a:srcRect t="52158" r="61261"/>
          <a:stretch/>
        </p:blipFill>
        <p:spPr>
          <a:xfrm>
            <a:off x="5638228" y="1674000"/>
            <a:ext cx="6457265" cy="4333056"/>
          </a:xfrm>
          <a:prstGeom prst="rect">
            <a:avLst/>
          </a:prstGeom>
        </p:spPr>
      </p:pic>
      <p:cxnSp>
        <p:nvCxnSpPr>
          <p:cNvPr id="6" name="Straight Arrow Connector 5">
            <a:extLst>
              <a:ext uri="{FF2B5EF4-FFF2-40B4-BE49-F238E27FC236}">
                <a16:creationId xmlns:a16="http://schemas.microsoft.com/office/drawing/2014/main" id="{5CA06071-4180-BF71-693B-574554C6D958}"/>
              </a:ext>
            </a:extLst>
          </p:cNvPr>
          <p:cNvCxnSpPr>
            <a:cxnSpLocks/>
          </p:cNvCxnSpPr>
          <p:nvPr/>
        </p:nvCxnSpPr>
        <p:spPr>
          <a:xfrm flipV="1">
            <a:off x="4977517" y="4321534"/>
            <a:ext cx="878619" cy="910424"/>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7ECFCACC-A67B-D2E1-6BB3-7248B386CB3B}"/>
              </a:ext>
            </a:extLst>
          </p:cNvPr>
          <p:cNvPicPr>
            <a:picLocks noChangeAspect="1"/>
          </p:cNvPicPr>
          <p:nvPr/>
        </p:nvPicPr>
        <p:blipFill>
          <a:blip r:embed="rId3"/>
          <a:stretch>
            <a:fillRect/>
          </a:stretch>
        </p:blipFill>
        <p:spPr>
          <a:xfrm>
            <a:off x="540000" y="1316090"/>
            <a:ext cx="8669973" cy="471085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63BEF0E5-BC2D-162C-9912-4056565D261E}"/>
              </a:ext>
            </a:extLst>
          </p:cNvPr>
          <p:cNvSpPr txBox="1">
            <a:spLocks noGrp="1"/>
          </p:cNvSpPr>
          <p:nvPr>
            <p:ph idx="1"/>
          </p:nvPr>
        </p:nvSpPr>
        <p:spPr>
          <a:xfrm>
            <a:off x="539999" y="860679"/>
            <a:ext cx="5423479" cy="5222066"/>
          </a:xfrm>
        </p:spPr>
        <p:txBody>
          <a:bodyPr>
            <a:normAutofit/>
          </a:bodyPr>
          <a:lstStyle/>
          <a:p>
            <a:pPr>
              <a:lnSpc>
                <a:spcPct val="110000"/>
              </a:lnSpc>
            </a:pPr>
            <a:r>
              <a:rPr lang="nb-NO" sz="1400"/>
              <a:t>You should see the graphs starting to show</a:t>
            </a:r>
          </a:p>
        </p:txBody>
      </p:sp>
      <p:cxnSp>
        <p:nvCxnSpPr>
          <p:cNvPr id="6" name="Straight Arrow Connector 5">
            <a:extLst>
              <a:ext uri="{FF2B5EF4-FFF2-40B4-BE49-F238E27FC236}">
                <a16:creationId xmlns:a16="http://schemas.microsoft.com/office/drawing/2014/main" id="{E23B99F2-5200-5BE5-0711-EBD89CB65C59}"/>
              </a:ext>
            </a:extLst>
          </p:cNvPr>
          <p:cNvCxnSpPr>
            <a:cxnSpLocks/>
          </p:cNvCxnSpPr>
          <p:nvPr/>
        </p:nvCxnSpPr>
        <p:spPr>
          <a:xfrm>
            <a:off x="4711148" y="1192696"/>
            <a:ext cx="2449002" cy="208324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41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4D8D-792D-CE3E-9722-43945A6C7E74}"/>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F599576B-8D74-8F3E-76CC-5C9AB8686DC7}"/>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176</a:t>
            </a:fld>
            <a:endParaRPr lang="en-GB"/>
          </a:p>
        </p:txBody>
      </p:sp>
      <p:sp>
        <p:nvSpPr>
          <p:cNvPr id="180" name="Text+Image 50:50">
            <a:extLst>
              <a:ext uri="{FF2B5EF4-FFF2-40B4-BE49-F238E27FC236}">
                <a16:creationId xmlns:a16="http://schemas.microsoft.com/office/drawing/2014/main" id="{736A3CB8-6C8A-D6A0-513C-B0E03B40A087}"/>
              </a:ext>
            </a:extLst>
          </p:cNvPr>
          <p:cNvSpPr txBox="1">
            <a:spLocks noGrp="1"/>
          </p:cNvSpPr>
          <p:nvPr>
            <p:ph type="title"/>
          </p:nvPr>
        </p:nvSpPr>
        <p:spPr>
          <a:xfrm>
            <a:off x="540000" y="432000"/>
            <a:ext cx="11109600" cy="540000"/>
          </a:xfrm>
        </p:spPr>
        <p:txBody>
          <a:bodyPr anchor="ctr">
            <a:normAutofit/>
          </a:bodyPr>
          <a:lstStyle/>
          <a:p>
            <a:pPr algn="l"/>
            <a:r>
              <a:rPr lang="en-US" sz="2800"/>
              <a:t>Example dashboard in Grafana</a:t>
            </a:r>
          </a:p>
        </p:txBody>
      </p:sp>
      <p:sp>
        <p:nvSpPr>
          <p:cNvPr id="3" name="Footer Placeholder 6">
            <a:extLst>
              <a:ext uri="{FF2B5EF4-FFF2-40B4-BE49-F238E27FC236}">
                <a16:creationId xmlns:a16="http://schemas.microsoft.com/office/drawing/2014/main" id="{CDB53251-BCFE-22D9-3375-69BA4E4C276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FF6A7B7-E1EE-E9C4-A96C-B9A2CE0D0C0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8" name="Picture 7">
            <a:extLst>
              <a:ext uri="{FF2B5EF4-FFF2-40B4-BE49-F238E27FC236}">
                <a16:creationId xmlns:a16="http://schemas.microsoft.com/office/drawing/2014/main" id="{BF682FD6-5AE3-EA34-0016-BE31505DB1F9}"/>
              </a:ext>
            </a:extLst>
          </p:cNvPr>
          <p:cNvPicPr>
            <a:picLocks noChangeAspect="1"/>
          </p:cNvPicPr>
          <p:nvPr/>
        </p:nvPicPr>
        <p:blipFill>
          <a:blip r:embed="rId3"/>
          <a:srcRect t="591" b="2686"/>
          <a:stretch/>
        </p:blipFill>
        <p:spPr>
          <a:xfrm>
            <a:off x="922351" y="1308382"/>
            <a:ext cx="8758361" cy="4744463"/>
          </a:xfrm>
          <a:prstGeom prst="rect">
            <a:avLst/>
          </a:prstGeom>
        </p:spPr>
      </p:pic>
      <p:sp>
        <p:nvSpPr>
          <p:cNvPr id="5" name="The distance between the headline and the start of the body copy is always constant.…">
            <a:extLst>
              <a:ext uri="{FF2B5EF4-FFF2-40B4-BE49-F238E27FC236}">
                <a16:creationId xmlns:a16="http://schemas.microsoft.com/office/drawing/2014/main" id="{F420CA8C-AD33-8BD0-0845-DEC46661DB14}"/>
              </a:ext>
            </a:extLst>
          </p:cNvPr>
          <p:cNvSpPr txBox="1">
            <a:spLocks noGrp="1"/>
          </p:cNvSpPr>
          <p:nvPr>
            <p:ph idx="1"/>
          </p:nvPr>
        </p:nvSpPr>
        <p:spPr>
          <a:xfrm>
            <a:off x="539999" y="860679"/>
            <a:ext cx="7093253" cy="5222066"/>
          </a:xfrm>
        </p:spPr>
        <p:txBody>
          <a:bodyPr>
            <a:normAutofit/>
          </a:bodyPr>
          <a:lstStyle/>
          <a:p>
            <a:pPr>
              <a:lnSpc>
                <a:spcPct val="110000"/>
              </a:lnSpc>
            </a:pPr>
            <a:r>
              <a:rPr lang="nb-NO" sz="1400"/>
              <a:t>Duplicate the 2.4GHz visualization and create a panel for 5GHz and 6GHz</a:t>
            </a:r>
          </a:p>
        </p:txBody>
      </p:sp>
    </p:spTree>
    <p:extLst>
      <p:ext uri="{BB962C8B-B14F-4D97-AF65-F5344CB8AC3E}">
        <p14:creationId xmlns:p14="http://schemas.microsoft.com/office/powerpoint/2010/main" val="6800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2000"/>
            <a:ext cx="5117851" cy="3841300"/>
          </a:xfrm>
        </p:spPr>
        <p:txBody>
          <a:bodyPr>
            <a:normAutofit/>
          </a:bodyPr>
          <a:lstStyle/>
          <a:p>
            <a:pPr>
              <a:lnSpc>
                <a:spcPct val="110000"/>
              </a:lnSpc>
            </a:pPr>
            <a:r>
              <a:rPr lang="nb-NO" sz="1400"/>
              <a:t>Next step suggestions</a:t>
            </a:r>
          </a:p>
          <a:p>
            <a:pPr lvl="1">
              <a:lnSpc>
                <a:spcPct val="110000"/>
              </a:lnSpc>
            </a:pPr>
            <a:r>
              <a:rPr lang="nb-NO" sz="1200"/>
              <a:t>Client count</a:t>
            </a:r>
          </a:p>
          <a:p>
            <a:pPr lvl="1">
              <a:lnSpc>
                <a:spcPct val="110000"/>
              </a:lnSpc>
            </a:pPr>
            <a:r>
              <a:rPr lang="nb-NO" sz="1200"/>
              <a:t>Current channel</a:t>
            </a:r>
          </a:p>
          <a:p>
            <a:pPr lvl="1">
              <a:lnSpc>
                <a:spcPct val="110000"/>
              </a:lnSpc>
            </a:pPr>
            <a:r>
              <a:rPr lang="nb-NO" sz="1200"/>
              <a:t>Channel width</a:t>
            </a:r>
          </a:p>
          <a:p>
            <a:pPr lvl="1">
              <a:lnSpc>
                <a:spcPct val="110000"/>
              </a:lnSpc>
            </a:pPr>
            <a:r>
              <a:rPr lang="nb-NO" sz="1200"/>
              <a:t>etc, check the 9800 dashboard for example</a:t>
            </a:r>
          </a:p>
          <a:p>
            <a:pPr lvl="1">
              <a:lnSpc>
                <a:spcPct val="110000"/>
              </a:lnSpc>
            </a:pPr>
            <a:endParaRPr lang="nb-NO" sz="1200"/>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9CD2976C-206E-46DE-36B6-AC07B64C396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D461A0-03D2-FCE9-F6DB-C4FFE191AB0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#61: Python - Meraki-&gt;InfluxDB-&gt;Grafana</a:t>
            </a:r>
          </a:p>
        </p:txBody>
      </p:sp>
      <p:pic>
        <p:nvPicPr>
          <p:cNvPr id="5" name="Picture 4">
            <a:extLst>
              <a:ext uri="{FF2B5EF4-FFF2-40B4-BE49-F238E27FC236}">
                <a16:creationId xmlns:a16="http://schemas.microsoft.com/office/drawing/2014/main" id="{A17A7B23-658F-8A7E-F313-5D2F1F034DF9}"/>
              </a:ext>
            </a:extLst>
          </p:cNvPr>
          <p:cNvPicPr>
            <a:picLocks noChangeAspect="1"/>
          </p:cNvPicPr>
          <p:nvPr/>
        </p:nvPicPr>
        <p:blipFill>
          <a:blip r:embed="rId3"/>
          <a:stretch>
            <a:fillRect/>
          </a:stretch>
        </p:blipFill>
        <p:spPr>
          <a:xfrm>
            <a:off x="4737100" y="971999"/>
            <a:ext cx="6851650" cy="4981129"/>
          </a:xfrm>
          <a:prstGeom prst="rect">
            <a:avLst/>
          </a:prstGeom>
        </p:spPr>
      </p:pic>
    </p:spTree>
    <p:extLst>
      <p:ext uri="{BB962C8B-B14F-4D97-AF65-F5344CB8AC3E}">
        <p14:creationId xmlns:p14="http://schemas.microsoft.com/office/powerpoint/2010/main" val="2873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78884-5692-1ADA-FFBD-A0F3F5B47F71}"/>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FE0C0B2E-4DD8-EAEA-B86B-F58FA2F66D0A}"/>
              </a:ext>
            </a:extLst>
          </p:cNvPr>
          <p:cNvSpPr txBox="1">
            <a:spLocks noGrp="1"/>
          </p:cNvSpPr>
          <p:nvPr>
            <p:ph idx="1"/>
          </p:nvPr>
        </p:nvSpPr>
        <p:spPr>
          <a:xfrm>
            <a:off x="539999" y="971999"/>
            <a:ext cx="11422263" cy="5046663"/>
          </a:xfrm>
        </p:spPr>
        <p:txBody>
          <a:bodyPr>
            <a:normAutofit/>
          </a:bodyPr>
          <a:lstStyle/>
          <a:p>
            <a:pPr>
              <a:lnSpc>
                <a:spcPct val="110000"/>
              </a:lnSpc>
            </a:pPr>
            <a:r>
              <a:rPr lang="nb-NO" sz="1600"/>
              <a:t>In this exercise we will explore some introductory variants of MIST programmability/automation</a:t>
            </a:r>
          </a:p>
          <a:p>
            <a:pPr>
              <a:lnSpc>
                <a:spcPct val="110000"/>
              </a:lnSpc>
            </a:pPr>
            <a:r>
              <a:rPr lang="nb-NO" sz="1600"/>
              <a:t>Postman: How to use the MIST Postman API collection</a:t>
            </a:r>
          </a:p>
          <a:p>
            <a:pPr>
              <a:lnSpc>
                <a:spcPct val="110000"/>
              </a:lnSpc>
            </a:pPr>
            <a:r>
              <a:rPr lang="nb-NO" sz="1600"/>
              <a:t>Python: Create a simple script based on what we explored in Postman</a:t>
            </a:r>
          </a:p>
          <a:p>
            <a:pPr>
              <a:lnSpc>
                <a:spcPct val="110000"/>
              </a:lnSpc>
            </a:pPr>
            <a:endParaRPr lang="nb-NO" sz="1600"/>
          </a:p>
          <a:p>
            <a:pPr>
              <a:lnSpc>
                <a:spcPct val="110000"/>
              </a:lnSpc>
            </a:pPr>
            <a:r>
              <a:rPr lang="nb-NO" sz="1600"/>
              <a:t>References:</a:t>
            </a:r>
          </a:p>
          <a:p>
            <a:pPr lvl="1">
              <a:lnSpc>
                <a:spcPct val="110000"/>
              </a:lnSpc>
            </a:pPr>
            <a:r>
              <a:rPr lang="nb-NO" sz="1400"/>
              <a:t>Juniper-MIST API documentation: </a:t>
            </a:r>
            <a:r>
              <a:rPr lang="nb-NO" sz="1400">
                <a:hlinkClick r:id="rId3"/>
              </a:rPr>
              <a:t>https://www.juniper.net/documentation/product/us/en/mist/#cat=for_developers</a:t>
            </a:r>
            <a:endParaRPr lang="nb-NO" sz="1400"/>
          </a:p>
          <a:p>
            <a:pPr lvl="1">
              <a:lnSpc>
                <a:spcPct val="110000"/>
              </a:lnSpc>
            </a:pPr>
            <a:r>
              <a:rPr lang="nb-NO" sz="1400">
                <a:hlinkClick r:id="rId4"/>
              </a:rPr>
              <a:t>https://www.mist.com/documentation/using-postman/</a:t>
            </a:r>
            <a:endParaRPr lang="nb-NO" sz="1400"/>
          </a:p>
          <a:p>
            <a:pPr lvl="1">
              <a:lnSpc>
                <a:spcPct val="110000"/>
              </a:lnSpc>
            </a:pPr>
            <a:r>
              <a:rPr lang="nb-NO" sz="1400"/>
              <a:t>MIST-Lab demo apps: </a:t>
            </a:r>
            <a:r>
              <a:rPr lang="nb-NO" sz="1400">
                <a:hlinkClick r:id="rId5"/>
              </a:rPr>
              <a:t>https://apps.mist-lab.fr/</a:t>
            </a:r>
            <a:endParaRPr lang="nb-NO" sz="1400"/>
          </a:p>
          <a:p>
            <a:pPr lvl="1">
              <a:lnSpc>
                <a:spcPct val="110000"/>
              </a:lnSpc>
            </a:pPr>
            <a:r>
              <a:rPr lang="nb-NO" sz="1400"/>
              <a:t>MIST API Sandbox lab: </a:t>
            </a:r>
            <a:r>
              <a:rPr lang="nb-NO" sz="1400">
                <a:hlinkClick r:id="rId6"/>
              </a:rPr>
              <a:t>https://api-class.mist.com/</a:t>
            </a:r>
            <a:endParaRPr lang="nb-NO" sz="1600"/>
          </a:p>
          <a:p>
            <a:pPr>
              <a:lnSpc>
                <a:spcPct val="110000"/>
              </a:lnSpc>
            </a:pPr>
            <a:endParaRPr lang="nb-NO" sz="1600"/>
          </a:p>
          <a:p>
            <a:pPr>
              <a:lnSpc>
                <a:spcPct val="110000"/>
              </a:lnSpc>
            </a:pPr>
            <a:r>
              <a:rPr lang="nb-NO" sz="1600"/>
              <a:t>Note: I have tried to create the Meraki and MIST guides using the same principles. So Exercise 60&amp;70 are mostly the same, and the same for 61&amp;71. We will use the same influxdb database and Grafana dashboard for both solutions, only use some different modules in the Python script</a:t>
            </a:r>
          </a:p>
        </p:txBody>
      </p:sp>
      <p:sp>
        <p:nvSpPr>
          <p:cNvPr id="124" name="Slide Number Placeholder 3">
            <a:extLst>
              <a:ext uri="{FF2B5EF4-FFF2-40B4-BE49-F238E27FC236}">
                <a16:creationId xmlns:a16="http://schemas.microsoft.com/office/drawing/2014/main" id="{3C0083F4-A336-2034-5EA0-AAE2C2EA49F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178</a:t>
            </a:fld>
            <a:endParaRPr lang="en-GB"/>
          </a:p>
        </p:txBody>
      </p:sp>
      <p:sp>
        <p:nvSpPr>
          <p:cNvPr id="180" name="Text+Image 50:50">
            <a:extLst>
              <a:ext uri="{FF2B5EF4-FFF2-40B4-BE49-F238E27FC236}">
                <a16:creationId xmlns:a16="http://schemas.microsoft.com/office/drawing/2014/main" id="{354B9385-2624-81B0-6700-B74AF0F989A6}"/>
              </a:ext>
            </a:extLst>
          </p:cNvPr>
          <p:cNvSpPr txBox="1">
            <a:spLocks noGrp="1"/>
          </p:cNvSpPr>
          <p:nvPr>
            <p:ph type="title"/>
          </p:nvPr>
        </p:nvSpPr>
        <p:spPr>
          <a:xfrm>
            <a:off x="540000" y="432000"/>
            <a:ext cx="11109600" cy="540000"/>
          </a:xfrm>
        </p:spPr>
        <p:txBody>
          <a:bodyPr anchor="ctr">
            <a:normAutofit/>
          </a:bodyPr>
          <a:lstStyle/>
          <a:p>
            <a:r>
              <a:rPr lang="en-GB"/>
              <a:t>Lab Exercise #70: Using MIST APIs with Postman</a:t>
            </a:r>
          </a:p>
        </p:txBody>
      </p:sp>
      <p:sp>
        <p:nvSpPr>
          <p:cNvPr id="3" name="Footer Placeholder 6">
            <a:extLst>
              <a:ext uri="{FF2B5EF4-FFF2-40B4-BE49-F238E27FC236}">
                <a16:creationId xmlns:a16="http://schemas.microsoft.com/office/drawing/2014/main" id="{533B10C4-945E-8FAB-A1FF-F88D4A2ACF3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D8B410D-0E75-4A97-7F79-BADF6A26F0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spTree>
    <p:extLst>
      <p:ext uri="{BB962C8B-B14F-4D97-AF65-F5344CB8AC3E}">
        <p14:creationId xmlns:p14="http://schemas.microsoft.com/office/powerpoint/2010/main" val="17151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10F0-3EDB-6E63-757A-0D132C41D2E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CFEC53F-C729-A869-DCB4-FAB7B0A67FF3}"/>
              </a:ext>
            </a:extLst>
          </p:cNvPr>
          <p:cNvSpPr txBox="1">
            <a:spLocks noGrp="1"/>
          </p:cNvSpPr>
          <p:nvPr>
            <p:ph idx="1"/>
          </p:nvPr>
        </p:nvSpPr>
        <p:spPr>
          <a:xfrm>
            <a:off x="540000" y="972000"/>
            <a:ext cx="11109600" cy="4838400"/>
          </a:xfrm>
        </p:spPr>
        <p:txBody>
          <a:bodyPr>
            <a:normAutofit/>
          </a:bodyPr>
          <a:lstStyle/>
          <a:p>
            <a:pPr>
              <a:lnSpc>
                <a:spcPct val="110000"/>
              </a:lnSpc>
            </a:pPr>
            <a:r>
              <a:rPr lang="nb-NO" sz="1400"/>
              <a:t>Start  by logging in to your MIST account: </a:t>
            </a:r>
            <a:r>
              <a:rPr lang="nb-NO" sz="1400">
                <a:hlinkClick r:id="rId3"/>
              </a:rPr>
              <a:t>https://manage.mist.com</a:t>
            </a:r>
            <a:endParaRPr lang="nb-NO" sz="1400"/>
          </a:p>
          <a:p>
            <a:pPr>
              <a:lnSpc>
                <a:spcPct val="110000"/>
              </a:lnSpc>
            </a:pPr>
            <a:r>
              <a:rPr lang="nb-NO" sz="1400"/>
              <a:t>Click on the user menu in the top right corner and select "My Account"</a:t>
            </a:r>
          </a:p>
          <a:p>
            <a:pPr>
              <a:lnSpc>
                <a:spcPct val="110000"/>
              </a:lnSpc>
            </a:pPr>
            <a:r>
              <a:rPr lang="nb-NO" sz="1400"/>
              <a:t>In the "API Token" section, select "Create Token"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solidFill>
                <a:srgbClr val="FF0000"/>
              </a:solidFill>
            </a:endParaRPr>
          </a:p>
          <a:p>
            <a:pPr>
              <a:lnSpc>
                <a:spcPct val="110000"/>
              </a:lnSpc>
            </a:pPr>
            <a:endParaRPr lang="nb-NO" sz="1400">
              <a:solidFill>
                <a:srgbClr val="FF0000"/>
              </a:solidFill>
            </a:endParaRPr>
          </a:p>
          <a:p>
            <a:pPr>
              <a:lnSpc>
                <a:spcPct val="110000"/>
              </a:lnSpc>
            </a:pPr>
            <a:r>
              <a:rPr lang="nb-NO" sz="1400">
                <a:solidFill>
                  <a:srgbClr val="FF0000"/>
                </a:solidFill>
              </a:rPr>
              <a:t>!!! Notice that the API key is bound to your user (email) and will have the same access as your user. So it is not for the specific Organization or Network, it is the key for your user !!!</a:t>
            </a:r>
          </a:p>
          <a:p>
            <a:pPr>
              <a:lnSpc>
                <a:spcPct val="110000"/>
              </a:lnSpc>
            </a:pPr>
            <a:r>
              <a:rPr lang="nb-NO" sz="1400"/>
              <a:t>Write down your API key in your password manager. If you lose it you will have to revoke it and create a new</a:t>
            </a:r>
          </a:p>
          <a:p>
            <a:pPr>
              <a:lnSpc>
                <a:spcPct val="110000"/>
              </a:lnSpc>
            </a:pPr>
            <a:r>
              <a:rPr lang="nb-NO" sz="1400"/>
              <a:t>It is also possible to create Org API keys (</a:t>
            </a:r>
            <a:r>
              <a:rPr lang="nb-NO" sz="1400">
                <a:hlinkClick r:id="rId4"/>
              </a:rPr>
              <a:t>https://www.juniper.net/documentation/us/en/software/mist/automation-integration/topics/task/create-token-for-rest-api.html</a:t>
            </a:r>
            <a:r>
              <a:rPr lang="nb-NO" sz="1400"/>
              <a:t>)</a:t>
            </a:r>
          </a:p>
          <a:p>
            <a:pPr>
              <a:lnSpc>
                <a:spcPct val="110000"/>
              </a:lnSpc>
            </a:pPr>
            <a:endParaRPr lang="nb-NO" sz="1400"/>
          </a:p>
        </p:txBody>
      </p:sp>
      <p:sp>
        <p:nvSpPr>
          <p:cNvPr id="124" name="Slide Number Placeholder 3">
            <a:extLst>
              <a:ext uri="{FF2B5EF4-FFF2-40B4-BE49-F238E27FC236}">
                <a16:creationId xmlns:a16="http://schemas.microsoft.com/office/drawing/2014/main" id="{1FC15681-43F4-9485-2D8D-9F338A47F70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179</a:t>
            </a:fld>
            <a:endParaRPr lang="en-GB"/>
          </a:p>
        </p:txBody>
      </p:sp>
      <p:sp>
        <p:nvSpPr>
          <p:cNvPr id="180" name="Text+Image 50:50">
            <a:extLst>
              <a:ext uri="{FF2B5EF4-FFF2-40B4-BE49-F238E27FC236}">
                <a16:creationId xmlns:a16="http://schemas.microsoft.com/office/drawing/2014/main" id="{8D3E2D65-E964-86DC-1686-BF32435AF857}"/>
              </a:ext>
            </a:extLst>
          </p:cNvPr>
          <p:cNvSpPr txBox="1">
            <a:spLocks noGrp="1"/>
          </p:cNvSpPr>
          <p:nvPr>
            <p:ph type="title"/>
          </p:nvPr>
        </p:nvSpPr>
        <p:spPr>
          <a:xfrm>
            <a:off x="540000" y="432000"/>
            <a:ext cx="11109600" cy="540000"/>
          </a:xfrm>
        </p:spPr>
        <p:txBody>
          <a:bodyPr anchor="ctr">
            <a:normAutofit/>
          </a:bodyPr>
          <a:lstStyle/>
          <a:p>
            <a:r>
              <a:rPr lang="en-GB"/>
              <a:t>Obtaining API key</a:t>
            </a:r>
          </a:p>
        </p:txBody>
      </p:sp>
      <p:sp>
        <p:nvSpPr>
          <p:cNvPr id="3" name="Footer Placeholder 6">
            <a:extLst>
              <a:ext uri="{FF2B5EF4-FFF2-40B4-BE49-F238E27FC236}">
                <a16:creationId xmlns:a16="http://schemas.microsoft.com/office/drawing/2014/main" id="{AC07D3AC-60F3-74DE-583F-9900001C18D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1B24362-0248-05E5-D065-CA45598C4E3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6" name="Picture 5">
            <a:extLst>
              <a:ext uri="{FF2B5EF4-FFF2-40B4-BE49-F238E27FC236}">
                <a16:creationId xmlns:a16="http://schemas.microsoft.com/office/drawing/2014/main" id="{710AC3EE-79AF-37F2-4B22-28338C74C9BB}"/>
              </a:ext>
            </a:extLst>
          </p:cNvPr>
          <p:cNvPicPr>
            <a:picLocks noChangeAspect="1"/>
          </p:cNvPicPr>
          <p:nvPr/>
        </p:nvPicPr>
        <p:blipFill>
          <a:blip r:embed="rId5"/>
          <a:stretch>
            <a:fillRect/>
          </a:stretch>
        </p:blipFill>
        <p:spPr>
          <a:xfrm>
            <a:off x="8107190" y="534600"/>
            <a:ext cx="2467319" cy="1648055"/>
          </a:xfrm>
          <a:prstGeom prst="rect">
            <a:avLst/>
          </a:prstGeom>
        </p:spPr>
      </p:pic>
      <p:cxnSp>
        <p:nvCxnSpPr>
          <p:cNvPr id="10" name="Straight Arrow Connector 9">
            <a:extLst>
              <a:ext uri="{FF2B5EF4-FFF2-40B4-BE49-F238E27FC236}">
                <a16:creationId xmlns:a16="http://schemas.microsoft.com/office/drawing/2014/main" id="{317D7A22-DD52-615B-6CD6-9B42728D319A}"/>
              </a:ext>
            </a:extLst>
          </p:cNvPr>
          <p:cNvCxnSpPr>
            <a:cxnSpLocks/>
          </p:cNvCxnSpPr>
          <p:nvPr/>
        </p:nvCxnSpPr>
        <p:spPr>
          <a:xfrm flipH="1">
            <a:off x="9587552" y="818866"/>
            <a:ext cx="354842" cy="55273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BAD830-A108-4A4D-C4ED-E487E8DF06D5}"/>
              </a:ext>
            </a:extLst>
          </p:cNvPr>
          <p:cNvCxnSpPr>
            <a:cxnSpLocks/>
          </p:cNvCxnSpPr>
          <p:nvPr/>
        </p:nvCxnSpPr>
        <p:spPr>
          <a:xfrm flipV="1">
            <a:off x="7209520" y="702000"/>
            <a:ext cx="2644164" cy="86066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73AD8FE-132A-B86F-B5D6-426DBFDAEB0E}"/>
              </a:ext>
            </a:extLst>
          </p:cNvPr>
          <p:cNvPicPr>
            <a:picLocks noChangeAspect="1"/>
          </p:cNvPicPr>
          <p:nvPr/>
        </p:nvPicPr>
        <p:blipFill>
          <a:blip r:embed="rId6"/>
          <a:stretch>
            <a:fillRect/>
          </a:stretch>
        </p:blipFill>
        <p:spPr>
          <a:xfrm>
            <a:off x="848202" y="2182655"/>
            <a:ext cx="3061882" cy="1661419"/>
          </a:xfrm>
          <a:prstGeom prst="rect">
            <a:avLst/>
          </a:prstGeom>
        </p:spPr>
      </p:pic>
      <p:cxnSp>
        <p:nvCxnSpPr>
          <p:cNvPr id="18" name="Straight Arrow Connector 17">
            <a:extLst>
              <a:ext uri="{FF2B5EF4-FFF2-40B4-BE49-F238E27FC236}">
                <a16:creationId xmlns:a16="http://schemas.microsoft.com/office/drawing/2014/main" id="{86D3AE10-84F6-1315-8387-0B75BF9E985D}"/>
              </a:ext>
            </a:extLst>
          </p:cNvPr>
          <p:cNvCxnSpPr>
            <a:cxnSpLocks/>
          </p:cNvCxnSpPr>
          <p:nvPr/>
        </p:nvCxnSpPr>
        <p:spPr>
          <a:xfrm flipH="1">
            <a:off x="1794681" y="2000069"/>
            <a:ext cx="3463210" cy="107750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30300CE-58CA-1261-909F-3156B6BF67B8}"/>
              </a:ext>
            </a:extLst>
          </p:cNvPr>
          <p:cNvPicPr>
            <a:picLocks noChangeAspect="1"/>
          </p:cNvPicPr>
          <p:nvPr/>
        </p:nvPicPr>
        <p:blipFill>
          <a:blip r:embed="rId7"/>
          <a:stretch>
            <a:fillRect/>
          </a:stretch>
        </p:blipFill>
        <p:spPr>
          <a:xfrm>
            <a:off x="4938178" y="2253272"/>
            <a:ext cx="2434765" cy="1520183"/>
          </a:xfrm>
          <a:prstGeom prst="rect">
            <a:avLst/>
          </a:prstGeom>
        </p:spPr>
      </p:pic>
      <p:cxnSp>
        <p:nvCxnSpPr>
          <p:cNvPr id="22" name="Straight Arrow Connector 21">
            <a:extLst>
              <a:ext uri="{FF2B5EF4-FFF2-40B4-BE49-F238E27FC236}">
                <a16:creationId xmlns:a16="http://schemas.microsoft.com/office/drawing/2014/main" id="{2B98072D-2EBF-EE06-B6B4-B8D22B1315C4}"/>
              </a:ext>
            </a:extLst>
          </p:cNvPr>
          <p:cNvCxnSpPr>
            <a:cxnSpLocks/>
          </p:cNvCxnSpPr>
          <p:nvPr/>
        </p:nvCxnSpPr>
        <p:spPr>
          <a:xfrm flipV="1">
            <a:off x="1856096" y="2940106"/>
            <a:ext cx="3094840" cy="20570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A3F5A3-0268-4D46-E6D6-24769F24AC0F}"/>
              </a:ext>
            </a:extLst>
          </p:cNvPr>
          <p:cNvCxnSpPr>
            <a:cxnSpLocks/>
          </p:cNvCxnSpPr>
          <p:nvPr/>
        </p:nvCxnSpPr>
        <p:spPr>
          <a:xfrm>
            <a:off x="5825523" y="2976109"/>
            <a:ext cx="773710" cy="58775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2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71261" y="1739124"/>
            <a:ext cx="5583480"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some_module_that_will_do_ios_config</a:t>
            </a:r>
            <a:r>
              <a:rPr lang="en-US" sz="1000">
                <a:solidFill>
                  <a:srgbClr val="C6C6C6"/>
                </a:solidFill>
                <a:latin typeface="Consolas" panose="020B0609020204030204" pitchFamily="49" charset="0"/>
              </a:rPr>
              <a:t>:</a:t>
            </a:r>
          </a:p>
          <a:p>
            <a:r>
              <a:rPr lang="en-US" sz="1000">
                <a:latin typeface="Consolas" panose="020B0609020204030204" pitchFamily="49" charset="0"/>
              </a:rPr>
              <a:t>        </a:t>
            </a:r>
            <a:r>
              <a:rPr lang="en-US" sz="1000" err="1">
                <a:solidFill>
                  <a:srgbClr val="E1BE68"/>
                </a:solidFill>
                <a:latin typeface="Consolas" panose="020B0609020204030204" pitchFamily="49" charset="0"/>
              </a:rPr>
              <a:t>some_parameter_with_config_lines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3941379" y="1608083"/>
            <a:ext cx="2894549" cy="1650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846786" y="2787343"/>
            <a:ext cx="2995448"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856364" y="578277"/>
            <a:ext cx="4864412" cy="458586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Instead of this placeholder, you would use a module that can do CLI config on Cisco IOS devices. Try looking in the </a:t>
            </a:r>
            <a:r>
              <a:rPr lang="en-US" sz="1400" err="1"/>
              <a:t>cisco.ios</a:t>
            </a:r>
            <a:r>
              <a:rPr lang="en-US" sz="1400"/>
              <a:t> collection in the Ansible Docs</a:t>
            </a:r>
            <a:br>
              <a:rPr lang="en-US" sz="1400"/>
            </a:br>
            <a:r>
              <a:rPr lang="en-US" sz="700">
                <a:hlinkClick r:id="rId3"/>
              </a:rPr>
              <a:t>https://</a:t>
            </a:r>
            <a:r>
              <a:rPr lang="en-US" sz="700" err="1">
                <a:hlinkClick r:id="rId3"/>
              </a:rPr>
              <a:t>docs.ansible.com</a:t>
            </a:r>
            <a:r>
              <a:rPr lang="en-US" sz="700">
                <a:hlinkClick r:id="rId3"/>
              </a:rPr>
              <a:t>/ansible/latest/collections/cisco/</a:t>
            </a:r>
            <a:r>
              <a:rPr lang="en-US" sz="700" err="1">
                <a:hlinkClick r:id="rId3"/>
              </a:rPr>
              <a:t>ios</a:t>
            </a:r>
            <a:r>
              <a:rPr lang="en-US" sz="700">
                <a:hlinkClick r:id="rId3"/>
              </a:rPr>
              <a:t>/</a:t>
            </a:r>
            <a:r>
              <a:rPr lang="en-US" sz="700" err="1">
                <a:hlinkClick r:id="rId3"/>
              </a:rPr>
              <a:t>index.html#plugins-in-cisco-ios</a:t>
            </a:r>
            <a:endParaRPr lang="en-US" sz="700"/>
          </a:p>
          <a:p>
            <a:pPr>
              <a:lnSpc>
                <a:spcPct val="110000"/>
              </a:lnSpc>
            </a:pPr>
            <a:r>
              <a:rPr lang="en-US" sz="1400"/>
              <a:t>The module needs all the config lines that we want, as an ordered list, after a parameter specifying all those lines</a:t>
            </a:r>
          </a:p>
          <a:p>
            <a:pPr>
              <a:lnSpc>
                <a:spcPct val="110000"/>
              </a:lnSpc>
            </a:pPr>
            <a:r>
              <a:rPr lang="en-US" sz="1400"/>
              <a:t>The module also needs a parameter specifying which parent the config lines should belong to. The parent in this example is the policy profile. In another example it might be an interface, a WLAN, a site tag etc.</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26" name="The distance between the headline and the start of the body copy is always constant.…">
            <a:extLst>
              <a:ext uri="{FF2B5EF4-FFF2-40B4-BE49-F238E27FC236}">
                <a16:creationId xmlns:a16="http://schemas.microsoft.com/office/drawing/2014/main" id="{C4316DF1-9979-3026-BE17-C55E4B855256}"/>
              </a:ext>
            </a:extLst>
          </p:cNvPr>
          <p:cNvSpPr txBox="1">
            <a:spLocks/>
          </p:cNvSpPr>
          <p:nvPr/>
        </p:nvSpPr>
        <p:spPr bwMode="gray">
          <a:xfrm>
            <a:off x="836755" y="4434813"/>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Run the playbook with this command</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71262" y="4886395"/>
            <a:ext cx="9861902"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(automation-venv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Lab21_Ansible_cli_config</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cli-config-</a:t>
            </a:r>
            <a:r>
              <a:rPr lang="fr-FR" sz="1000" err="1">
                <a:solidFill>
                  <a:srgbClr val="EEE8D5"/>
                </a:solidFill>
                <a:latin typeface="Consolas" panose="020B0609020204030204" pitchFamily="49" charset="0"/>
              </a:rPr>
              <a:t>playbook.yml</a:t>
            </a:r>
            <a:endParaRPr lang="en-US" sz="1000">
              <a:solidFill>
                <a:srgbClr val="EEE8D5"/>
              </a:solidFill>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flipV="1">
            <a:off x="3125976" y="3626992"/>
            <a:ext cx="3709952" cy="615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1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37885-E9A0-3185-CE61-74DE66FB1CB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2B064851-0BCC-1EDD-267E-D9BA6E8BDEC8}"/>
              </a:ext>
            </a:extLst>
          </p:cNvPr>
          <p:cNvSpPr txBox="1">
            <a:spLocks noGrp="1"/>
          </p:cNvSpPr>
          <p:nvPr>
            <p:ph idx="1"/>
          </p:nvPr>
        </p:nvSpPr>
        <p:spPr>
          <a:xfrm>
            <a:off x="540000" y="972000"/>
            <a:ext cx="5935863" cy="4838400"/>
          </a:xfrm>
        </p:spPr>
        <p:txBody>
          <a:bodyPr>
            <a:normAutofit/>
          </a:bodyPr>
          <a:lstStyle/>
          <a:p>
            <a:pPr>
              <a:lnSpc>
                <a:spcPct val="110000"/>
              </a:lnSpc>
            </a:pPr>
            <a:r>
              <a:rPr lang="nb-NO" sz="1400"/>
              <a:t>There is a very nice Collection for Postman to use the MIST Cloud APIs</a:t>
            </a:r>
          </a:p>
          <a:p>
            <a:pPr>
              <a:lnSpc>
                <a:spcPct val="110000"/>
              </a:lnSpc>
            </a:pPr>
            <a:r>
              <a:rPr lang="nb-NO" sz="1200">
                <a:hlinkClick r:id="rId3"/>
              </a:rPr>
              <a:t>https://www.postman.com/juniper-mist/mist-systems-s-public-workspace/overview</a:t>
            </a:r>
            <a:endParaRPr lang="nb-NO" sz="1200"/>
          </a:p>
          <a:p>
            <a:pPr>
              <a:lnSpc>
                <a:spcPct val="110000"/>
              </a:lnSpc>
            </a:pPr>
            <a:r>
              <a:rPr lang="nb-NO" sz="1400"/>
              <a:t>Click the "MIST Cloud APIs 2412.1.0" or whatever </a:t>
            </a:r>
            <a:br>
              <a:rPr lang="nb-NO" sz="1400"/>
            </a:br>
            <a:r>
              <a:rPr lang="nb-NO" sz="1400"/>
              <a:t>version is out when you do this exercise</a:t>
            </a:r>
          </a:p>
          <a:p>
            <a:pPr>
              <a:lnSpc>
                <a:spcPct val="110000"/>
              </a:lnSpc>
            </a:pPr>
            <a:r>
              <a:rPr lang="nb-NO" sz="1400"/>
              <a:t>Go to the "three dots menu" and choose "Export"</a:t>
            </a:r>
          </a:p>
          <a:p>
            <a:pPr>
              <a:lnSpc>
                <a:spcPct val="110000"/>
              </a:lnSpc>
            </a:pPr>
            <a:r>
              <a:rPr lang="nb-NO" sz="1400"/>
              <a:t>Choose "Collection v2.1" and "Export"</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In Postman, create a new Workspace (or use an existing)</a:t>
            </a:r>
          </a:p>
        </p:txBody>
      </p:sp>
      <p:sp>
        <p:nvSpPr>
          <p:cNvPr id="124" name="Slide Number Placeholder 3">
            <a:extLst>
              <a:ext uri="{FF2B5EF4-FFF2-40B4-BE49-F238E27FC236}">
                <a16:creationId xmlns:a16="http://schemas.microsoft.com/office/drawing/2014/main" id="{F2215048-286D-8B8D-275F-94B873283A68}"/>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180</a:t>
            </a:fld>
            <a:endParaRPr lang="en-GB"/>
          </a:p>
        </p:txBody>
      </p:sp>
      <p:sp>
        <p:nvSpPr>
          <p:cNvPr id="180" name="Text+Image 50:50">
            <a:extLst>
              <a:ext uri="{FF2B5EF4-FFF2-40B4-BE49-F238E27FC236}">
                <a16:creationId xmlns:a16="http://schemas.microsoft.com/office/drawing/2014/main" id="{301D2A32-43BB-C583-2159-75CBE54781D8}"/>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7C971089-BEBD-50DA-5EF7-A814EF1F02C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8C74894-A302-E17D-8459-1FC41FA775B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6" name="Picture 5">
            <a:extLst>
              <a:ext uri="{FF2B5EF4-FFF2-40B4-BE49-F238E27FC236}">
                <a16:creationId xmlns:a16="http://schemas.microsoft.com/office/drawing/2014/main" id="{C9EA8659-0159-69C0-B13D-200299869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54551" y="1262140"/>
            <a:ext cx="5935862" cy="1239769"/>
          </a:xfrm>
          <a:prstGeom prst="rect">
            <a:avLst/>
          </a:prstGeom>
        </p:spPr>
      </p:pic>
      <p:pic>
        <p:nvPicPr>
          <p:cNvPr id="9" name="Picture 8">
            <a:extLst>
              <a:ext uri="{FF2B5EF4-FFF2-40B4-BE49-F238E27FC236}">
                <a16:creationId xmlns:a16="http://schemas.microsoft.com/office/drawing/2014/main" id="{E1A0AD09-FD86-947D-B386-93F5E5543977}"/>
              </a:ext>
            </a:extLst>
          </p:cNvPr>
          <p:cNvPicPr>
            <a:picLocks noChangeAspect="1"/>
          </p:cNvPicPr>
          <p:nvPr/>
        </p:nvPicPr>
        <p:blipFill>
          <a:blip r:embed="rId5"/>
          <a:stretch>
            <a:fillRect/>
          </a:stretch>
        </p:blipFill>
        <p:spPr>
          <a:xfrm>
            <a:off x="7203586" y="2660106"/>
            <a:ext cx="1121263" cy="1543848"/>
          </a:xfrm>
          <a:prstGeom prst="rect">
            <a:avLst/>
          </a:prstGeom>
        </p:spPr>
      </p:pic>
      <p:cxnSp>
        <p:nvCxnSpPr>
          <p:cNvPr id="11" name="Straight Arrow Connector 10">
            <a:extLst>
              <a:ext uri="{FF2B5EF4-FFF2-40B4-BE49-F238E27FC236}">
                <a16:creationId xmlns:a16="http://schemas.microsoft.com/office/drawing/2014/main" id="{35C75BE2-C02F-2D5F-ACB2-3356A61E0386}"/>
              </a:ext>
            </a:extLst>
          </p:cNvPr>
          <p:cNvCxnSpPr>
            <a:cxnSpLocks/>
            <a:endCxn id="6" idx="1"/>
          </p:cNvCxnSpPr>
          <p:nvPr/>
        </p:nvCxnSpPr>
        <p:spPr>
          <a:xfrm flipV="1">
            <a:off x="5336275" y="1882025"/>
            <a:ext cx="918276" cy="4811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4F8379C-9E7D-07FE-AD2E-60D88CEC2597}"/>
              </a:ext>
            </a:extLst>
          </p:cNvPr>
          <p:cNvPicPr>
            <a:picLocks noChangeAspect="1"/>
          </p:cNvPicPr>
          <p:nvPr/>
        </p:nvPicPr>
        <p:blipFill>
          <a:blip r:embed="rId6"/>
          <a:stretch>
            <a:fillRect/>
          </a:stretch>
        </p:blipFill>
        <p:spPr>
          <a:xfrm>
            <a:off x="8937251" y="2660106"/>
            <a:ext cx="2454649" cy="1531233"/>
          </a:xfrm>
          <a:prstGeom prst="rect">
            <a:avLst/>
          </a:prstGeom>
        </p:spPr>
      </p:pic>
      <p:cxnSp>
        <p:nvCxnSpPr>
          <p:cNvPr id="21" name="Straight Arrow Connector 20">
            <a:extLst>
              <a:ext uri="{FF2B5EF4-FFF2-40B4-BE49-F238E27FC236}">
                <a16:creationId xmlns:a16="http://schemas.microsoft.com/office/drawing/2014/main" id="{79960339-922C-31D5-6920-CCA80674372C}"/>
              </a:ext>
            </a:extLst>
          </p:cNvPr>
          <p:cNvCxnSpPr>
            <a:cxnSpLocks/>
          </p:cNvCxnSpPr>
          <p:nvPr/>
        </p:nvCxnSpPr>
        <p:spPr>
          <a:xfrm flipV="1">
            <a:off x="7540441" y="4003313"/>
            <a:ext cx="3356159" cy="714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FA6EB4E-A5C7-559D-3964-ABCAD863F27B}"/>
              </a:ext>
            </a:extLst>
          </p:cNvPr>
          <p:cNvPicPr>
            <a:picLocks noChangeAspect="1"/>
          </p:cNvPicPr>
          <p:nvPr/>
        </p:nvPicPr>
        <p:blipFill>
          <a:blip r:embed="rId7"/>
          <a:stretch>
            <a:fillRect/>
          </a:stretch>
        </p:blipFill>
        <p:spPr>
          <a:xfrm>
            <a:off x="811491" y="5033713"/>
            <a:ext cx="2257899" cy="539789"/>
          </a:xfrm>
          <a:prstGeom prst="rect">
            <a:avLst/>
          </a:prstGeom>
        </p:spPr>
      </p:pic>
      <p:pic>
        <p:nvPicPr>
          <p:cNvPr id="26" name="Picture 25">
            <a:extLst>
              <a:ext uri="{FF2B5EF4-FFF2-40B4-BE49-F238E27FC236}">
                <a16:creationId xmlns:a16="http://schemas.microsoft.com/office/drawing/2014/main" id="{496A2080-F8D2-56AD-C02A-4D9F0410AD70}"/>
              </a:ext>
            </a:extLst>
          </p:cNvPr>
          <p:cNvPicPr>
            <a:picLocks noChangeAspect="1"/>
          </p:cNvPicPr>
          <p:nvPr/>
        </p:nvPicPr>
        <p:blipFill>
          <a:blip r:embed="rId8"/>
          <a:stretch>
            <a:fillRect/>
          </a:stretch>
        </p:blipFill>
        <p:spPr>
          <a:xfrm>
            <a:off x="3615034" y="5033828"/>
            <a:ext cx="2324555" cy="481176"/>
          </a:xfrm>
          <a:prstGeom prst="rect">
            <a:avLst/>
          </a:prstGeom>
        </p:spPr>
      </p:pic>
      <p:pic>
        <p:nvPicPr>
          <p:cNvPr id="28" name="Picture 27">
            <a:extLst>
              <a:ext uri="{FF2B5EF4-FFF2-40B4-BE49-F238E27FC236}">
                <a16:creationId xmlns:a16="http://schemas.microsoft.com/office/drawing/2014/main" id="{2BE7DB98-55EB-5B86-3081-19D9E87B356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83365" y="4629161"/>
            <a:ext cx="2324555" cy="1091117"/>
          </a:xfrm>
          <a:prstGeom prst="rect">
            <a:avLst/>
          </a:prstGeom>
        </p:spPr>
      </p:pic>
      <p:cxnSp>
        <p:nvCxnSpPr>
          <p:cNvPr id="29" name="Straight Arrow Connector 28">
            <a:extLst>
              <a:ext uri="{FF2B5EF4-FFF2-40B4-BE49-F238E27FC236}">
                <a16:creationId xmlns:a16="http://schemas.microsoft.com/office/drawing/2014/main" id="{AD83A022-671B-3EAE-1D04-7D04C5848EBE}"/>
              </a:ext>
            </a:extLst>
          </p:cNvPr>
          <p:cNvCxnSpPr>
            <a:cxnSpLocks/>
            <a:endCxn id="26" idx="1"/>
          </p:cNvCxnSpPr>
          <p:nvPr/>
        </p:nvCxnSpPr>
        <p:spPr>
          <a:xfrm flipV="1">
            <a:off x="3003984" y="5274416"/>
            <a:ext cx="611050" cy="16191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0674ED-08D5-A161-8145-F5BCC125EBCA}"/>
              </a:ext>
            </a:extLst>
          </p:cNvPr>
          <p:cNvCxnSpPr>
            <a:cxnSpLocks/>
          </p:cNvCxnSpPr>
          <p:nvPr/>
        </p:nvCxnSpPr>
        <p:spPr>
          <a:xfrm>
            <a:off x="1426244" y="5093796"/>
            <a:ext cx="843046" cy="3425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F73FD97-A41B-ADFF-51E4-60FFF1E2B5BC}"/>
              </a:ext>
            </a:extLst>
          </p:cNvPr>
          <p:cNvCxnSpPr>
            <a:cxnSpLocks/>
            <a:stCxn id="26" idx="3"/>
          </p:cNvCxnSpPr>
          <p:nvPr/>
        </p:nvCxnSpPr>
        <p:spPr>
          <a:xfrm flipV="1">
            <a:off x="5939589" y="4861771"/>
            <a:ext cx="746961" cy="41264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1CEAEF32-606D-778B-4C73-897C8FFD888C}"/>
              </a:ext>
            </a:extLst>
          </p:cNvPr>
          <p:cNvPicPr>
            <a:picLocks noChangeAspect="1"/>
          </p:cNvPicPr>
          <p:nvPr/>
        </p:nvPicPr>
        <p:blipFill>
          <a:blip r:embed="rId10"/>
          <a:stretch>
            <a:fillRect/>
          </a:stretch>
        </p:blipFill>
        <p:spPr>
          <a:xfrm>
            <a:off x="9536088" y="4591877"/>
            <a:ext cx="1230421" cy="400258"/>
          </a:xfrm>
          <a:prstGeom prst="rect">
            <a:avLst/>
          </a:prstGeom>
        </p:spPr>
      </p:pic>
      <p:cxnSp>
        <p:nvCxnSpPr>
          <p:cNvPr id="38" name="Straight Arrow Connector 37">
            <a:extLst>
              <a:ext uri="{FF2B5EF4-FFF2-40B4-BE49-F238E27FC236}">
                <a16:creationId xmlns:a16="http://schemas.microsoft.com/office/drawing/2014/main" id="{08585F55-8F52-A5D4-C533-E84ECC765AB2}"/>
              </a:ext>
            </a:extLst>
          </p:cNvPr>
          <p:cNvCxnSpPr>
            <a:cxnSpLocks/>
          </p:cNvCxnSpPr>
          <p:nvPr/>
        </p:nvCxnSpPr>
        <p:spPr>
          <a:xfrm flipV="1">
            <a:off x="8856019" y="4861771"/>
            <a:ext cx="1295279" cy="5588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1179587-31AB-3CA8-0C63-DF028A93B6F0}"/>
              </a:ext>
            </a:extLst>
          </p:cNvPr>
          <p:cNvPicPr>
            <a:picLocks noChangeAspect="1"/>
          </p:cNvPicPr>
          <p:nvPr/>
        </p:nvPicPr>
        <p:blipFill>
          <a:blip r:embed="rId11"/>
          <a:stretch>
            <a:fillRect/>
          </a:stretch>
        </p:blipFill>
        <p:spPr>
          <a:xfrm>
            <a:off x="6402326" y="2666426"/>
            <a:ext cx="1922523" cy="202715"/>
          </a:xfrm>
          <a:prstGeom prst="rect">
            <a:avLst/>
          </a:prstGeom>
        </p:spPr>
      </p:pic>
      <p:cxnSp>
        <p:nvCxnSpPr>
          <p:cNvPr id="14" name="Straight Arrow Connector 13">
            <a:extLst>
              <a:ext uri="{FF2B5EF4-FFF2-40B4-BE49-F238E27FC236}">
                <a16:creationId xmlns:a16="http://schemas.microsoft.com/office/drawing/2014/main" id="{3FDAC047-AD7C-46B2-CB96-84895E7EAFF8}"/>
              </a:ext>
            </a:extLst>
          </p:cNvPr>
          <p:cNvCxnSpPr>
            <a:cxnSpLocks/>
          </p:cNvCxnSpPr>
          <p:nvPr/>
        </p:nvCxnSpPr>
        <p:spPr>
          <a:xfrm flipH="1">
            <a:off x="7480300" y="2830002"/>
            <a:ext cx="673711" cy="115527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A87D6C-29BD-F988-AE20-839296C64595}"/>
              </a:ext>
            </a:extLst>
          </p:cNvPr>
          <p:cNvCxnSpPr>
            <a:cxnSpLocks/>
          </p:cNvCxnSpPr>
          <p:nvPr/>
        </p:nvCxnSpPr>
        <p:spPr>
          <a:xfrm flipV="1">
            <a:off x="5213445" y="2824111"/>
            <a:ext cx="2668137" cy="19492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09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8E778-9ADE-AD5B-FC72-FF6566BF1C3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3A299F92-59BD-A56E-09BC-8D008FD65CA4}"/>
              </a:ext>
            </a:extLst>
          </p:cNvPr>
          <p:cNvSpPr txBox="1">
            <a:spLocks noGrp="1"/>
          </p:cNvSpPr>
          <p:nvPr>
            <p:ph idx="1"/>
          </p:nvPr>
        </p:nvSpPr>
        <p:spPr>
          <a:xfrm>
            <a:off x="539999" y="972000"/>
            <a:ext cx="11347201" cy="5087606"/>
          </a:xfrm>
        </p:spPr>
        <p:txBody>
          <a:bodyPr>
            <a:normAutofit lnSpcReduction="10000"/>
          </a:bodyPr>
          <a:lstStyle/>
          <a:p>
            <a:pPr>
              <a:lnSpc>
                <a:spcPct val="110000"/>
              </a:lnSpc>
            </a:pPr>
            <a:r>
              <a:rPr lang="nb-NO" sz="1400"/>
              <a:t>You import the MIST Cloud API Collection by just drag-drop'ing the JSON file you </a:t>
            </a:r>
            <a:br>
              <a:rPr lang="nb-NO" sz="1400"/>
            </a:br>
            <a:r>
              <a:rPr lang="nb-NO" sz="1400"/>
              <a:t>downloaded, into the "Collections" in Postman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200"/>
              <a:t>Start by creating an Environment for your MIST account. If you have multiple MIST users, you can have an Environment for each of them. You can also have an "Organizational API" for a specific org. I will create an env for my user "andreas@koksrud.no"</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In that environment, create a variable with name "apitoken" and put YOUR token in "Current Value", then Save. The variable name "apitoken" is used in the MIST Postman Collection so it is easiest to just use that.</a:t>
            </a:r>
          </a:p>
        </p:txBody>
      </p:sp>
      <p:sp>
        <p:nvSpPr>
          <p:cNvPr id="124" name="Slide Number Placeholder 3">
            <a:extLst>
              <a:ext uri="{FF2B5EF4-FFF2-40B4-BE49-F238E27FC236}">
                <a16:creationId xmlns:a16="http://schemas.microsoft.com/office/drawing/2014/main" id="{AD9303C2-EBF4-8FB2-7540-A622F9F043E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181</a:t>
            </a:fld>
            <a:endParaRPr lang="en-GB"/>
          </a:p>
        </p:txBody>
      </p:sp>
      <p:sp>
        <p:nvSpPr>
          <p:cNvPr id="180" name="Text+Image 50:50">
            <a:extLst>
              <a:ext uri="{FF2B5EF4-FFF2-40B4-BE49-F238E27FC236}">
                <a16:creationId xmlns:a16="http://schemas.microsoft.com/office/drawing/2014/main" id="{E21DBBBA-CEBB-7F8E-7D7B-FDEA5A4DB53E}"/>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C0F9845D-77A2-5403-7840-324AF7141AF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F91A890-D19D-9007-4105-141E502D814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13" name="Picture 12">
            <a:extLst>
              <a:ext uri="{FF2B5EF4-FFF2-40B4-BE49-F238E27FC236}">
                <a16:creationId xmlns:a16="http://schemas.microsoft.com/office/drawing/2014/main" id="{65B716BC-451E-607B-3F47-F323751DD17D}"/>
              </a:ext>
            </a:extLst>
          </p:cNvPr>
          <p:cNvPicPr>
            <a:picLocks noChangeAspect="1"/>
          </p:cNvPicPr>
          <p:nvPr/>
        </p:nvPicPr>
        <p:blipFill>
          <a:blip r:embed="rId3"/>
          <a:stretch>
            <a:fillRect/>
          </a:stretch>
        </p:blipFill>
        <p:spPr>
          <a:xfrm>
            <a:off x="786206" y="3774060"/>
            <a:ext cx="1614094" cy="1474413"/>
          </a:xfrm>
          <a:prstGeom prst="rect">
            <a:avLst/>
          </a:prstGeom>
        </p:spPr>
      </p:pic>
      <p:cxnSp>
        <p:nvCxnSpPr>
          <p:cNvPr id="15" name="Straight Arrow Connector 14">
            <a:extLst>
              <a:ext uri="{FF2B5EF4-FFF2-40B4-BE49-F238E27FC236}">
                <a16:creationId xmlns:a16="http://schemas.microsoft.com/office/drawing/2014/main" id="{16E28E1A-6660-39FD-F1B7-A58F07647FE4}"/>
              </a:ext>
            </a:extLst>
          </p:cNvPr>
          <p:cNvCxnSpPr>
            <a:cxnSpLocks/>
          </p:cNvCxnSpPr>
          <p:nvPr/>
        </p:nvCxnSpPr>
        <p:spPr>
          <a:xfrm flipH="1">
            <a:off x="1701800" y="3888394"/>
            <a:ext cx="350762" cy="11224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FFC82A4-3F86-018A-431B-5E666E6FDD0F}"/>
              </a:ext>
            </a:extLst>
          </p:cNvPr>
          <p:cNvPicPr>
            <a:picLocks noChangeAspect="1"/>
          </p:cNvPicPr>
          <p:nvPr/>
        </p:nvPicPr>
        <p:blipFill>
          <a:blip r:embed="rId4"/>
          <a:stretch>
            <a:fillRect/>
          </a:stretch>
        </p:blipFill>
        <p:spPr>
          <a:xfrm>
            <a:off x="2646506" y="3777607"/>
            <a:ext cx="1411753" cy="696788"/>
          </a:xfrm>
          <a:prstGeom prst="rect">
            <a:avLst/>
          </a:prstGeom>
        </p:spPr>
      </p:pic>
      <p:pic>
        <p:nvPicPr>
          <p:cNvPr id="31" name="Picture 30">
            <a:extLst>
              <a:ext uri="{FF2B5EF4-FFF2-40B4-BE49-F238E27FC236}">
                <a16:creationId xmlns:a16="http://schemas.microsoft.com/office/drawing/2014/main" id="{B4A0E3A6-5278-8694-7B6C-8ABA72C8FA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8929" y="4025258"/>
            <a:ext cx="6678084" cy="1104190"/>
          </a:xfrm>
          <a:prstGeom prst="rect">
            <a:avLst/>
          </a:prstGeom>
        </p:spPr>
      </p:pic>
      <p:cxnSp>
        <p:nvCxnSpPr>
          <p:cNvPr id="36" name="Straight Arrow Connector 35">
            <a:extLst>
              <a:ext uri="{FF2B5EF4-FFF2-40B4-BE49-F238E27FC236}">
                <a16:creationId xmlns:a16="http://schemas.microsoft.com/office/drawing/2014/main" id="{905E5ED6-8E30-1C56-91EF-AF96705A4F39}"/>
              </a:ext>
            </a:extLst>
          </p:cNvPr>
          <p:cNvCxnSpPr>
            <a:cxnSpLocks/>
          </p:cNvCxnSpPr>
          <p:nvPr/>
        </p:nvCxnSpPr>
        <p:spPr>
          <a:xfrm flipV="1">
            <a:off x="1944015" y="4151520"/>
            <a:ext cx="702490" cy="9122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563CFC0-BFE5-0222-4A3F-96EB19F1C494}"/>
              </a:ext>
            </a:extLst>
          </p:cNvPr>
          <p:cNvCxnSpPr>
            <a:cxnSpLocks/>
          </p:cNvCxnSpPr>
          <p:nvPr/>
        </p:nvCxnSpPr>
        <p:spPr>
          <a:xfrm flipV="1">
            <a:off x="6404831" y="5095631"/>
            <a:ext cx="3403965" cy="34825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1281AF1-909E-FE47-3540-F051EFAB0D6B}"/>
              </a:ext>
            </a:extLst>
          </p:cNvPr>
          <p:cNvCxnSpPr>
            <a:cxnSpLocks/>
          </p:cNvCxnSpPr>
          <p:nvPr/>
        </p:nvCxnSpPr>
        <p:spPr>
          <a:xfrm>
            <a:off x="6338570" y="5010866"/>
            <a:ext cx="1023522"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6F02FD-C0E5-6C36-6203-F0468E987572}"/>
              </a:ext>
            </a:extLst>
          </p:cNvPr>
          <p:cNvPicPr>
            <a:picLocks noChangeAspect="1"/>
          </p:cNvPicPr>
          <p:nvPr/>
        </p:nvPicPr>
        <p:blipFill>
          <a:blip r:embed="rId6"/>
          <a:stretch>
            <a:fillRect/>
          </a:stretch>
        </p:blipFill>
        <p:spPr>
          <a:xfrm>
            <a:off x="786206" y="1609527"/>
            <a:ext cx="6232705" cy="1769700"/>
          </a:xfrm>
          <a:prstGeom prst="rect">
            <a:avLst/>
          </a:prstGeom>
        </p:spPr>
      </p:pic>
      <p:cxnSp>
        <p:nvCxnSpPr>
          <p:cNvPr id="7" name="Straight Arrow Connector 6">
            <a:extLst>
              <a:ext uri="{FF2B5EF4-FFF2-40B4-BE49-F238E27FC236}">
                <a16:creationId xmlns:a16="http://schemas.microsoft.com/office/drawing/2014/main" id="{92016E84-5BFF-B0D3-F795-D253CEDE8778}"/>
              </a:ext>
            </a:extLst>
          </p:cNvPr>
          <p:cNvCxnSpPr>
            <a:cxnSpLocks/>
          </p:cNvCxnSpPr>
          <p:nvPr/>
        </p:nvCxnSpPr>
        <p:spPr>
          <a:xfrm flipH="1" flipV="1">
            <a:off x="2400300" y="2660332"/>
            <a:ext cx="2686145" cy="62474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5ABA28D-E7A9-A2E4-B753-18EB528D7663}"/>
              </a:ext>
            </a:extLst>
          </p:cNvPr>
          <p:cNvPicPr>
            <a:picLocks noChangeAspect="1"/>
          </p:cNvPicPr>
          <p:nvPr/>
        </p:nvPicPr>
        <p:blipFill>
          <a:blip r:embed="rId7"/>
          <a:stretch>
            <a:fillRect/>
          </a:stretch>
        </p:blipFill>
        <p:spPr>
          <a:xfrm>
            <a:off x="2646270" y="4532281"/>
            <a:ext cx="2309974" cy="478586"/>
          </a:xfrm>
          <a:prstGeom prst="rect">
            <a:avLst/>
          </a:prstGeom>
        </p:spPr>
      </p:pic>
      <p:cxnSp>
        <p:nvCxnSpPr>
          <p:cNvPr id="40" name="Straight Arrow Connector 39">
            <a:extLst>
              <a:ext uri="{FF2B5EF4-FFF2-40B4-BE49-F238E27FC236}">
                <a16:creationId xmlns:a16="http://schemas.microsoft.com/office/drawing/2014/main" id="{95E55870-CEFA-DD4C-0C26-2B8A3EB8498E}"/>
              </a:ext>
            </a:extLst>
          </p:cNvPr>
          <p:cNvCxnSpPr>
            <a:cxnSpLocks/>
          </p:cNvCxnSpPr>
          <p:nvPr/>
        </p:nvCxnSpPr>
        <p:spPr>
          <a:xfrm>
            <a:off x="3202088" y="4229336"/>
            <a:ext cx="113806" cy="6258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D687A2-64D0-1E85-7C71-98552E6CDD8A}"/>
              </a:ext>
            </a:extLst>
          </p:cNvPr>
          <p:cNvCxnSpPr>
            <a:cxnSpLocks/>
          </p:cNvCxnSpPr>
          <p:nvPr/>
        </p:nvCxnSpPr>
        <p:spPr>
          <a:xfrm flipV="1">
            <a:off x="5086445" y="5050350"/>
            <a:ext cx="765398" cy="39353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3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70319-B8EC-45EA-B036-18B27936C74F}"/>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383B37E-6DE4-A6D5-D8A5-9C2F57F901BB}"/>
              </a:ext>
            </a:extLst>
          </p:cNvPr>
          <p:cNvSpPr txBox="1">
            <a:spLocks noGrp="1"/>
          </p:cNvSpPr>
          <p:nvPr>
            <p:ph idx="1"/>
          </p:nvPr>
        </p:nvSpPr>
        <p:spPr>
          <a:xfrm>
            <a:off x="539999" y="972000"/>
            <a:ext cx="11347201" cy="5275800"/>
          </a:xfrm>
        </p:spPr>
        <p:txBody>
          <a:bodyPr>
            <a:normAutofit/>
          </a:bodyPr>
          <a:lstStyle/>
          <a:p>
            <a:pPr>
              <a:lnSpc>
                <a:spcPct val="110000"/>
              </a:lnSpc>
            </a:pPr>
            <a:r>
              <a:rPr lang="nb-NO" sz="1400"/>
              <a:t>Also create a variable "host"</a:t>
            </a:r>
          </a:p>
          <a:p>
            <a:pPr lvl="1">
              <a:lnSpc>
                <a:spcPct val="110000"/>
              </a:lnSpc>
            </a:pPr>
            <a:r>
              <a:rPr lang="nb-NO" sz="1000"/>
              <a:t>If you log in to MIST web managemet using "manage.mist.com", then put "api.mist.com" as your host</a:t>
            </a:r>
          </a:p>
          <a:p>
            <a:pPr lvl="1">
              <a:lnSpc>
                <a:spcPct val="110000"/>
              </a:lnSpc>
            </a:pPr>
            <a:r>
              <a:rPr lang="nb-NO" sz="1000"/>
              <a:t>If you use "manage.eu.mist.com", then put "api.eu.mist.com", etc... it is documented in </a:t>
            </a:r>
            <a:r>
              <a:rPr lang="nb-NO" sz="1050">
                <a:hlinkClick r:id="rId3"/>
              </a:rPr>
              <a:t>Create API Tokens | Mist | Juniper Networks</a:t>
            </a:r>
            <a:endParaRPr lang="nb-NO" sz="10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Select your environment in the environment selector box in the top right corner</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Remember to save your environment by clicking "Save" or hit "Ctrl+S" (Cmd+S)</a:t>
            </a:r>
          </a:p>
        </p:txBody>
      </p:sp>
      <p:sp>
        <p:nvSpPr>
          <p:cNvPr id="124" name="Slide Number Placeholder 3">
            <a:extLst>
              <a:ext uri="{FF2B5EF4-FFF2-40B4-BE49-F238E27FC236}">
                <a16:creationId xmlns:a16="http://schemas.microsoft.com/office/drawing/2014/main" id="{C16B1ED8-F085-975C-D2E5-257C06CC1CC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182</a:t>
            </a:fld>
            <a:endParaRPr lang="en-GB"/>
          </a:p>
        </p:txBody>
      </p:sp>
      <p:sp>
        <p:nvSpPr>
          <p:cNvPr id="180" name="Text+Image 50:50">
            <a:extLst>
              <a:ext uri="{FF2B5EF4-FFF2-40B4-BE49-F238E27FC236}">
                <a16:creationId xmlns:a16="http://schemas.microsoft.com/office/drawing/2014/main" id="{935532EB-920B-BA50-6077-BD45BC234C1E}"/>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C6B8DE83-031A-CA0D-5F50-30C1F195D4B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7CCAE8B-F545-50E0-CFA0-45CDFC45B06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9" name="Picture 8">
            <a:extLst>
              <a:ext uri="{FF2B5EF4-FFF2-40B4-BE49-F238E27FC236}">
                <a16:creationId xmlns:a16="http://schemas.microsoft.com/office/drawing/2014/main" id="{62FFDC55-68EA-BB6F-7259-71A9506CB8FD}"/>
              </a:ext>
            </a:extLst>
          </p:cNvPr>
          <p:cNvPicPr>
            <a:picLocks noChangeAspect="1"/>
          </p:cNvPicPr>
          <p:nvPr/>
        </p:nvPicPr>
        <p:blipFill>
          <a:blip r:embed="rId4"/>
          <a:stretch>
            <a:fillRect/>
          </a:stretch>
        </p:blipFill>
        <p:spPr>
          <a:xfrm>
            <a:off x="975815" y="2064667"/>
            <a:ext cx="11166831" cy="2183736"/>
          </a:xfrm>
          <a:prstGeom prst="rect">
            <a:avLst/>
          </a:prstGeom>
        </p:spPr>
      </p:pic>
      <p:cxnSp>
        <p:nvCxnSpPr>
          <p:cNvPr id="10" name="Straight Arrow Connector 9">
            <a:extLst>
              <a:ext uri="{FF2B5EF4-FFF2-40B4-BE49-F238E27FC236}">
                <a16:creationId xmlns:a16="http://schemas.microsoft.com/office/drawing/2014/main" id="{7530FBB4-976F-D32A-B82E-0EB4C7112709}"/>
              </a:ext>
            </a:extLst>
          </p:cNvPr>
          <p:cNvCxnSpPr>
            <a:cxnSpLocks/>
          </p:cNvCxnSpPr>
          <p:nvPr/>
        </p:nvCxnSpPr>
        <p:spPr>
          <a:xfrm>
            <a:off x="5243395" y="1926276"/>
            <a:ext cx="3962020" cy="188144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AEEC739-E4DB-1E72-9D35-CAB583A0EB60}"/>
              </a:ext>
            </a:extLst>
          </p:cNvPr>
          <p:cNvPicPr>
            <a:picLocks noChangeAspect="1"/>
          </p:cNvPicPr>
          <p:nvPr/>
        </p:nvPicPr>
        <p:blipFill>
          <a:blip r:embed="rId5"/>
          <a:stretch>
            <a:fillRect/>
          </a:stretch>
        </p:blipFill>
        <p:spPr>
          <a:xfrm>
            <a:off x="3678072" y="4623088"/>
            <a:ext cx="3029373" cy="905001"/>
          </a:xfrm>
          <a:prstGeom prst="rect">
            <a:avLst/>
          </a:prstGeom>
        </p:spPr>
      </p:pic>
      <p:sp>
        <p:nvSpPr>
          <p:cNvPr id="17" name="Rectangle: Rounded Corners 16">
            <a:extLst>
              <a:ext uri="{FF2B5EF4-FFF2-40B4-BE49-F238E27FC236}">
                <a16:creationId xmlns:a16="http://schemas.microsoft.com/office/drawing/2014/main" id="{04326456-A987-EED7-A275-34A58156CB00}"/>
              </a:ext>
            </a:extLst>
          </p:cNvPr>
          <p:cNvSpPr/>
          <p:nvPr/>
        </p:nvSpPr>
        <p:spPr>
          <a:xfrm>
            <a:off x="4728950" y="4623089"/>
            <a:ext cx="1467134" cy="344696"/>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0" name="Straight Arrow Connector 19">
            <a:extLst>
              <a:ext uri="{FF2B5EF4-FFF2-40B4-BE49-F238E27FC236}">
                <a16:creationId xmlns:a16="http://schemas.microsoft.com/office/drawing/2014/main" id="{479EF3AD-BCD7-B71F-4A00-65724CCD2FC0}"/>
              </a:ext>
            </a:extLst>
          </p:cNvPr>
          <p:cNvCxnSpPr>
            <a:cxnSpLocks/>
          </p:cNvCxnSpPr>
          <p:nvPr/>
        </p:nvCxnSpPr>
        <p:spPr>
          <a:xfrm flipH="1" flipV="1">
            <a:off x="4101152" y="5332595"/>
            <a:ext cx="443553" cy="39946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0226365-2108-0D2A-7712-907BA46E929C}"/>
              </a:ext>
            </a:extLst>
          </p:cNvPr>
          <p:cNvPicPr>
            <a:picLocks noChangeAspect="1"/>
          </p:cNvPicPr>
          <p:nvPr/>
        </p:nvPicPr>
        <p:blipFill>
          <a:blip r:embed="rId6"/>
          <a:srcRect r="7715" b="2412"/>
          <a:stretch/>
        </p:blipFill>
        <p:spPr>
          <a:xfrm>
            <a:off x="10035084" y="0"/>
            <a:ext cx="2107562" cy="1860550"/>
          </a:xfrm>
          <a:prstGeom prst="rect">
            <a:avLst/>
          </a:prstGeom>
        </p:spPr>
      </p:pic>
      <p:cxnSp>
        <p:nvCxnSpPr>
          <p:cNvPr id="6" name="Straight Arrow Connector 5">
            <a:extLst>
              <a:ext uri="{FF2B5EF4-FFF2-40B4-BE49-F238E27FC236}">
                <a16:creationId xmlns:a16="http://schemas.microsoft.com/office/drawing/2014/main" id="{6A7B4E05-38D0-AB1A-2E64-C4A452326131}"/>
              </a:ext>
            </a:extLst>
          </p:cNvPr>
          <p:cNvCxnSpPr>
            <a:cxnSpLocks/>
          </p:cNvCxnSpPr>
          <p:nvPr/>
        </p:nvCxnSpPr>
        <p:spPr>
          <a:xfrm flipV="1">
            <a:off x="9043408" y="1144826"/>
            <a:ext cx="990505" cy="6458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60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AABAF-FEB7-5B41-D2E5-154BE5B0365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C7EE5348-FE27-3954-DED3-716E90E682DB}"/>
              </a:ext>
            </a:extLst>
          </p:cNvPr>
          <p:cNvSpPr txBox="1">
            <a:spLocks noGrp="1"/>
          </p:cNvSpPr>
          <p:nvPr>
            <p:ph idx="1"/>
          </p:nvPr>
        </p:nvSpPr>
        <p:spPr>
          <a:xfrm>
            <a:off x="540000" y="972000"/>
            <a:ext cx="3240430" cy="5046663"/>
          </a:xfrm>
        </p:spPr>
        <p:txBody>
          <a:bodyPr>
            <a:normAutofit/>
          </a:bodyPr>
          <a:lstStyle/>
          <a:p>
            <a:pPr>
              <a:lnSpc>
                <a:spcPct val="110000"/>
              </a:lnSpc>
            </a:pPr>
            <a:r>
              <a:rPr lang="nb-NO" sz="1200"/>
              <a:t>If you look in the "Usage" folder, there are lots of information</a:t>
            </a:r>
          </a:p>
          <a:p>
            <a:pPr>
              <a:lnSpc>
                <a:spcPct val="110000"/>
              </a:lnSpc>
            </a:pPr>
            <a:endParaRPr lang="nb-NO" sz="1200"/>
          </a:p>
          <a:p>
            <a:pPr>
              <a:lnSpc>
                <a:spcPct val="110000"/>
              </a:lnSpc>
            </a:pPr>
            <a:endParaRPr lang="nb-NO" sz="1200"/>
          </a:p>
          <a:p>
            <a:pPr>
              <a:lnSpc>
                <a:spcPct val="110000"/>
              </a:lnSpc>
            </a:pPr>
            <a:r>
              <a:rPr lang="nb-NO" sz="1200"/>
              <a:t>For example, if you are going to do an operation which require write access, have a look in the "Permission" section here. When you select the "Permission" folder, some info will show in the main window </a:t>
            </a:r>
          </a:p>
        </p:txBody>
      </p:sp>
      <p:sp>
        <p:nvSpPr>
          <p:cNvPr id="124" name="Slide Number Placeholder 3">
            <a:extLst>
              <a:ext uri="{FF2B5EF4-FFF2-40B4-BE49-F238E27FC236}">
                <a16:creationId xmlns:a16="http://schemas.microsoft.com/office/drawing/2014/main" id="{283C8968-14E5-3C75-F93B-959A516E777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183</a:t>
            </a:fld>
            <a:endParaRPr lang="en-GB"/>
          </a:p>
        </p:txBody>
      </p:sp>
      <p:sp>
        <p:nvSpPr>
          <p:cNvPr id="180" name="Text+Image 50:50">
            <a:extLst>
              <a:ext uri="{FF2B5EF4-FFF2-40B4-BE49-F238E27FC236}">
                <a16:creationId xmlns:a16="http://schemas.microsoft.com/office/drawing/2014/main" id="{1F518385-996A-BCD0-4ABF-6A381D047CFB}"/>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27F3258E-5D2D-EA8B-1463-24B7F3991B2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89583EB-2445-185C-D6F0-A957446DA33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5" name="Picture 4">
            <a:extLst>
              <a:ext uri="{FF2B5EF4-FFF2-40B4-BE49-F238E27FC236}">
                <a16:creationId xmlns:a16="http://schemas.microsoft.com/office/drawing/2014/main" id="{2C387D34-91B3-7DCE-94D2-BE9453FCE583}"/>
              </a:ext>
            </a:extLst>
          </p:cNvPr>
          <p:cNvPicPr>
            <a:picLocks noChangeAspect="1"/>
          </p:cNvPicPr>
          <p:nvPr/>
        </p:nvPicPr>
        <p:blipFill>
          <a:blip r:embed="rId3"/>
          <a:srcRect l="826" r="4472"/>
          <a:stretch/>
        </p:blipFill>
        <p:spPr>
          <a:xfrm>
            <a:off x="3841350" y="1063034"/>
            <a:ext cx="8349063" cy="4416541"/>
          </a:xfrm>
          <a:prstGeom prst="rect">
            <a:avLst/>
          </a:prstGeom>
        </p:spPr>
      </p:pic>
      <p:cxnSp>
        <p:nvCxnSpPr>
          <p:cNvPr id="6" name="Straight Arrow Connector 5">
            <a:extLst>
              <a:ext uri="{FF2B5EF4-FFF2-40B4-BE49-F238E27FC236}">
                <a16:creationId xmlns:a16="http://schemas.microsoft.com/office/drawing/2014/main" id="{1EFFECCD-3299-DF31-F540-B786C2BE1E4A}"/>
              </a:ext>
            </a:extLst>
          </p:cNvPr>
          <p:cNvCxnSpPr>
            <a:cxnSpLocks/>
          </p:cNvCxnSpPr>
          <p:nvPr/>
        </p:nvCxnSpPr>
        <p:spPr>
          <a:xfrm flipV="1">
            <a:off x="3241343" y="2586251"/>
            <a:ext cx="921224" cy="2456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B603BC-8497-FD16-F627-E006274608F7}"/>
              </a:ext>
            </a:extLst>
          </p:cNvPr>
          <p:cNvCxnSpPr>
            <a:cxnSpLocks/>
          </p:cNvCxnSpPr>
          <p:nvPr/>
        </p:nvCxnSpPr>
        <p:spPr>
          <a:xfrm flipV="1">
            <a:off x="2780731" y="3098042"/>
            <a:ext cx="3729251" cy="33095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6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C72CD-E553-D394-F99F-72C2428D9323}"/>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3917451-8B74-BE7E-CD8F-ECF49C526A98}"/>
              </a:ext>
            </a:extLst>
          </p:cNvPr>
          <p:cNvSpPr txBox="1">
            <a:spLocks noGrp="1"/>
          </p:cNvSpPr>
          <p:nvPr>
            <p:ph idx="1"/>
          </p:nvPr>
        </p:nvSpPr>
        <p:spPr>
          <a:xfrm>
            <a:off x="539998" y="972000"/>
            <a:ext cx="11019655" cy="5275800"/>
          </a:xfrm>
        </p:spPr>
        <p:txBody>
          <a:bodyPr>
            <a:normAutofit/>
          </a:bodyPr>
          <a:lstStyle/>
          <a:p>
            <a:pPr>
              <a:lnSpc>
                <a:spcPct val="110000"/>
              </a:lnSpc>
            </a:pPr>
            <a:r>
              <a:rPr lang="nb-NO" sz="1400"/>
              <a:t>You can now try out the "getSelf" API call. It will get your user and info about everything you can access </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For further queries to that organization,</a:t>
            </a:r>
            <a:br>
              <a:rPr lang="nb-NO" sz="1400"/>
            </a:br>
            <a:r>
              <a:rPr lang="nb-NO" sz="1400"/>
              <a:t>you can save another environment</a:t>
            </a:r>
            <a:br>
              <a:rPr lang="nb-NO" sz="1400"/>
            </a:br>
            <a:r>
              <a:rPr lang="nb-NO" sz="1400"/>
              <a:t>variable with your organization ID.</a:t>
            </a:r>
            <a:br>
              <a:rPr lang="nb-NO" sz="1400"/>
            </a:br>
            <a:r>
              <a:rPr lang="nb-NO" sz="1400"/>
              <a:t>Call this variable "org_id"</a:t>
            </a:r>
            <a:endParaRPr lang="nb-NO" sz="1200"/>
          </a:p>
        </p:txBody>
      </p:sp>
      <p:sp>
        <p:nvSpPr>
          <p:cNvPr id="124" name="Slide Number Placeholder 3">
            <a:extLst>
              <a:ext uri="{FF2B5EF4-FFF2-40B4-BE49-F238E27FC236}">
                <a16:creationId xmlns:a16="http://schemas.microsoft.com/office/drawing/2014/main" id="{940A6E0F-AD5D-9FE5-4DA2-2E2269AC6B2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184</a:t>
            </a:fld>
            <a:endParaRPr lang="en-GB"/>
          </a:p>
        </p:txBody>
      </p:sp>
      <p:sp>
        <p:nvSpPr>
          <p:cNvPr id="180" name="Text+Image 50:50">
            <a:extLst>
              <a:ext uri="{FF2B5EF4-FFF2-40B4-BE49-F238E27FC236}">
                <a16:creationId xmlns:a16="http://schemas.microsoft.com/office/drawing/2014/main" id="{86F6C0FB-6646-35DA-FEBD-15567269AA64}"/>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57024F39-1AE6-2FA4-6290-97BF75058F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A8554F5-F5A4-235E-98B0-A8573735011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9" name="Picture 8">
            <a:extLst>
              <a:ext uri="{FF2B5EF4-FFF2-40B4-BE49-F238E27FC236}">
                <a16:creationId xmlns:a16="http://schemas.microsoft.com/office/drawing/2014/main" id="{7BFD8B9F-5E5B-75DE-8209-E918C1CB99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0924" y="1433441"/>
            <a:ext cx="5719764" cy="1571844"/>
          </a:xfrm>
          <a:prstGeom prst="rect">
            <a:avLst/>
          </a:prstGeom>
        </p:spPr>
      </p:pic>
      <p:cxnSp>
        <p:nvCxnSpPr>
          <p:cNvPr id="10" name="Straight Arrow Connector 9">
            <a:extLst>
              <a:ext uri="{FF2B5EF4-FFF2-40B4-BE49-F238E27FC236}">
                <a16:creationId xmlns:a16="http://schemas.microsoft.com/office/drawing/2014/main" id="{F3D438F6-BFF3-703F-9816-761D0068B3CA}"/>
              </a:ext>
            </a:extLst>
          </p:cNvPr>
          <p:cNvCxnSpPr>
            <a:cxnSpLocks/>
          </p:cNvCxnSpPr>
          <p:nvPr/>
        </p:nvCxnSpPr>
        <p:spPr>
          <a:xfrm flipV="1">
            <a:off x="1869743" y="2452758"/>
            <a:ext cx="6465263" cy="51563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E259029-B94F-9CB2-B201-9A21A7DF0F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2346" y="3249372"/>
            <a:ext cx="7693724" cy="2564574"/>
          </a:xfrm>
          <a:prstGeom prst="rect">
            <a:avLst/>
          </a:prstGeom>
        </p:spPr>
      </p:pic>
      <p:cxnSp>
        <p:nvCxnSpPr>
          <p:cNvPr id="18" name="Straight Arrow Connector 17">
            <a:extLst>
              <a:ext uri="{FF2B5EF4-FFF2-40B4-BE49-F238E27FC236}">
                <a16:creationId xmlns:a16="http://schemas.microsoft.com/office/drawing/2014/main" id="{1A27DB6F-CEE5-0DB9-7D7E-4091BA4D7E26}"/>
              </a:ext>
            </a:extLst>
          </p:cNvPr>
          <p:cNvCxnSpPr>
            <a:cxnSpLocks/>
          </p:cNvCxnSpPr>
          <p:nvPr/>
        </p:nvCxnSpPr>
        <p:spPr>
          <a:xfrm flipH="1">
            <a:off x="7294728" y="2651132"/>
            <a:ext cx="1290472" cy="85725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C6A38F-853D-11F1-DFFA-AB49F046C707}"/>
              </a:ext>
            </a:extLst>
          </p:cNvPr>
          <p:cNvCxnSpPr>
            <a:cxnSpLocks/>
          </p:cNvCxnSpPr>
          <p:nvPr/>
        </p:nvCxnSpPr>
        <p:spPr>
          <a:xfrm>
            <a:off x="3911600" y="3875795"/>
            <a:ext cx="1581624" cy="165837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6E7F6B9-DC96-951D-A632-0CBCA9E485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305" y="4714105"/>
            <a:ext cx="3924920" cy="1154700"/>
          </a:xfrm>
          <a:prstGeom prst="rect">
            <a:avLst/>
          </a:prstGeom>
        </p:spPr>
      </p:pic>
      <p:cxnSp>
        <p:nvCxnSpPr>
          <p:cNvPr id="26" name="Straight Arrow Connector 25">
            <a:extLst>
              <a:ext uri="{FF2B5EF4-FFF2-40B4-BE49-F238E27FC236}">
                <a16:creationId xmlns:a16="http://schemas.microsoft.com/office/drawing/2014/main" id="{E0AE22E8-70CB-C46D-F6C6-7AE9D6AFE1CE}"/>
              </a:ext>
            </a:extLst>
          </p:cNvPr>
          <p:cNvCxnSpPr>
            <a:cxnSpLocks/>
          </p:cNvCxnSpPr>
          <p:nvPr/>
        </p:nvCxnSpPr>
        <p:spPr>
          <a:xfrm flipH="1">
            <a:off x="3944203" y="5609230"/>
            <a:ext cx="1583140" cy="1364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2B66CF3-CF50-5EB9-3986-CE17AC90316F}"/>
              </a:ext>
            </a:extLst>
          </p:cNvPr>
          <p:cNvPicPr>
            <a:picLocks noChangeAspect="1"/>
          </p:cNvPicPr>
          <p:nvPr/>
        </p:nvPicPr>
        <p:blipFill>
          <a:blip r:embed="rId6"/>
          <a:stretch>
            <a:fillRect/>
          </a:stretch>
        </p:blipFill>
        <p:spPr>
          <a:xfrm>
            <a:off x="788793" y="1429867"/>
            <a:ext cx="1802902" cy="1661351"/>
          </a:xfrm>
          <a:prstGeom prst="rect">
            <a:avLst/>
          </a:prstGeom>
        </p:spPr>
      </p:pic>
    </p:spTree>
    <p:extLst>
      <p:ext uri="{BB962C8B-B14F-4D97-AF65-F5344CB8AC3E}">
        <p14:creationId xmlns:p14="http://schemas.microsoft.com/office/powerpoint/2010/main" val="8671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2135C-DB30-F03B-E25C-3C07CDBB997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19115BD8-040F-3130-25D1-251D90901A85}"/>
              </a:ext>
            </a:extLst>
          </p:cNvPr>
          <p:cNvSpPr txBox="1">
            <a:spLocks noGrp="1"/>
          </p:cNvSpPr>
          <p:nvPr>
            <p:ph idx="1"/>
          </p:nvPr>
        </p:nvSpPr>
        <p:spPr>
          <a:xfrm>
            <a:off x="540000" y="972000"/>
            <a:ext cx="5362657" cy="1859910"/>
          </a:xfrm>
        </p:spPr>
        <p:txBody>
          <a:bodyPr>
            <a:normAutofit/>
          </a:bodyPr>
          <a:lstStyle/>
          <a:p>
            <a:pPr>
              <a:lnSpc>
                <a:spcPct val="110000"/>
              </a:lnSpc>
            </a:pPr>
            <a:r>
              <a:rPr lang="nb-NO" sz="1400"/>
              <a:t>After getting your Org ID, you can get the Devices</a:t>
            </a:r>
          </a:p>
        </p:txBody>
      </p:sp>
      <p:sp>
        <p:nvSpPr>
          <p:cNvPr id="124" name="Slide Number Placeholder 3">
            <a:extLst>
              <a:ext uri="{FF2B5EF4-FFF2-40B4-BE49-F238E27FC236}">
                <a16:creationId xmlns:a16="http://schemas.microsoft.com/office/drawing/2014/main" id="{0BA44849-1B57-F8CC-68CD-A00D162BD52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185</a:t>
            </a:fld>
            <a:endParaRPr lang="en-GB"/>
          </a:p>
        </p:txBody>
      </p:sp>
      <p:sp>
        <p:nvSpPr>
          <p:cNvPr id="180" name="Text+Image 50:50">
            <a:extLst>
              <a:ext uri="{FF2B5EF4-FFF2-40B4-BE49-F238E27FC236}">
                <a16:creationId xmlns:a16="http://schemas.microsoft.com/office/drawing/2014/main" id="{A884A4DB-33CA-AED7-64D6-DFA0A1CB0D02}"/>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5A375C1C-DC30-1B33-0AE9-51192F36203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793634-B838-3C97-D76A-53F45FFBF84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10" name="Picture 9">
            <a:extLst>
              <a:ext uri="{FF2B5EF4-FFF2-40B4-BE49-F238E27FC236}">
                <a16:creationId xmlns:a16="http://schemas.microsoft.com/office/drawing/2014/main" id="{3D98D242-CAFE-BB56-6026-683B9E696482}"/>
              </a:ext>
            </a:extLst>
          </p:cNvPr>
          <p:cNvPicPr>
            <a:picLocks noChangeAspect="1"/>
          </p:cNvPicPr>
          <p:nvPr/>
        </p:nvPicPr>
        <p:blipFill>
          <a:blip r:embed="rId3"/>
          <a:stretch>
            <a:fillRect/>
          </a:stretch>
        </p:blipFill>
        <p:spPr>
          <a:xfrm>
            <a:off x="720001" y="1389552"/>
            <a:ext cx="9474878" cy="3146891"/>
          </a:xfrm>
          <a:prstGeom prst="rect">
            <a:avLst/>
          </a:prstGeom>
        </p:spPr>
      </p:pic>
      <p:pic>
        <p:nvPicPr>
          <p:cNvPr id="13" name="Picture 12">
            <a:extLst>
              <a:ext uri="{FF2B5EF4-FFF2-40B4-BE49-F238E27FC236}">
                <a16:creationId xmlns:a16="http://schemas.microsoft.com/office/drawing/2014/main" id="{57E165DF-2D0E-F57A-173D-18A05EF62AD2}"/>
              </a:ext>
            </a:extLst>
          </p:cNvPr>
          <p:cNvPicPr>
            <a:picLocks noChangeAspect="1"/>
          </p:cNvPicPr>
          <p:nvPr/>
        </p:nvPicPr>
        <p:blipFill>
          <a:blip r:embed="rId4"/>
          <a:stretch>
            <a:fillRect/>
          </a:stretch>
        </p:blipFill>
        <p:spPr>
          <a:xfrm>
            <a:off x="720000" y="4676933"/>
            <a:ext cx="3158395" cy="130442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AF7EE7F5-9042-0B46-8049-B0DE17B5942D}"/>
              </a:ext>
            </a:extLst>
          </p:cNvPr>
          <p:cNvSpPr txBox="1">
            <a:spLocks/>
          </p:cNvSpPr>
          <p:nvPr/>
        </p:nvSpPr>
        <p:spPr bwMode="gray">
          <a:xfrm>
            <a:off x="4088418" y="4643194"/>
            <a:ext cx="6106461" cy="150512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You can also try "getOrgDeviceStats" for some extended info</a:t>
            </a:r>
          </a:p>
          <a:p>
            <a:pPr>
              <a:lnSpc>
                <a:spcPct val="110000"/>
              </a:lnSpc>
            </a:pPr>
            <a:r>
              <a:rPr lang="en-US" sz="1400"/>
              <a:t>You can also try "getSiteDevices" for some more info on the devices for a site. You need the site_id for this, see next page. </a:t>
            </a:r>
          </a:p>
        </p:txBody>
      </p:sp>
    </p:spTree>
    <p:extLst>
      <p:ext uri="{BB962C8B-B14F-4D97-AF65-F5344CB8AC3E}">
        <p14:creationId xmlns:p14="http://schemas.microsoft.com/office/powerpoint/2010/main" val="237154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91968-00DD-872C-C018-9930439F81C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6216A513-5987-670E-315C-D4235F9B2208}"/>
              </a:ext>
            </a:extLst>
          </p:cNvPr>
          <p:cNvSpPr txBox="1">
            <a:spLocks noGrp="1"/>
          </p:cNvSpPr>
          <p:nvPr>
            <p:ph idx="1"/>
          </p:nvPr>
        </p:nvSpPr>
        <p:spPr>
          <a:xfrm>
            <a:off x="539999" y="972000"/>
            <a:ext cx="9962901" cy="5275800"/>
          </a:xfrm>
        </p:spPr>
        <p:txBody>
          <a:bodyPr>
            <a:normAutofit/>
          </a:bodyPr>
          <a:lstStyle/>
          <a:p>
            <a:pPr>
              <a:lnSpc>
                <a:spcPct val="110000"/>
              </a:lnSpc>
            </a:pPr>
            <a:r>
              <a:rPr lang="nb-NO" sz="1400"/>
              <a:t>You can also get the Sites in your Org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Put the "id" value in the "site_id" variable in your environment</a:t>
            </a:r>
          </a:p>
        </p:txBody>
      </p:sp>
      <p:sp>
        <p:nvSpPr>
          <p:cNvPr id="124" name="Slide Number Placeholder 3">
            <a:extLst>
              <a:ext uri="{FF2B5EF4-FFF2-40B4-BE49-F238E27FC236}">
                <a16:creationId xmlns:a16="http://schemas.microsoft.com/office/drawing/2014/main" id="{F89C060A-BD63-B6ED-FEF5-D8B69E57F02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186</a:t>
            </a:fld>
            <a:endParaRPr lang="en-GB"/>
          </a:p>
        </p:txBody>
      </p:sp>
      <p:sp>
        <p:nvSpPr>
          <p:cNvPr id="180" name="Text+Image 50:50">
            <a:extLst>
              <a:ext uri="{FF2B5EF4-FFF2-40B4-BE49-F238E27FC236}">
                <a16:creationId xmlns:a16="http://schemas.microsoft.com/office/drawing/2014/main" id="{D0D115CD-2441-AAE6-19D8-2F0382106469}"/>
              </a:ext>
            </a:extLst>
          </p:cNvPr>
          <p:cNvSpPr txBox="1">
            <a:spLocks noGrp="1"/>
          </p:cNvSpPr>
          <p:nvPr>
            <p:ph type="title"/>
          </p:nvPr>
        </p:nvSpPr>
        <p:spPr>
          <a:xfrm>
            <a:off x="540000" y="432000"/>
            <a:ext cx="11109600" cy="540000"/>
          </a:xfrm>
        </p:spPr>
        <p:txBody>
          <a:bodyPr anchor="ctr">
            <a:normAutofit/>
          </a:bodyPr>
          <a:lstStyle/>
          <a:p>
            <a:r>
              <a:rPr lang="en-GB"/>
              <a:t>Postman MIST API Collection</a:t>
            </a:r>
          </a:p>
        </p:txBody>
      </p:sp>
      <p:sp>
        <p:nvSpPr>
          <p:cNvPr id="3" name="Footer Placeholder 6">
            <a:extLst>
              <a:ext uri="{FF2B5EF4-FFF2-40B4-BE49-F238E27FC236}">
                <a16:creationId xmlns:a16="http://schemas.microsoft.com/office/drawing/2014/main" id="{6C2AE069-DBA6-7C1B-0781-18E3CE99A77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498804D-3D1D-EA39-0D57-FD4D3B95E9E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10" name="Picture 9">
            <a:extLst>
              <a:ext uri="{FF2B5EF4-FFF2-40B4-BE49-F238E27FC236}">
                <a16:creationId xmlns:a16="http://schemas.microsoft.com/office/drawing/2014/main" id="{D8E77467-BA6D-65AB-7EF9-1D454C5071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6448" y="1403200"/>
            <a:ext cx="7827397" cy="3243863"/>
          </a:xfrm>
          <a:prstGeom prst="rect">
            <a:avLst/>
          </a:prstGeom>
        </p:spPr>
      </p:pic>
      <p:pic>
        <p:nvPicPr>
          <p:cNvPr id="5" name="Picture 4">
            <a:extLst>
              <a:ext uri="{FF2B5EF4-FFF2-40B4-BE49-F238E27FC236}">
                <a16:creationId xmlns:a16="http://schemas.microsoft.com/office/drawing/2014/main" id="{4812634E-0C6D-6769-A86F-0FDB2E0269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72553" y="2367878"/>
            <a:ext cx="3788107" cy="3641943"/>
          </a:xfrm>
          <a:prstGeom prst="rect">
            <a:avLst/>
          </a:prstGeom>
        </p:spPr>
      </p:pic>
      <p:pic>
        <p:nvPicPr>
          <p:cNvPr id="7" name="Picture 6">
            <a:extLst>
              <a:ext uri="{FF2B5EF4-FFF2-40B4-BE49-F238E27FC236}">
                <a16:creationId xmlns:a16="http://schemas.microsoft.com/office/drawing/2014/main" id="{6A93B91C-F4E6-569E-78E8-768BAED5D85D}"/>
              </a:ext>
            </a:extLst>
          </p:cNvPr>
          <p:cNvPicPr>
            <a:picLocks noChangeAspect="1"/>
          </p:cNvPicPr>
          <p:nvPr/>
        </p:nvPicPr>
        <p:blipFill>
          <a:blip r:embed="rId5"/>
          <a:srcRect t="8506" b="4230"/>
          <a:stretch/>
        </p:blipFill>
        <p:spPr>
          <a:xfrm>
            <a:off x="276447" y="4995081"/>
            <a:ext cx="7827397" cy="1092019"/>
          </a:xfrm>
          <a:prstGeom prst="rect">
            <a:avLst/>
          </a:prstGeom>
        </p:spPr>
      </p:pic>
      <p:cxnSp>
        <p:nvCxnSpPr>
          <p:cNvPr id="8" name="Straight Arrow Connector 7">
            <a:extLst>
              <a:ext uri="{FF2B5EF4-FFF2-40B4-BE49-F238E27FC236}">
                <a16:creationId xmlns:a16="http://schemas.microsoft.com/office/drawing/2014/main" id="{A605189D-E2A2-842A-E45C-58048EF9595E}"/>
              </a:ext>
            </a:extLst>
          </p:cNvPr>
          <p:cNvCxnSpPr>
            <a:cxnSpLocks/>
          </p:cNvCxnSpPr>
          <p:nvPr/>
        </p:nvCxnSpPr>
        <p:spPr>
          <a:xfrm flipH="1">
            <a:off x="7915701" y="4014807"/>
            <a:ext cx="1283649" cy="197837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70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E0FED-7C45-18EC-BE29-7D757F5630B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B81EF74-8C6A-DC71-EA67-A2866BFE4095}"/>
              </a:ext>
            </a:extLst>
          </p:cNvPr>
          <p:cNvSpPr txBox="1">
            <a:spLocks noGrp="1"/>
          </p:cNvSpPr>
          <p:nvPr>
            <p:ph idx="1"/>
          </p:nvPr>
        </p:nvSpPr>
        <p:spPr>
          <a:xfrm>
            <a:off x="539999" y="972000"/>
            <a:ext cx="6220309" cy="5275800"/>
          </a:xfrm>
        </p:spPr>
        <p:txBody>
          <a:bodyPr>
            <a:normAutofit/>
          </a:bodyPr>
          <a:lstStyle/>
          <a:p>
            <a:pPr>
              <a:lnSpc>
                <a:spcPct val="110000"/>
              </a:lnSpc>
            </a:pPr>
            <a:r>
              <a:rPr lang="nb-NO" sz="1400"/>
              <a:t>Try using one of the APIs from the Postman collection. In this example we will get statistics from all devices on a site. For this request to work you will need to have gathered the site_id, and you need to have at least one device in your inventory. Start by running the request in Postman</a:t>
            </a:r>
          </a:p>
          <a:p>
            <a:pPr>
              <a:lnSpc>
                <a:spcPct val="110000"/>
              </a:lnSpc>
            </a:pPr>
            <a:endParaRPr lang="nb-NO" sz="1400"/>
          </a:p>
          <a:p>
            <a:pPr>
              <a:lnSpc>
                <a:spcPct val="110000"/>
              </a:lnSpc>
            </a:pPr>
            <a:endParaRPr lang="nb-NO" sz="1400"/>
          </a:p>
          <a:p>
            <a:pPr>
              <a:lnSpc>
                <a:spcPct val="110000"/>
              </a:lnSpc>
            </a:pPr>
            <a:r>
              <a:rPr lang="nb-NO" sz="1400"/>
              <a:t>There is a lot of statistics for each device, like radio statistics</a:t>
            </a:r>
          </a:p>
          <a:p>
            <a:pPr>
              <a:lnSpc>
                <a:spcPct val="110000"/>
              </a:lnSpc>
            </a:pPr>
            <a:r>
              <a:rPr lang="nb-NO" sz="1400"/>
              <a:t>Then click the "code" button</a:t>
            </a:r>
            <a:br>
              <a:rPr lang="nb-NO" sz="1400"/>
            </a:br>
            <a:r>
              <a:rPr lang="nb-NO" sz="1400"/>
              <a:t>and select "Python - Requests" to get an example</a:t>
            </a:r>
          </a:p>
        </p:txBody>
      </p:sp>
      <p:sp>
        <p:nvSpPr>
          <p:cNvPr id="124" name="Slide Number Placeholder 3">
            <a:extLst>
              <a:ext uri="{FF2B5EF4-FFF2-40B4-BE49-F238E27FC236}">
                <a16:creationId xmlns:a16="http://schemas.microsoft.com/office/drawing/2014/main" id="{E4FA971E-6427-6F34-76A6-7A9249F13AC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187</a:t>
            </a:fld>
            <a:endParaRPr lang="en-GB"/>
          </a:p>
        </p:txBody>
      </p:sp>
      <p:sp>
        <p:nvSpPr>
          <p:cNvPr id="180" name="Text+Image 50:50">
            <a:extLst>
              <a:ext uri="{FF2B5EF4-FFF2-40B4-BE49-F238E27FC236}">
                <a16:creationId xmlns:a16="http://schemas.microsoft.com/office/drawing/2014/main" id="{43AC74EC-6516-B212-C764-FF19055F5A88}"/>
              </a:ext>
            </a:extLst>
          </p:cNvPr>
          <p:cNvSpPr txBox="1">
            <a:spLocks noGrp="1"/>
          </p:cNvSpPr>
          <p:nvPr>
            <p:ph type="title"/>
          </p:nvPr>
        </p:nvSpPr>
        <p:spPr>
          <a:xfrm>
            <a:off x="540000" y="432000"/>
            <a:ext cx="11109600" cy="540000"/>
          </a:xfrm>
        </p:spPr>
        <p:txBody>
          <a:bodyPr anchor="ctr">
            <a:normAutofit/>
          </a:bodyPr>
          <a:lstStyle/>
          <a:p>
            <a:r>
              <a:rPr lang="en-GB"/>
              <a:t>Python - Use the Postman API</a:t>
            </a:r>
          </a:p>
        </p:txBody>
      </p:sp>
      <p:sp>
        <p:nvSpPr>
          <p:cNvPr id="3" name="Footer Placeholder 6">
            <a:extLst>
              <a:ext uri="{FF2B5EF4-FFF2-40B4-BE49-F238E27FC236}">
                <a16:creationId xmlns:a16="http://schemas.microsoft.com/office/drawing/2014/main" id="{E3E8F076-FEDB-CA04-1381-5F76F3EA6EF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AFBE693-E844-F476-F140-F144178F639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23" name="Picture 22">
            <a:extLst>
              <a:ext uri="{FF2B5EF4-FFF2-40B4-BE49-F238E27FC236}">
                <a16:creationId xmlns:a16="http://schemas.microsoft.com/office/drawing/2014/main" id="{B1F20535-FB52-D52E-9404-244AEBC5AFBF}"/>
              </a:ext>
            </a:extLst>
          </p:cNvPr>
          <p:cNvPicPr>
            <a:picLocks noChangeAspect="1"/>
          </p:cNvPicPr>
          <p:nvPr/>
        </p:nvPicPr>
        <p:blipFill>
          <a:blip r:embed="rId3"/>
          <a:stretch>
            <a:fillRect/>
          </a:stretch>
        </p:blipFill>
        <p:spPr>
          <a:xfrm>
            <a:off x="3451171" y="3499636"/>
            <a:ext cx="397963" cy="293236"/>
          </a:xfrm>
          <a:prstGeom prst="rect">
            <a:avLst/>
          </a:prstGeom>
        </p:spPr>
      </p:pic>
      <p:pic>
        <p:nvPicPr>
          <p:cNvPr id="5" name="Picture 4">
            <a:extLst>
              <a:ext uri="{FF2B5EF4-FFF2-40B4-BE49-F238E27FC236}">
                <a16:creationId xmlns:a16="http://schemas.microsoft.com/office/drawing/2014/main" id="{062FBF5C-0182-EC85-9F01-8EB88E5A0B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31274" y="293343"/>
            <a:ext cx="1853398" cy="2062327"/>
          </a:xfrm>
          <a:prstGeom prst="rect">
            <a:avLst/>
          </a:prstGeom>
        </p:spPr>
      </p:pic>
      <p:cxnSp>
        <p:nvCxnSpPr>
          <p:cNvPr id="9" name="Straight Arrow Connector 8">
            <a:extLst>
              <a:ext uri="{FF2B5EF4-FFF2-40B4-BE49-F238E27FC236}">
                <a16:creationId xmlns:a16="http://schemas.microsoft.com/office/drawing/2014/main" id="{46B68365-F930-BC92-99D8-41815A75505B}"/>
              </a:ext>
            </a:extLst>
          </p:cNvPr>
          <p:cNvCxnSpPr>
            <a:cxnSpLocks/>
          </p:cNvCxnSpPr>
          <p:nvPr/>
        </p:nvCxnSpPr>
        <p:spPr>
          <a:xfrm>
            <a:off x="3691719" y="2217761"/>
            <a:ext cx="4763069" cy="2729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68B8C87-7D37-5648-F8CD-A0168D49ECE1}"/>
              </a:ext>
            </a:extLst>
          </p:cNvPr>
          <p:cNvPicPr>
            <a:picLocks noChangeAspect="1"/>
          </p:cNvPicPr>
          <p:nvPr/>
        </p:nvPicPr>
        <p:blipFill>
          <a:blip r:embed="rId5"/>
          <a:srcRect b="73167"/>
          <a:stretch/>
        </p:blipFill>
        <p:spPr>
          <a:xfrm>
            <a:off x="720000" y="2355670"/>
            <a:ext cx="7086519" cy="703884"/>
          </a:xfrm>
          <a:prstGeom prst="rect">
            <a:avLst/>
          </a:prstGeom>
        </p:spPr>
      </p:pic>
      <p:pic>
        <p:nvPicPr>
          <p:cNvPr id="14" name="Picture 13">
            <a:extLst>
              <a:ext uri="{FF2B5EF4-FFF2-40B4-BE49-F238E27FC236}">
                <a16:creationId xmlns:a16="http://schemas.microsoft.com/office/drawing/2014/main" id="{467245E5-8575-B8C8-7EC5-D0A5744D9677}"/>
              </a:ext>
            </a:extLst>
          </p:cNvPr>
          <p:cNvPicPr>
            <a:picLocks noChangeAspect="1"/>
          </p:cNvPicPr>
          <p:nvPr/>
        </p:nvPicPr>
        <p:blipFill>
          <a:blip r:embed="rId6"/>
          <a:stretch>
            <a:fillRect/>
          </a:stretch>
        </p:blipFill>
        <p:spPr>
          <a:xfrm>
            <a:off x="8891516" y="2535561"/>
            <a:ext cx="2982182" cy="3491335"/>
          </a:xfrm>
          <a:prstGeom prst="rect">
            <a:avLst/>
          </a:prstGeom>
        </p:spPr>
      </p:pic>
      <p:cxnSp>
        <p:nvCxnSpPr>
          <p:cNvPr id="12" name="Straight Arrow Connector 11">
            <a:extLst>
              <a:ext uri="{FF2B5EF4-FFF2-40B4-BE49-F238E27FC236}">
                <a16:creationId xmlns:a16="http://schemas.microsoft.com/office/drawing/2014/main" id="{6D0060A1-2F4D-EFD8-C0D8-254EB2D902D2}"/>
              </a:ext>
            </a:extLst>
          </p:cNvPr>
          <p:cNvCxnSpPr>
            <a:cxnSpLocks/>
          </p:cNvCxnSpPr>
          <p:nvPr/>
        </p:nvCxnSpPr>
        <p:spPr>
          <a:xfrm>
            <a:off x="7492621" y="2949032"/>
            <a:ext cx="1781033" cy="66086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EFEA75C-D4FE-ECD0-D258-8A5D502F471B}"/>
              </a:ext>
            </a:extLst>
          </p:cNvPr>
          <p:cNvPicPr>
            <a:picLocks noChangeAspect="1"/>
          </p:cNvPicPr>
          <p:nvPr/>
        </p:nvPicPr>
        <p:blipFill>
          <a:blip r:embed="rId7"/>
          <a:stretch>
            <a:fillRect/>
          </a:stretch>
        </p:blipFill>
        <p:spPr>
          <a:xfrm>
            <a:off x="720000" y="4030640"/>
            <a:ext cx="5749039" cy="2025775"/>
          </a:xfrm>
          <a:prstGeom prst="rect">
            <a:avLst/>
          </a:prstGeom>
        </p:spPr>
      </p:pic>
    </p:spTree>
    <p:extLst>
      <p:ext uri="{BB962C8B-B14F-4D97-AF65-F5344CB8AC3E}">
        <p14:creationId xmlns:p14="http://schemas.microsoft.com/office/powerpoint/2010/main" val="106956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491A3-C9AD-F5F9-8F13-CF5C3111B40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4BF15C6A-2E57-7925-EC09-57F77FDDC869}"/>
              </a:ext>
            </a:extLst>
          </p:cNvPr>
          <p:cNvSpPr txBox="1">
            <a:spLocks noGrp="1"/>
          </p:cNvSpPr>
          <p:nvPr>
            <p:ph idx="1"/>
          </p:nvPr>
        </p:nvSpPr>
        <p:spPr>
          <a:xfrm>
            <a:off x="540000" y="972000"/>
            <a:ext cx="4570663" cy="5275800"/>
          </a:xfrm>
        </p:spPr>
        <p:txBody>
          <a:bodyPr>
            <a:normAutofit/>
          </a:bodyPr>
          <a:lstStyle/>
          <a:p>
            <a:pPr>
              <a:lnSpc>
                <a:spcPct val="110000"/>
              </a:lnSpc>
            </a:pPr>
            <a:r>
              <a:rPr lang="nb-NO" sz="1400"/>
              <a:t>Create a new folder "Lab70-MIST-get-statistics"</a:t>
            </a:r>
          </a:p>
          <a:p>
            <a:pPr lvl="1">
              <a:lnSpc>
                <a:spcPct val="110000"/>
              </a:lnSpc>
            </a:pPr>
            <a:r>
              <a:rPr lang="nb-NO" sz="1200"/>
              <a:t>Create a .env file, and fill inn your values from the Postman part of the lab</a:t>
            </a:r>
          </a:p>
          <a:p>
            <a:pPr lvl="1">
              <a:lnSpc>
                <a:spcPct val="110000"/>
              </a:lnSpc>
            </a:pPr>
            <a:r>
              <a:rPr lang="nb-NO" sz="1200"/>
              <a:t>Create an empty file named </a:t>
            </a:r>
            <a:br>
              <a:rPr lang="nb-NO" sz="1200"/>
            </a:br>
            <a:r>
              <a:rPr lang="nb-NO" sz="1200"/>
              <a:t>"mist-get-statistics.py"</a:t>
            </a:r>
          </a:p>
          <a:p>
            <a:pPr>
              <a:lnSpc>
                <a:spcPct val="110000"/>
              </a:lnSpc>
            </a:pPr>
            <a:r>
              <a:rPr lang="nb-NO" sz="1400"/>
              <a:t>Copy the empty script here to your </a:t>
            </a:r>
            <a:br>
              <a:rPr lang="nb-NO" sz="1400"/>
            </a:br>
            <a:r>
              <a:rPr lang="nb-NO" sz="1400"/>
              <a:t>"mist-get-statistics.py". All functions are just printing a headline</a:t>
            </a:r>
          </a:p>
          <a:p>
            <a:pPr>
              <a:lnSpc>
                <a:spcPct val="110000"/>
              </a:lnSpc>
            </a:pPr>
            <a:r>
              <a:rPr lang="nb-NO" sz="1400"/>
              <a:t>Remember to save both files </a:t>
            </a:r>
            <a:r>
              <a:rPr lang="nb-NO" sz="1400">
                <a:sym typeface="Wingdings" panose="05000000000000000000" pitchFamily="2" charset="2"/>
              </a:rPr>
              <a:t></a:t>
            </a:r>
            <a:endParaRPr lang="nb-NO" sz="1400"/>
          </a:p>
          <a:p>
            <a:pPr>
              <a:lnSpc>
                <a:spcPct val="110000"/>
              </a:lnSpc>
            </a:pPr>
            <a:r>
              <a:rPr lang="nb-NO" sz="1400"/>
              <a:t>You can run the script from VS Code or command line</a:t>
            </a:r>
          </a:p>
          <a:p>
            <a:pPr>
              <a:lnSpc>
                <a:spcPct val="110000"/>
              </a:lnSpc>
            </a:pPr>
            <a:endParaRPr lang="nb-NO" sz="1400"/>
          </a:p>
        </p:txBody>
      </p:sp>
      <p:sp>
        <p:nvSpPr>
          <p:cNvPr id="124" name="Slide Number Placeholder 3">
            <a:extLst>
              <a:ext uri="{FF2B5EF4-FFF2-40B4-BE49-F238E27FC236}">
                <a16:creationId xmlns:a16="http://schemas.microsoft.com/office/drawing/2014/main" id="{9DFB928F-D513-17C5-4095-1F86255DA3B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188</a:t>
            </a:fld>
            <a:endParaRPr lang="en-GB"/>
          </a:p>
        </p:txBody>
      </p:sp>
      <p:sp>
        <p:nvSpPr>
          <p:cNvPr id="180" name="Text+Image 50:50">
            <a:extLst>
              <a:ext uri="{FF2B5EF4-FFF2-40B4-BE49-F238E27FC236}">
                <a16:creationId xmlns:a16="http://schemas.microsoft.com/office/drawing/2014/main" id="{C8AA874D-65BD-D1A7-DF6E-96EC2CC2D8AE}"/>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C32D2E58-E199-4103-C50D-C549BC80B8F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94E4E08-A11D-45AC-C9F3-D2582D3A15C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5" name="Picture 4">
            <a:extLst>
              <a:ext uri="{FF2B5EF4-FFF2-40B4-BE49-F238E27FC236}">
                <a16:creationId xmlns:a16="http://schemas.microsoft.com/office/drawing/2014/main" id="{DEC6BA42-58CF-00B7-FB62-2469A8A508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0813" y="1570499"/>
            <a:ext cx="1633180" cy="557772"/>
          </a:xfrm>
          <a:prstGeom prst="rect">
            <a:avLst/>
          </a:prstGeom>
        </p:spPr>
      </p:pic>
      <p:sp>
        <p:nvSpPr>
          <p:cNvPr id="6" name="TextBox 5">
            <a:extLst>
              <a:ext uri="{FF2B5EF4-FFF2-40B4-BE49-F238E27FC236}">
                <a16:creationId xmlns:a16="http://schemas.microsoft.com/office/drawing/2014/main" id="{43265652-A278-0A0E-10AD-ECF7BC346B48}"/>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sp>
        <p:nvSpPr>
          <p:cNvPr id="7" name="TextBox 6">
            <a:extLst>
              <a:ext uri="{FF2B5EF4-FFF2-40B4-BE49-F238E27FC236}">
                <a16:creationId xmlns:a16="http://schemas.microsoft.com/office/drawing/2014/main" id="{013A41EC-5915-1D45-7EFB-41747045F921}"/>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1" name="Picture 10">
            <a:extLst>
              <a:ext uri="{FF2B5EF4-FFF2-40B4-BE49-F238E27FC236}">
                <a16:creationId xmlns:a16="http://schemas.microsoft.com/office/drawing/2014/main" id="{9106F88F-8F2B-AC91-2767-1EE4BBBC6A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79751" y="312648"/>
            <a:ext cx="2170201" cy="740034"/>
          </a:xfrm>
          <a:prstGeom prst="rect">
            <a:avLst/>
          </a:prstGeom>
        </p:spPr>
      </p:pic>
      <p:cxnSp>
        <p:nvCxnSpPr>
          <p:cNvPr id="12" name="Straight Arrow Connector 11">
            <a:extLst>
              <a:ext uri="{FF2B5EF4-FFF2-40B4-BE49-F238E27FC236}">
                <a16:creationId xmlns:a16="http://schemas.microsoft.com/office/drawing/2014/main" id="{0F4001CC-6F23-B2F0-717B-3C2A8B961074}"/>
              </a:ext>
            </a:extLst>
          </p:cNvPr>
          <p:cNvCxnSpPr>
            <a:cxnSpLocks/>
          </p:cNvCxnSpPr>
          <p:nvPr/>
        </p:nvCxnSpPr>
        <p:spPr>
          <a:xfrm flipV="1">
            <a:off x="5902657" y="981914"/>
            <a:ext cx="1178081" cy="87418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A3AA00-774B-7FA3-67D2-B0D082DB3483}"/>
              </a:ext>
            </a:extLst>
          </p:cNvPr>
          <p:cNvCxnSpPr>
            <a:cxnSpLocks/>
            <a:endCxn id="5" idx="1"/>
          </p:cNvCxnSpPr>
          <p:nvPr/>
        </p:nvCxnSpPr>
        <p:spPr>
          <a:xfrm>
            <a:off x="3403612" y="1794681"/>
            <a:ext cx="2057201" cy="547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FE25F50-0D05-BE6B-96FB-B84B30684560}"/>
              </a:ext>
            </a:extLst>
          </p:cNvPr>
          <p:cNvSpPr txBox="1"/>
          <p:nvPr/>
        </p:nvSpPr>
        <p:spPr>
          <a:xfrm>
            <a:off x="8523028" y="2663906"/>
            <a:ext cx="3667386" cy="3400931"/>
          </a:xfrm>
          <a:prstGeom prst="rect">
            <a:avLst/>
          </a:prstGeom>
          <a:noFill/>
          <a:ln>
            <a:solidFill>
              <a:schemeClr val="tx1"/>
            </a:solidFill>
          </a:ln>
        </p:spPr>
        <p:txBody>
          <a:bodyPr wrap="square">
            <a:spAutoFit/>
          </a:bodyPr>
          <a:lstStyle/>
          <a:p>
            <a:r>
              <a:rPr lang="nb-NO" sz="500">
                <a:latin typeface="Consolas" panose="020B0609020204030204" pitchFamily="49" charset="0"/>
              </a:rPr>
              <a:t>from dotenv import dotenv_values</a:t>
            </a:r>
          </a:p>
          <a:p>
            <a:r>
              <a:rPr lang="nb-NO" sz="500">
                <a:latin typeface="Consolas" panose="020B0609020204030204" pitchFamily="49" charset="0"/>
              </a:rPr>
              <a:t>import os</a:t>
            </a:r>
          </a:p>
          <a:p>
            <a:endParaRPr lang="nb-NO" sz="500">
              <a:latin typeface="Consolas" panose="020B0609020204030204" pitchFamily="49" charset="0"/>
            </a:endParaRPr>
          </a:p>
          <a:p>
            <a:r>
              <a:rPr lang="nb-NO" sz="500">
                <a:latin typeface="Consolas" panose="020B0609020204030204" pitchFamily="49" charset="0"/>
              </a:rPr>
              <a:t># Import variables from the .env file</a:t>
            </a:r>
          </a:p>
          <a:p>
            <a:r>
              <a:rPr lang="nb-NO" sz="500">
                <a:latin typeface="Consolas" panose="020B0609020204030204" pitchFamily="49" charset="0"/>
              </a:rPr>
              <a:t>env = dotenv_values('.env')</a:t>
            </a:r>
          </a:p>
          <a:p>
            <a:r>
              <a:rPr lang="nb-NO" sz="500">
                <a:latin typeface="Consolas" panose="020B0609020204030204" pitchFamily="49" charset="0"/>
              </a:rPr>
              <a:t>apitoken = env['apitoken']</a:t>
            </a:r>
          </a:p>
          <a:p>
            <a:r>
              <a:rPr lang="nb-NO" sz="500">
                <a:latin typeface="Consolas" panose="020B0609020204030204" pitchFamily="49" charset="0"/>
              </a:rPr>
              <a:t>host=env['host']</a:t>
            </a:r>
          </a:p>
          <a:p>
            <a:r>
              <a:rPr lang="nb-NO" sz="500">
                <a:latin typeface="Consolas" panose="020B0609020204030204" pitchFamily="49" charset="0"/>
              </a:rPr>
              <a:t>org_id=env['org_id']</a:t>
            </a:r>
          </a:p>
          <a:p>
            <a:r>
              <a:rPr lang="nb-NO" sz="500">
                <a:latin typeface="Consolas" panose="020B0609020204030204" pitchFamily="49" charset="0"/>
              </a:rPr>
              <a:t>site_id=env['site_id']</a:t>
            </a:r>
          </a:p>
          <a:p>
            <a:endParaRPr lang="nb-NO" sz="500">
              <a:latin typeface="Consolas" panose="020B0609020204030204" pitchFamily="49" charset="0"/>
            </a:endParaRPr>
          </a:p>
          <a:p>
            <a:r>
              <a:rPr lang="nb-NO" sz="500">
                <a:latin typeface="Consolas" panose="020B0609020204030204" pitchFamily="49" charset="0"/>
              </a:rPr>
              <a:t># Define functions</a:t>
            </a:r>
          </a:p>
          <a:p>
            <a:r>
              <a:rPr lang="nb-NO" sz="500">
                <a:latin typeface="Consolas" panose="020B0609020204030204" pitchFamily="49" charset="0"/>
              </a:rPr>
              <a:t>def show_device_summary():</a:t>
            </a:r>
          </a:p>
          <a:p>
            <a:r>
              <a:rPr lang="nb-NO" sz="500">
                <a:latin typeface="Consolas" panose="020B0609020204030204" pitchFamily="49" charset="0"/>
              </a:rPr>
              <a:t>    print('Device summary:\n-------------------------------------')</a:t>
            </a:r>
          </a:p>
          <a:p>
            <a:endParaRPr lang="nb-NO" sz="500">
              <a:latin typeface="Consolas" panose="020B0609020204030204" pitchFamily="49" charset="0"/>
            </a:endParaRPr>
          </a:p>
          <a:p>
            <a:r>
              <a:rPr lang="nb-NO" sz="500">
                <a:latin typeface="Consolas" panose="020B0609020204030204" pitchFamily="49" charset="0"/>
              </a:rPr>
              <a:t>def show_client_summary():</a:t>
            </a:r>
          </a:p>
          <a:p>
            <a:r>
              <a:rPr lang="nb-NO" sz="500">
                <a:latin typeface="Consolas" panose="020B0609020204030204" pitchFamily="49" charset="0"/>
              </a:rPr>
              <a:t>    print('Client summary:\n-------------------------------------')</a:t>
            </a:r>
          </a:p>
          <a:p>
            <a:endParaRPr lang="nb-NO" sz="500">
              <a:latin typeface="Consolas" panose="020B0609020204030204" pitchFamily="49" charset="0"/>
            </a:endParaRPr>
          </a:p>
          <a:p>
            <a:r>
              <a:rPr lang="nb-NO" sz="500">
                <a:latin typeface="Consolas" panose="020B0609020204030204" pitchFamily="49" charset="0"/>
              </a:rPr>
              <a:t>def show_device_statistics():</a:t>
            </a:r>
          </a:p>
          <a:p>
            <a:r>
              <a:rPr lang="nb-NO" sz="500">
                <a:latin typeface="Consolas" panose="020B0609020204030204" pitchFamily="49" charset="0"/>
              </a:rPr>
              <a:t>    print(f"Full Statistics for all devices on site:\n-------------------------------------")</a:t>
            </a:r>
          </a:p>
          <a:p>
            <a:r>
              <a:rPr lang="nb-NO" sz="500">
                <a:latin typeface="Consolas" panose="020B0609020204030204" pitchFamily="49" charset="0"/>
              </a:rPr>
              <a:t>    </a:t>
            </a:r>
          </a:p>
          <a:p>
            <a:r>
              <a:rPr lang="nb-NO" sz="500">
                <a:latin typeface="Consolas" panose="020B0609020204030204" pitchFamily="49" charset="0"/>
              </a:rPr>
              <a:t># Text menu with 3 options that run each of the functions, or quit</a:t>
            </a:r>
          </a:p>
          <a:p>
            <a:r>
              <a:rPr lang="nb-NO" sz="500">
                <a:latin typeface="Consolas" panose="020B0609020204030204" pitchFamily="49" charset="0"/>
              </a:rPr>
              <a:t>while True:</a:t>
            </a:r>
          </a:p>
          <a:p>
            <a:r>
              <a:rPr lang="nb-NO" sz="500">
                <a:latin typeface="Consolas" panose="020B0609020204030204" pitchFamily="49" charset="0"/>
              </a:rPr>
              <a:t>    # Clear the screen</a:t>
            </a:r>
          </a:p>
          <a:p>
            <a:r>
              <a:rPr lang="nb-NO" sz="500">
                <a:latin typeface="Consolas" panose="020B0609020204030204" pitchFamily="49" charset="0"/>
              </a:rPr>
              <a:t>    print(f'\nYou are connected to organization {org_id} and site {site_id}')</a:t>
            </a:r>
          </a:p>
          <a:p>
            <a:r>
              <a:rPr lang="nb-NO" sz="500">
                <a:latin typeface="Consolas" panose="020B0609020204030204" pitchFamily="49" charset="0"/>
              </a:rPr>
              <a:t>    print("Menu:")</a:t>
            </a:r>
          </a:p>
          <a:p>
            <a:r>
              <a:rPr lang="nb-NO" sz="500">
                <a:latin typeface="Consolas" panose="020B0609020204030204" pitchFamily="49" charset="0"/>
              </a:rPr>
              <a:t>    print("1. Show device summary")</a:t>
            </a:r>
          </a:p>
          <a:p>
            <a:r>
              <a:rPr lang="nb-NO" sz="500">
                <a:latin typeface="Consolas" panose="020B0609020204030204" pitchFamily="49" charset="0"/>
              </a:rPr>
              <a:t>    print("2. Show client summary")</a:t>
            </a:r>
          </a:p>
          <a:p>
            <a:r>
              <a:rPr lang="nb-NO" sz="500">
                <a:latin typeface="Consolas" panose="020B0609020204030204" pitchFamily="49" charset="0"/>
              </a:rPr>
              <a:t>    print("3. Show device statistics")</a:t>
            </a:r>
          </a:p>
          <a:p>
            <a:r>
              <a:rPr lang="nb-NO" sz="500">
                <a:latin typeface="Consolas" panose="020B0609020204030204" pitchFamily="49" charset="0"/>
              </a:rPr>
              <a:t>    print("4. Quit")</a:t>
            </a:r>
          </a:p>
          <a:p>
            <a:endParaRPr lang="nb-NO" sz="500">
              <a:latin typeface="Consolas" panose="020B0609020204030204" pitchFamily="49" charset="0"/>
            </a:endParaRPr>
          </a:p>
          <a:p>
            <a:r>
              <a:rPr lang="nb-NO" sz="500">
                <a:latin typeface="Consolas" panose="020B0609020204030204" pitchFamily="49" charset="0"/>
              </a:rPr>
              <a:t>    choice = input("Enter choice: ")</a:t>
            </a:r>
          </a:p>
          <a:p>
            <a:r>
              <a:rPr lang="nb-NO" sz="500">
                <a:latin typeface="Consolas" panose="020B0609020204030204" pitchFamily="49" charset="0"/>
              </a:rPr>
              <a:t>    os.system('cls' if os.name == 'nt' else 'clear')</a:t>
            </a:r>
          </a:p>
          <a:p>
            <a:endParaRPr lang="nb-NO" sz="500">
              <a:latin typeface="Consolas" panose="020B0609020204030204" pitchFamily="49" charset="0"/>
            </a:endParaRPr>
          </a:p>
          <a:p>
            <a:r>
              <a:rPr lang="nb-NO" sz="500">
                <a:latin typeface="Consolas" panose="020B0609020204030204" pitchFamily="49" charset="0"/>
              </a:rPr>
              <a:t>    if choice == "1":</a:t>
            </a:r>
          </a:p>
          <a:p>
            <a:r>
              <a:rPr lang="nb-NO" sz="500">
                <a:latin typeface="Consolas" panose="020B0609020204030204" pitchFamily="49" charset="0"/>
              </a:rPr>
              <a:t>        show_device_summary()</a:t>
            </a:r>
          </a:p>
          <a:p>
            <a:r>
              <a:rPr lang="nb-NO" sz="500">
                <a:latin typeface="Consolas" panose="020B0609020204030204" pitchFamily="49" charset="0"/>
              </a:rPr>
              <a:t>    elif choice == "2":</a:t>
            </a:r>
          </a:p>
          <a:p>
            <a:r>
              <a:rPr lang="nb-NO" sz="500">
                <a:latin typeface="Consolas" panose="020B0609020204030204" pitchFamily="49" charset="0"/>
              </a:rPr>
              <a:t>        show_client_summary()</a:t>
            </a:r>
          </a:p>
          <a:p>
            <a:r>
              <a:rPr lang="nb-NO" sz="500">
                <a:latin typeface="Consolas" panose="020B0609020204030204" pitchFamily="49" charset="0"/>
              </a:rPr>
              <a:t>    elif choice == "3":</a:t>
            </a:r>
          </a:p>
          <a:p>
            <a:r>
              <a:rPr lang="nb-NO" sz="500">
                <a:latin typeface="Consolas" panose="020B0609020204030204" pitchFamily="49" charset="0"/>
              </a:rPr>
              <a:t>        show_device_statistics()</a:t>
            </a:r>
          </a:p>
          <a:p>
            <a:r>
              <a:rPr lang="nb-NO" sz="500">
                <a:latin typeface="Consolas" panose="020B0609020204030204" pitchFamily="49" charset="0"/>
              </a:rPr>
              <a:t>    elif choice == "4":</a:t>
            </a:r>
          </a:p>
          <a:p>
            <a:r>
              <a:rPr lang="nb-NO" sz="500">
                <a:latin typeface="Consolas" panose="020B0609020204030204" pitchFamily="49" charset="0"/>
              </a:rPr>
              <a:t>        break</a:t>
            </a:r>
          </a:p>
          <a:p>
            <a:r>
              <a:rPr lang="nb-NO" sz="500">
                <a:latin typeface="Consolas" panose="020B0609020204030204" pitchFamily="49" charset="0"/>
              </a:rPr>
              <a:t>    else:</a:t>
            </a:r>
          </a:p>
          <a:p>
            <a:r>
              <a:rPr lang="nb-NO" sz="500">
                <a:latin typeface="Consolas" panose="020B0609020204030204" pitchFamily="49" charset="0"/>
              </a:rPr>
              <a:t>        print("Invalid choice. Please choose again.")</a:t>
            </a:r>
          </a:p>
        </p:txBody>
      </p:sp>
      <p:sp>
        <p:nvSpPr>
          <p:cNvPr id="29" name="TextBox 28">
            <a:extLst>
              <a:ext uri="{FF2B5EF4-FFF2-40B4-BE49-F238E27FC236}">
                <a16:creationId xmlns:a16="http://schemas.microsoft.com/office/drawing/2014/main" id="{30682CE9-3579-DC4A-E168-4051B28C2573}"/>
              </a:ext>
            </a:extLst>
          </p:cNvPr>
          <p:cNvSpPr txBox="1"/>
          <p:nvPr/>
        </p:nvSpPr>
        <p:spPr>
          <a:xfrm>
            <a:off x="8523028" y="2425370"/>
            <a:ext cx="2488347" cy="276999"/>
          </a:xfrm>
          <a:prstGeom prst="rect">
            <a:avLst/>
          </a:prstGeom>
          <a:noFill/>
        </p:spPr>
        <p:txBody>
          <a:bodyPr wrap="square">
            <a:spAutoFit/>
          </a:bodyPr>
          <a:lstStyle/>
          <a:p>
            <a:r>
              <a:rPr lang="en-GB" sz="1200">
                <a:latin typeface="Consolas" panose="020B0609020204030204" pitchFamily="49" charset="0"/>
              </a:rPr>
              <a:t>mist-get-statistics.py</a:t>
            </a:r>
            <a:endParaRPr lang="nb-NO" sz="120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B15907AF-18A5-B8E2-17FE-43AD470946CD}"/>
              </a:ext>
            </a:extLst>
          </p:cNvPr>
          <p:cNvCxnSpPr>
            <a:cxnSpLocks/>
          </p:cNvCxnSpPr>
          <p:nvPr/>
        </p:nvCxnSpPr>
        <p:spPr>
          <a:xfrm>
            <a:off x="4007538" y="2726770"/>
            <a:ext cx="4515490" cy="5857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C134BF-DE86-474E-A116-7E6E84D4D428}"/>
              </a:ext>
            </a:extLst>
          </p:cNvPr>
          <p:cNvCxnSpPr>
            <a:cxnSpLocks/>
          </p:cNvCxnSpPr>
          <p:nvPr/>
        </p:nvCxnSpPr>
        <p:spPr>
          <a:xfrm>
            <a:off x="5036792" y="1328636"/>
            <a:ext cx="531495" cy="29168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F74A1D-C297-AC17-FC16-A3118F382D74}"/>
              </a:ext>
            </a:extLst>
          </p:cNvPr>
          <p:cNvCxnSpPr>
            <a:cxnSpLocks/>
          </p:cNvCxnSpPr>
          <p:nvPr/>
        </p:nvCxnSpPr>
        <p:spPr>
          <a:xfrm flipV="1">
            <a:off x="3077570" y="2031661"/>
            <a:ext cx="2383243" cy="29528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E66C604-1B2A-4D10-341D-704C15D79237}"/>
              </a:ext>
            </a:extLst>
          </p:cNvPr>
          <p:cNvPicPr>
            <a:picLocks noChangeAspect="1"/>
          </p:cNvPicPr>
          <p:nvPr/>
        </p:nvPicPr>
        <p:blipFill>
          <a:blip r:embed="rId5"/>
          <a:stretch>
            <a:fillRect/>
          </a:stretch>
        </p:blipFill>
        <p:spPr>
          <a:xfrm>
            <a:off x="720000" y="4258352"/>
            <a:ext cx="7407242" cy="1787955"/>
          </a:xfrm>
          <a:prstGeom prst="rect">
            <a:avLst/>
          </a:prstGeom>
        </p:spPr>
      </p:pic>
    </p:spTree>
    <p:extLst>
      <p:ext uri="{BB962C8B-B14F-4D97-AF65-F5344CB8AC3E}">
        <p14:creationId xmlns:p14="http://schemas.microsoft.com/office/powerpoint/2010/main" val="352662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680C6-E8C0-3FDC-58B2-462E7BD7F497}"/>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5DF6C606-7E83-165C-2D81-673911E1F403}"/>
              </a:ext>
            </a:extLst>
          </p:cNvPr>
          <p:cNvSpPr txBox="1">
            <a:spLocks noGrp="1"/>
          </p:cNvSpPr>
          <p:nvPr>
            <p:ph idx="1"/>
          </p:nvPr>
        </p:nvSpPr>
        <p:spPr>
          <a:xfrm>
            <a:off x="540000" y="972000"/>
            <a:ext cx="4883878" cy="3155238"/>
          </a:xfrm>
        </p:spPr>
        <p:txBody>
          <a:bodyPr>
            <a:normAutofit/>
          </a:bodyPr>
          <a:lstStyle/>
          <a:p>
            <a:pPr>
              <a:lnSpc>
                <a:spcPct val="110000"/>
              </a:lnSpc>
            </a:pPr>
            <a:r>
              <a:rPr lang="nb-NO" sz="1400"/>
              <a:t>Merge the code snippet from Postman into the function show_device_summary()</a:t>
            </a:r>
          </a:p>
          <a:p>
            <a:pPr lvl="1">
              <a:lnSpc>
                <a:spcPct val="110000"/>
              </a:lnSpc>
            </a:pPr>
            <a:r>
              <a:rPr lang="nb-NO" sz="1200"/>
              <a:t>Import the requests package (top of file)</a:t>
            </a:r>
          </a:p>
          <a:p>
            <a:pPr lvl="1">
              <a:lnSpc>
                <a:spcPct val="110000"/>
              </a:lnSpc>
            </a:pPr>
            <a:r>
              <a:rPr lang="nb-NO" sz="1200"/>
              <a:t>Write the rest of the Python code into </a:t>
            </a:r>
            <a:br>
              <a:rPr lang="nb-NO" sz="1200"/>
            </a:br>
            <a:r>
              <a:rPr lang="nb-NO" sz="1200"/>
              <a:t>the show_device_summary() function</a:t>
            </a:r>
          </a:p>
          <a:p>
            <a:pPr lvl="1">
              <a:lnSpc>
                <a:spcPct val="110000"/>
              </a:lnSpc>
            </a:pPr>
            <a:r>
              <a:rPr lang="nb-NO" sz="1200"/>
              <a:t>We change the url with an f-string and put in the variable "site_id" from the .env file instead  </a:t>
            </a:r>
          </a:p>
          <a:p>
            <a:pPr lvl="1">
              <a:lnSpc>
                <a:spcPct val="110000"/>
              </a:lnSpc>
            </a:pPr>
            <a:r>
              <a:rPr lang="nb-NO" sz="1200"/>
              <a:t>The Token value pasted from Postman is the cleartext of your token. Change this to an f-string as well, and insert the "apitoken" from the .env file</a:t>
            </a:r>
          </a:p>
        </p:txBody>
      </p:sp>
      <p:sp>
        <p:nvSpPr>
          <p:cNvPr id="124" name="Slide Number Placeholder 3">
            <a:extLst>
              <a:ext uri="{FF2B5EF4-FFF2-40B4-BE49-F238E27FC236}">
                <a16:creationId xmlns:a16="http://schemas.microsoft.com/office/drawing/2014/main" id="{3A0C0163-F61B-A028-268C-AA35B146B7F1}"/>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189</a:t>
            </a:fld>
            <a:endParaRPr lang="en-GB"/>
          </a:p>
        </p:txBody>
      </p:sp>
      <p:sp>
        <p:nvSpPr>
          <p:cNvPr id="180" name="Text+Image 50:50">
            <a:extLst>
              <a:ext uri="{FF2B5EF4-FFF2-40B4-BE49-F238E27FC236}">
                <a16:creationId xmlns:a16="http://schemas.microsoft.com/office/drawing/2014/main" id="{109B3F36-3C2D-0EA5-F1B3-C8BC635E94FD}"/>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B08D2513-1DCA-970F-CCE0-3EBCCC3B4E2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5AAECC0-D58D-5DBA-BB3E-E7EBF241F0B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pic>
        <p:nvPicPr>
          <p:cNvPr id="8" name="Picture 7">
            <a:extLst>
              <a:ext uri="{FF2B5EF4-FFF2-40B4-BE49-F238E27FC236}">
                <a16:creationId xmlns:a16="http://schemas.microsoft.com/office/drawing/2014/main" id="{9551597F-D5E0-3FC3-AB54-39147AF9FB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0270" y="4127238"/>
            <a:ext cx="4843319" cy="1813545"/>
          </a:xfrm>
          <a:prstGeom prst="rect">
            <a:avLst/>
          </a:prstGeom>
        </p:spPr>
      </p:pic>
      <p:cxnSp>
        <p:nvCxnSpPr>
          <p:cNvPr id="9" name="Straight Arrow Connector 8">
            <a:extLst>
              <a:ext uri="{FF2B5EF4-FFF2-40B4-BE49-F238E27FC236}">
                <a16:creationId xmlns:a16="http://schemas.microsoft.com/office/drawing/2014/main" id="{9658F1DE-0EA6-D039-5D88-607371DF0AEE}"/>
              </a:ext>
            </a:extLst>
          </p:cNvPr>
          <p:cNvCxnSpPr>
            <a:cxnSpLocks/>
            <a:endCxn id="14" idx="1"/>
          </p:cNvCxnSpPr>
          <p:nvPr/>
        </p:nvCxnSpPr>
        <p:spPr>
          <a:xfrm flipV="1">
            <a:off x="4419600" y="1242053"/>
            <a:ext cx="1182567" cy="57150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8101D12-2409-EADB-D17F-12F9FFD870C6}"/>
              </a:ext>
            </a:extLst>
          </p:cNvPr>
          <p:cNvPicPr>
            <a:picLocks noChangeAspect="1"/>
          </p:cNvPicPr>
          <p:nvPr/>
        </p:nvPicPr>
        <p:blipFill>
          <a:blip r:embed="rId4"/>
          <a:srcRect l="20138" t="1" b="-1"/>
          <a:stretch/>
        </p:blipFill>
        <p:spPr>
          <a:xfrm>
            <a:off x="5602167" y="1142850"/>
            <a:ext cx="1357525" cy="198405"/>
          </a:xfrm>
          <a:prstGeom prst="rect">
            <a:avLst/>
          </a:prstGeom>
        </p:spPr>
      </p:pic>
      <p:pic>
        <p:nvPicPr>
          <p:cNvPr id="18" name="Picture 17">
            <a:extLst>
              <a:ext uri="{FF2B5EF4-FFF2-40B4-BE49-F238E27FC236}">
                <a16:creationId xmlns:a16="http://schemas.microsoft.com/office/drawing/2014/main" id="{BB008453-A02A-C40B-76BF-A16B70C884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60896" y="1471301"/>
            <a:ext cx="5604617" cy="2129755"/>
          </a:xfrm>
          <a:prstGeom prst="rect">
            <a:avLst/>
          </a:prstGeom>
        </p:spPr>
      </p:pic>
      <p:cxnSp>
        <p:nvCxnSpPr>
          <p:cNvPr id="21" name="Straight Arrow Connector 20">
            <a:extLst>
              <a:ext uri="{FF2B5EF4-FFF2-40B4-BE49-F238E27FC236}">
                <a16:creationId xmlns:a16="http://schemas.microsoft.com/office/drawing/2014/main" id="{25FBA1DD-E423-CCB3-5B8E-93645B0366EC}"/>
              </a:ext>
            </a:extLst>
          </p:cNvPr>
          <p:cNvCxnSpPr>
            <a:cxnSpLocks/>
          </p:cNvCxnSpPr>
          <p:nvPr/>
        </p:nvCxnSpPr>
        <p:spPr>
          <a:xfrm flipV="1">
            <a:off x="4285397" y="1570503"/>
            <a:ext cx="1316770" cy="7830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A16FD86-C9FA-245B-BC5C-2F6FE0B0354D}"/>
              </a:ext>
            </a:extLst>
          </p:cNvPr>
          <p:cNvCxnSpPr>
            <a:cxnSpLocks/>
          </p:cNvCxnSpPr>
          <p:nvPr/>
        </p:nvCxnSpPr>
        <p:spPr>
          <a:xfrm flipV="1">
            <a:off x="5032393" y="2060812"/>
            <a:ext cx="1354759" cy="65147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B1FCC8-CFF9-2573-C782-2C024A8DA439}"/>
              </a:ext>
            </a:extLst>
          </p:cNvPr>
          <p:cNvCxnSpPr>
            <a:cxnSpLocks/>
          </p:cNvCxnSpPr>
          <p:nvPr/>
        </p:nvCxnSpPr>
        <p:spPr>
          <a:xfrm flipH="1">
            <a:off x="4069992" y="3516947"/>
            <a:ext cx="268981" cy="163508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B9889C-B728-E454-E773-71CE585D4B30}"/>
              </a:ext>
            </a:extLst>
          </p:cNvPr>
          <p:cNvCxnSpPr>
            <a:cxnSpLocks/>
          </p:cNvCxnSpPr>
          <p:nvPr/>
        </p:nvCxnSpPr>
        <p:spPr>
          <a:xfrm flipV="1">
            <a:off x="4176215" y="2712288"/>
            <a:ext cx="2104714" cy="243974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C2E08F9-C25B-2064-BFD1-346DD7DA21BD}"/>
              </a:ext>
            </a:extLst>
          </p:cNvPr>
          <p:cNvSpPr txBox="1"/>
          <p:nvPr/>
        </p:nvSpPr>
        <p:spPr>
          <a:xfrm>
            <a:off x="1670622" y="4018192"/>
            <a:ext cx="1647825" cy="307777"/>
          </a:xfrm>
          <a:prstGeom prst="rect">
            <a:avLst/>
          </a:prstGeom>
          <a:noFill/>
        </p:spPr>
        <p:txBody>
          <a:bodyPr wrap="square">
            <a:spAutoFit/>
          </a:bodyPr>
          <a:lstStyle/>
          <a:p>
            <a:r>
              <a:rPr lang="nb-NO" sz="1400"/>
              <a:t>Postman:</a:t>
            </a:r>
          </a:p>
        </p:txBody>
      </p:sp>
      <p:sp>
        <p:nvSpPr>
          <p:cNvPr id="35" name="Freeform: Shape 34">
            <a:extLst>
              <a:ext uri="{FF2B5EF4-FFF2-40B4-BE49-F238E27FC236}">
                <a16:creationId xmlns:a16="http://schemas.microsoft.com/office/drawing/2014/main" id="{A5982EC1-D3F0-1842-F413-2517BB4A9AE7}"/>
              </a:ext>
            </a:extLst>
          </p:cNvPr>
          <p:cNvSpPr/>
          <p:nvPr/>
        </p:nvSpPr>
        <p:spPr>
          <a:xfrm>
            <a:off x="6588247" y="1849273"/>
            <a:ext cx="2808237" cy="102273"/>
          </a:xfrm>
          <a:custGeom>
            <a:avLst/>
            <a:gdLst>
              <a:gd name="connsiteX0" fmla="*/ 0 w 3029803"/>
              <a:gd name="connsiteY0" fmla="*/ 136477 h 150125"/>
              <a:gd name="connsiteX1" fmla="*/ 95535 w 3029803"/>
              <a:gd name="connsiteY1" fmla="*/ 116006 h 150125"/>
              <a:gd name="connsiteX2" fmla="*/ 170597 w 3029803"/>
              <a:gd name="connsiteY2" fmla="*/ 81886 h 150125"/>
              <a:gd name="connsiteX3" fmla="*/ 218365 w 3029803"/>
              <a:gd name="connsiteY3" fmla="*/ 75062 h 150125"/>
              <a:gd name="connsiteX4" fmla="*/ 573206 w 3029803"/>
              <a:gd name="connsiteY4" fmla="*/ 61415 h 150125"/>
              <a:gd name="connsiteX5" fmla="*/ 1146412 w 3029803"/>
              <a:gd name="connsiteY5" fmla="*/ 68238 h 150125"/>
              <a:gd name="connsiteX6" fmla="*/ 1419368 w 3029803"/>
              <a:gd name="connsiteY6" fmla="*/ 54591 h 150125"/>
              <a:gd name="connsiteX7" fmla="*/ 1610436 w 3029803"/>
              <a:gd name="connsiteY7" fmla="*/ 61415 h 150125"/>
              <a:gd name="connsiteX8" fmla="*/ 1999397 w 3029803"/>
              <a:gd name="connsiteY8" fmla="*/ 47767 h 150125"/>
              <a:gd name="connsiteX9" fmla="*/ 2081284 w 3029803"/>
              <a:gd name="connsiteY9" fmla="*/ 40943 h 150125"/>
              <a:gd name="connsiteX10" fmla="*/ 2272353 w 3029803"/>
              <a:gd name="connsiteY10" fmla="*/ 34119 h 150125"/>
              <a:gd name="connsiteX11" fmla="*/ 2381535 w 3029803"/>
              <a:gd name="connsiteY11" fmla="*/ 27295 h 150125"/>
              <a:gd name="connsiteX12" fmla="*/ 2518012 w 3029803"/>
              <a:gd name="connsiteY12" fmla="*/ 20471 h 150125"/>
              <a:gd name="connsiteX13" fmla="*/ 2572603 w 3029803"/>
              <a:gd name="connsiteY13" fmla="*/ 13647 h 150125"/>
              <a:gd name="connsiteX14" fmla="*/ 2729553 w 3029803"/>
              <a:gd name="connsiteY14" fmla="*/ 0 h 150125"/>
              <a:gd name="connsiteX15" fmla="*/ 2886502 w 3029803"/>
              <a:gd name="connsiteY15" fmla="*/ 13647 h 150125"/>
              <a:gd name="connsiteX16" fmla="*/ 2906974 w 3029803"/>
              <a:gd name="connsiteY16" fmla="*/ 20471 h 150125"/>
              <a:gd name="connsiteX17" fmla="*/ 2927445 w 3029803"/>
              <a:gd name="connsiteY17" fmla="*/ 34119 h 150125"/>
              <a:gd name="connsiteX18" fmla="*/ 2975212 w 3029803"/>
              <a:gd name="connsiteY18" fmla="*/ 81886 h 150125"/>
              <a:gd name="connsiteX19" fmla="*/ 2988860 w 3029803"/>
              <a:gd name="connsiteY19" fmla="*/ 109182 h 150125"/>
              <a:gd name="connsiteX20" fmla="*/ 2995684 w 3029803"/>
              <a:gd name="connsiteY20" fmla="*/ 129653 h 150125"/>
              <a:gd name="connsiteX21" fmla="*/ 3029803 w 3029803"/>
              <a:gd name="connsiteY21" fmla="*/ 150125 h 15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9803" h="150125">
                <a:moveTo>
                  <a:pt x="0" y="136477"/>
                </a:moveTo>
                <a:cubicBezTo>
                  <a:pt x="20296" y="132418"/>
                  <a:pt x="84972" y="119734"/>
                  <a:pt x="95535" y="116006"/>
                </a:cubicBezTo>
                <a:cubicBezTo>
                  <a:pt x="117158" y="108375"/>
                  <a:pt x="144755" y="87054"/>
                  <a:pt x="170597" y="81886"/>
                </a:cubicBezTo>
                <a:cubicBezTo>
                  <a:pt x="186369" y="78732"/>
                  <a:pt x="202301" y="75879"/>
                  <a:pt x="218365" y="75062"/>
                </a:cubicBezTo>
                <a:cubicBezTo>
                  <a:pt x="336580" y="69051"/>
                  <a:pt x="454926" y="65964"/>
                  <a:pt x="573206" y="61415"/>
                </a:cubicBezTo>
                <a:lnTo>
                  <a:pt x="1146412" y="68238"/>
                </a:lnTo>
                <a:cubicBezTo>
                  <a:pt x="1323942" y="68238"/>
                  <a:pt x="1307414" y="68585"/>
                  <a:pt x="1419368" y="54591"/>
                </a:cubicBezTo>
                <a:cubicBezTo>
                  <a:pt x="1483057" y="56866"/>
                  <a:pt x="1546706" y="61415"/>
                  <a:pt x="1610436" y="61415"/>
                </a:cubicBezTo>
                <a:cubicBezTo>
                  <a:pt x="1686758" y="61415"/>
                  <a:pt x="1901030" y="53729"/>
                  <a:pt x="1999397" y="47767"/>
                </a:cubicBezTo>
                <a:cubicBezTo>
                  <a:pt x="2026737" y="46110"/>
                  <a:pt x="2053928" y="42311"/>
                  <a:pt x="2081284" y="40943"/>
                </a:cubicBezTo>
                <a:cubicBezTo>
                  <a:pt x="2144935" y="37760"/>
                  <a:pt x="2208688" y="37013"/>
                  <a:pt x="2272353" y="34119"/>
                </a:cubicBezTo>
                <a:cubicBezTo>
                  <a:pt x="2308780" y="32463"/>
                  <a:pt x="2345126" y="29318"/>
                  <a:pt x="2381535" y="27295"/>
                </a:cubicBezTo>
                <a:lnTo>
                  <a:pt x="2518012" y="20471"/>
                </a:lnTo>
                <a:cubicBezTo>
                  <a:pt x="2536209" y="18196"/>
                  <a:pt x="2554340" y="15307"/>
                  <a:pt x="2572603" y="13647"/>
                </a:cubicBezTo>
                <a:cubicBezTo>
                  <a:pt x="2800602" y="-7079"/>
                  <a:pt x="2564201" y="18373"/>
                  <a:pt x="2729553" y="0"/>
                </a:cubicBezTo>
                <a:cubicBezTo>
                  <a:pt x="2781869" y="4549"/>
                  <a:pt x="2834334" y="7628"/>
                  <a:pt x="2886502" y="13647"/>
                </a:cubicBezTo>
                <a:cubicBezTo>
                  <a:pt x="2893648" y="14471"/>
                  <a:pt x="2900540" y="17254"/>
                  <a:pt x="2906974" y="20471"/>
                </a:cubicBezTo>
                <a:cubicBezTo>
                  <a:pt x="2914309" y="24139"/>
                  <a:pt x="2920621" y="29570"/>
                  <a:pt x="2927445" y="34119"/>
                </a:cubicBezTo>
                <a:cubicBezTo>
                  <a:pt x="2971079" y="99570"/>
                  <a:pt x="2895785" y="-8888"/>
                  <a:pt x="2975212" y="81886"/>
                </a:cubicBezTo>
                <a:cubicBezTo>
                  <a:pt x="2981911" y="89542"/>
                  <a:pt x="2984853" y="99832"/>
                  <a:pt x="2988860" y="109182"/>
                </a:cubicBezTo>
                <a:cubicBezTo>
                  <a:pt x="2991693" y="115793"/>
                  <a:pt x="2990598" y="124567"/>
                  <a:pt x="2995684" y="129653"/>
                </a:cubicBezTo>
                <a:cubicBezTo>
                  <a:pt x="3005062" y="139031"/>
                  <a:pt x="3029803" y="150125"/>
                  <a:pt x="3029803" y="150125"/>
                </a:cubicBezTo>
              </a:path>
            </a:pathLst>
          </a:cu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38" name="The distance between the headline and the start of the body copy is always constant.…">
            <a:extLst>
              <a:ext uri="{FF2B5EF4-FFF2-40B4-BE49-F238E27FC236}">
                <a16:creationId xmlns:a16="http://schemas.microsoft.com/office/drawing/2014/main" id="{6F59F5FC-B664-F54F-15E9-19C5FDEECDAF}"/>
              </a:ext>
            </a:extLst>
          </p:cNvPr>
          <p:cNvSpPr txBox="1">
            <a:spLocks/>
          </p:cNvSpPr>
          <p:nvPr/>
        </p:nvSpPr>
        <p:spPr bwMode="gray">
          <a:xfrm>
            <a:off x="7649812" y="3601056"/>
            <a:ext cx="4360218" cy="282494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Run your script and try menu choice 1.</a:t>
            </a:r>
          </a:p>
          <a:p>
            <a:pPr>
              <a:lnSpc>
                <a:spcPct val="110000"/>
              </a:lnSpc>
            </a:pPr>
            <a:r>
              <a:rPr lang="nb-NO" sz="1400"/>
              <a:t>The output should be there, but it is not very nice looking right now. To make this easier to read, import the "pprint" module in the top of your script, and print using "pprint" instead of "print"</a:t>
            </a:r>
          </a:p>
        </p:txBody>
      </p:sp>
      <p:pic>
        <p:nvPicPr>
          <p:cNvPr id="42" name="Picture 41">
            <a:extLst>
              <a:ext uri="{FF2B5EF4-FFF2-40B4-BE49-F238E27FC236}">
                <a16:creationId xmlns:a16="http://schemas.microsoft.com/office/drawing/2014/main" id="{884CA3BB-5036-EDF9-D0CF-F10F2BFB032D}"/>
              </a:ext>
            </a:extLst>
          </p:cNvPr>
          <p:cNvPicPr>
            <a:picLocks noChangeAspect="1"/>
          </p:cNvPicPr>
          <p:nvPr/>
        </p:nvPicPr>
        <p:blipFill>
          <a:blip r:embed="rId6"/>
          <a:stretch>
            <a:fillRect/>
          </a:stretch>
        </p:blipFill>
        <p:spPr>
          <a:xfrm>
            <a:off x="7907443" y="5592973"/>
            <a:ext cx="2444385" cy="403727"/>
          </a:xfrm>
          <a:prstGeom prst="rect">
            <a:avLst/>
          </a:prstGeom>
        </p:spPr>
      </p:pic>
      <p:pic>
        <p:nvPicPr>
          <p:cNvPr id="44" name="Picture 43">
            <a:extLst>
              <a:ext uri="{FF2B5EF4-FFF2-40B4-BE49-F238E27FC236}">
                <a16:creationId xmlns:a16="http://schemas.microsoft.com/office/drawing/2014/main" id="{0CD7C957-4036-C434-D0BE-2EC136073EEA}"/>
              </a:ext>
            </a:extLst>
          </p:cNvPr>
          <p:cNvPicPr>
            <a:picLocks noChangeAspect="1"/>
          </p:cNvPicPr>
          <p:nvPr/>
        </p:nvPicPr>
        <p:blipFill>
          <a:blip r:embed="rId7"/>
          <a:stretch>
            <a:fillRect/>
          </a:stretch>
        </p:blipFill>
        <p:spPr>
          <a:xfrm>
            <a:off x="7907443" y="5327445"/>
            <a:ext cx="2744636" cy="170651"/>
          </a:xfrm>
          <a:prstGeom prst="rect">
            <a:avLst/>
          </a:prstGeom>
        </p:spPr>
      </p:pic>
    </p:spTree>
    <p:extLst>
      <p:ext uri="{BB962C8B-B14F-4D97-AF65-F5344CB8AC3E}">
        <p14:creationId xmlns:p14="http://schemas.microsoft.com/office/powerpoint/2010/main" val="425839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Hints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2" name="TextBox 1">
            <a:extLst>
              <a:ext uri="{FF2B5EF4-FFF2-40B4-BE49-F238E27FC236}">
                <a16:creationId xmlns:a16="http://schemas.microsoft.com/office/drawing/2014/main" id="{7F7CC99B-4621-8F36-6AF8-84A8B36B729D}"/>
              </a:ext>
            </a:extLst>
          </p:cNvPr>
          <p:cNvSpPr txBox="1"/>
          <p:nvPr/>
        </p:nvSpPr>
        <p:spPr>
          <a:xfrm>
            <a:off x="765579" y="3732349"/>
            <a:ext cx="2894549" cy="246221"/>
          </a:xfrm>
          <a:prstGeom prst="rect">
            <a:avLst/>
          </a:prstGeom>
          <a:noFill/>
        </p:spPr>
        <p:txBody>
          <a:bodyPr wrap="square">
            <a:spAutoFit/>
          </a:bodyPr>
          <a:lstStyle/>
          <a:p>
            <a:r>
              <a:rPr lang="en-GB" sz="1000">
                <a:latin typeface="Consolas" panose="020B0609020204030204" pitchFamily="49" charset="0"/>
              </a:rPr>
              <a:t>(parts of) </a:t>
            </a:r>
            <a:r>
              <a:rPr lang="en-GB" sz="1000" err="1">
                <a:latin typeface="Consolas" panose="020B0609020204030204" pitchFamily="49" charset="0"/>
              </a:rPr>
              <a:t>cli_config-playbook.yml</a:t>
            </a:r>
            <a:endParaRPr lang="nb-NO" sz="1000">
              <a:latin typeface="Consolas" panose="020B0609020204030204" pitchFamily="49" charset="0"/>
            </a:endParaRPr>
          </a:p>
        </p:txBody>
      </p:sp>
      <p:sp>
        <p:nvSpPr>
          <p:cNvPr id="3" name="TextBox 2">
            <a:extLst>
              <a:ext uri="{FF2B5EF4-FFF2-40B4-BE49-F238E27FC236}">
                <a16:creationId xmlns:a16="http://schemas.microsoft.com/office/drawing/2014/main" id="{65E794F0-724C-3D93-FCA8-3D559C9F9F05}"/>
              </a:ext>
            </a:extLst>
          </p:cNvPr>
          <p:cNvSpPr txBox="1"/>
          <p:nvPr/>
        </p:nvSpPr>
        <p:spPr>
          <a:xfrm>
            <a:off x="800085" y="3937873"/>
            <a:ext cx="5583480" cy="2092881"/>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a:solidFill>
                  <a:srgbClr val="E1BE68"/>
                </a:solidFill>
                <a:latin typeface="Consolas" panose="020B0609020204030204" pitchFamily="49" charset="0"/>
              </a:rPr>
              <a:t>lines</a:t>
            </a:r>
            <a:r>
              <a:rPr lang="en-US" sz="1000">
                <a:solidFill>
                  <a:srgbClr val="C6C6C6"/>
                </a:solidFill>
                <a:latin typeface="Consolas" panose="020B0609020204030204" pitchFamily="49" charset="0"/>
              </a:rPr>
              <a:t>:</a:t>
            </a:r>
            <a:r>
              <a:rPr lang="en-US" sz="1000">
                <a:latin typeface="Consolas" panose="020B0609020204030204" pitchFamily="49" charset="0"/>
              </a:rPr>
              <a:t> </a:t>
            </a:r>
          </a:p>
          <a:p>
            <a:r>
              <a:rPr lang="en-US" sz="1000">
                <a:solidFill>
                  <a:srgbClr val="C58558"/>
                </a:solidFill>
                <a:latin typeface="Consolas" panose="020B0609020204030204" pitchFamily="49" charset="0"/>
              </a:rPr>
              <a:t>          - idle-timeout 3000</a:t>
            </a:r>
            <a:r>
              <a:rPr lang="en-US" sz="1000">
                <a:latin typeface="Consolas" panose="020B0609020204030204" pitchFamily="49" charset="0"/>
              </a:rPr>
              <a:t> </a:t>
            </a:r>
          </a:p>
          <a:p>
            <a:r>
              <a:rPr lang="en-US" sz="1000">
                <a:solidFill>
                  <a:srgbClr val="C58558"/>
                </a:solidFill>
                <a:latin typeface="Consolas" panose="020B0609020204030204" pitchFamily="49" charset="0"/>
              </a:rPr>
              <a:t>          - passive-client</a:t>
            </a:r>
            <a:endParaRPr lang="en-US" sz="1000">
              <a:latin typeface="Consolas" panose="020B0609020204030204" pitchFamily="49" charset="0"/>
            </a:endParaRPr>
          </a:p>
          <a:p>
            <a:r>
              <a:rPr lang="en-US" sz="1000">
                <a:solidFill>
                  <a:srgbClr val="C58558"/>
                </a:solidFill>
                <a:latin typeface="Consolas" panose="020B0609020204030204" pitchFamily="49" charset="0"/>
              </a:rPr>
              <a:t>          - session-timeout 43200</a:t>
            </a:r>
            <a:endParaRPr lang="en-US" sz="1000">
              <a:latin typeface="Consolas" panose="020B0609020204030204" pitchFamily="49" charset="0"/>
            </a:endParaRPr>
          </a:p>
          <a:p>
            <a:r>
              <a:rPr lang="en-US" sz="1000">
                <a:solidFill>
                  <a:srgbClr val="C58558"/>
                </a:solidFill>
                <a:latin typeface="Consolas" panose="020B0609020204030204" pitchFamily="49" charset="0"/>
              </a:rPr>
              <a:t>          - </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 11</a:t>
            </a:r>
            <a:endParaRPr lang="en-US" sz="1000">
              <a:latin typeface="Consolas" panose="020B0609020204030204" pitchFamily="49" charset="0"/>
            </a:endParaRP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err="1">
                <a:solidFill>
                  <a:srgbClr val="E1BE68"/>
                </a:solidFill>
                <a:latin typeface="Consolas" panose="020B0609020204030204" pitchFamily="49" charset="0"/>
              </a:rPr>
              <a:t>some_parent_parameter</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wireless profile policy </a:t>
            </a:r>
            <a:r>
              <a:rPr lang="en-US" sz="1000" err="1">
                <a:solidFill>
                  <a:srgbClr val="C58558"/>
                </a:solidFill>
                <a:latin typeface="Consolas" panose="020B0609020204030204" pitchFamily="49" charset="0"/>
              </a:rPr>
              <a:t>clients_policy_profile</a:t>
            </a:r>
            <a:endParaRPr lang="en-US" sz="1000">
              <a:solidFill>
                <a:srgbClr val="C58558"/>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9F774F3-DA97-953B-F36F-032CBD22708B}"/>
              </a:ext>
            </a:extLst>
          </p:cNvPr>
          <p:cNvCxnSpPr>
            <a:cxnSpLocks/>
          </p:cNvCxnSpPr>
          <p:nvPr/>
        </p:nvCxnSpPr>
        <p:spPr>
          <a:xfrm flipV="1">
            <a:off x="4997789" y="3806832"/>
            <a:ext cx="1766963" cy="674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5541C0F-42C8-31EB-8B85-E18AD6A24BEE}"/>
              </a:ext>
            </a:extLst>
          </p:cNvPr>
          <p:cNvCxnSpPr>
            <a:cxnSpLocks/>
          </p:cNvCxnSpPr>
          <p:nvPr/>
        </p:nvCxnSpPr>
        <p:spPr>
          <a:xfrm flipV="1">
            <a:off x="3294632" y="4781405"/>
            <a:ext cx="3470120" cy="349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he distance between the headline and the start of the body copy is always constant.…">
            <a:extLst>
              <a:ext uri="{FF2B5EF4-FFF2-40B4-BE49-F238E27FC236}">
                <a16:creationId xmlns:a16="http://schemas.microsoft.com/office/drawing/2014/main" id="{A759C8D3-CCCF-4267-EC09-A72F8C795109}"/>
              </a:ext>
            </a:extLst>
          </p:cNvPr>
          <p:cNvSpPr txBox="1">
            <a:spLocks noGrp="1"/>
          </p:cNvSpPr>
          <p:nvPr>
            <p:ph idx="1"/>
          </p:nvPr>
        </p:nvSpPr>
        <p:spPr>
          <a:xfrm>
            <a:off x="6785188" y="2777026"/>
            <a:ext cx="4864412" cy="3693330"/>
          </a:xfrm>
        </p:spPr>
        <p:txBody>
          <a:bodyPr>
            <a:normAutofit/>
          </a:bodyPr>
          <a:lstStyle/>
          <a:p>
            <a:pPr>
              <a:lnSpc>
                <a:spcPct val="110000"/>
              </a:lnSpc>
            </a:pPr>
            <a:endParaRPr lang="en-US" sz="1400"/>
          </a:p>
          <a:p>
            <a:pPr>
              <a:lnSpc>
                <a:spcPct val="110000"/>
              </a:lnSpc>
            </a:pPr>
            <a:endParaRPr lang="en-US" sz="1400"/>
          </a:p>
          <a:p>
            <a:pPr>
              <a:lnSpc>
                <a:spcPct val="110000"/>
              </a:lnSpc>
            </a:pPr>
            <a:r>
              <a:rPr lang="en-US" sz="1400"/>
              <a:t>These lines will be entered before the lines that we compare</a:t>
            </a:r>
            <a:endParaRPr lang="en-US" sz="700"/>
          </a:p>
          <a:p>
            <a:pPr>
              <a:lnSpc>
                <a:spcPct val="110000"/>
              </a:lnSpc>
            </a:pPr>
            <a:endParaRPr lang="en-US" sz="1400"/>
          </a:p>
          <a:p>
            <a:pPr>
              <a:lnSpc>
                <a:spcPct val="110000"/>
              </a:lnSpc>
            </a:pPr>
            <a:r>
              <a:rPr lang="en-US" sz="1400"/>
              <a:t>Since we enter "no shutdown" after the lines themselves, we do not need this in the lines</a:t>
            </a:r>
          </a:p>
          <a:p>
            <a:pPr>
              <a:lnSpc>
                <a:spcPct val="110000"/>
              </a:lnSpc>
            </a:pPr>
            <a:endParaRPr lang="en-US" sz="1400"/>
          </a:p>
          <a:p>
            <a:pPr>
              <a:lnSpc>
                <a:spcPct val="110000"/>
              </a:lnSpc>
            </a:pPr>
            <a:r>
              <a:rPr lang="en-US" sz="1400"/>
              <a:t>These lines will be entered after the lines that we compare</a:t>
            </a:r>
            <a:endParaRPr lang="en-US" sz="800"/>
          </a:p>
        </p:txBody>
      </p:sp>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814065"/>
            <a:ext cx="9780453" cy="261493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If you try to change the VLAN ID from 11 to 12, you will notice that nothing changes on the WLC. That is because the policy profile needs to be shutdown before making changes if it already exists. You can test this on your WLC with the following commands</a:t>
            </a:r>
          </a:p>
          <a:p>
            <a:pPr>
              <a:lnSpc>
                <a:spcPct val="110000"/>
              </a:lnSpc>
            </a:pPr>
            <a:endParaRPr lang="en-US" sz="1400"/>
          </a:p>
          <a:p>
            <a:pPr>
              <a:lnSpc>
                <a:spcPct val="110000"/>
              </a:lnSpc>
            </a:pPr>
            <a:endParaRPr lang="en-US" sz="1400"/>
          </a:p>
          <a:p>
            <a:pPr>
              <a:lnSpc>
                <a:spcPct val="110000"/>
              </a:lnSpc>
            </a:pPr>
            <a:r>
              <a:rPr lang="en-US" sz="1400"/>
              <a:t>To address this, we can use the </a:t>
            </a:r>
            <a:r>
              <a:rPr lang="en-US" sz="1400">
                <a:solidFill>
                  <a:srgbClr val="E1BE68"/>
                </a:solidFill>
                <a:latin typeface="Consolas" panose="020B0609020204030204" pitchFamily="49" charset="0"/>
                <a:ea typeface="+mn-ea"/>
              </a:rPr>
              <a:t>before:</a:t>
            </a:r>
            <a:r>
              <a:rPr lang="en-US" sz="1400"/>
              <a:t> and </a:t>
            </a:r>
            <a:r>
              <a:rPr lang="en-US" sz="1400">
                <a:solidFill>
                  <a:srgbClr val="E1BE68"/>
                </a:solidFill>
                <a:latin typeface="Consolas" panose="020B0609020204030204" pitchFamily="49" charset="0"/>
                <a:ea typeface="+mn-ea"/>
              </a:rPr>
              <a:t>after:</a:t>
            </a:r>
            <a:r>
              <a:rPr lang="en-US" sz="1400"/>
              <a:t> statements in the task, to get Ansible to add certain commands before and after the lines that we compare. The before and after sections will only be run if the task itself would create a change (i.e. if the lines do not match)</a:t>
            </a:r>
          </a:p>
        </p:txBody>
      </p:sp>
      <p:sp>
        <p:nvSpPr>
          <p:cNvPr id="27" name="TextBox 26">
            <a:extLst>
              <a:ext uri="{FF2B5EF4-FFF2-40B4-BE49-F238E27FC236}">
                <a16:creationId xmlns:a16="http://schemas.microsoft.com/office/drawing/2014/main" id="{45D99F7A-35E2-AFDB-49BE-C4E252E7E734}"/>
              </a:ext>
            </a:extLst>
          </p:cNvPr>
          <p:cNvSpPr txBox="1"/>
          <p:nvPr/>
        </p:nvSpPr>
        <p:spPr>
          <a:xfrm>
            <a:off x="894787" y="1665069"/>
            <a:ext cx="9861902" cy="76008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wlc9</a:t>
            </a:r>
            <a:r>
              <a:rPr lang="fr-FR" sz="1000">
                <a:solidFill>
                  <a:srgbClr val="6D6D6D"/>
                </a:solidFill>
              </a:rPr>
              <a:t># </a:t>
            </a:r>
            <a:r>
              <a:rPr lang="en-US" sz="1000" err="1">
                <a:solidFill>
                  <a:srgbClr val="EEE8D5"/>
                </a:solidFill>
                <a:latin typeface="Consolas" panose="020B0609020204030204" pitchFamily="49" charset="0"/>
              </a:rPr>
              <a:t>wlc9#conf</a:t>
            </a:r>
            <a:r>
              <a:rPr lang="en-US" sz="1000">
                <a:solidFill>
                  <a:srgbClr val="EEE8D5"/>
                </a:solidFill>
                <a:latin typeface="Consolas" panose="020B0609020204030204" pitchFamily="49" charset="0"/>
              </a:rPr>
              <a:t> t</a:t>
            </a:r>
          </a:p>
          <a:p>
            <a:pPr lvl="1"/>
            <a:r>
              <a:rPr lang="en-US" sz="1000" err="1">
                <a:solidFill>
                  <a:srgbClr val="6D6D6D"/>
                </a:solidFill>
              </a:rPr>
              <a:t>wlc9</a:t>
            </a:r>
            <a:r>
              <a:rPr lang="en-US" sz="1000">
                <a:solidFill>
                  <a:srgbClr val="6D6D6D"/>
                </a:solidFill>
              </a:rPr>
              <a:t>(config)# </a:t>
            </a:r>
            <a:r>
              <a:rPr lang="en-US" sz="1000">
                <a:solidFill>
                  <a:srgbClr val="EEE8D5"/>
                </a:solidFill>
                <a:latin typeface="Consolas" panose="020B0609020204030204" pitchFamily="49" charset="0"/>
              </a:rPr>
              <a:t>wireless profile policy </a:t>
            </a:r>
            <a:r>
              <a:rPr lang="en-US" sz="1000" err="1">
                <a:solidFill>
                  <a:srgbClr val="EEE8D5"/>
                </a:solidFill>
                <a:latin typeface="Consolas" panose="020B0609020204030204" pitchFamily="49" charset="0"/>
              </a:rPr>
              <a:t>clients_policy_profile</a:t>
            </a:r>
            <a:endParaRPr lang="en-US" sz="1000">
              <a:solidFill>
                <a:srgbClr val="EEE8D5"/>
              </a:solidFill>
              <a:latin typeface="Consolas" panose="020B0609020204030204" pitchFamily="49" charset="0"/>
            </a:endParaRPr>
          </a:p>
          <a:p>
            <a:pPr lvl="1"/>
            <a:r>
              <a:rPr lang="en-US" sz="1000" err="1">
                <a:solidFill>
                  <a:srgbClr val="6D6D6D"/>
                </a:solidFill>
              </a:rPr>
              <a:t>wlc9</a:t>
            </a:r>
            <a:r>
              <a:rPr lang="en-US" sz="1000">
                <a:solidFill>
                  <a:srgbClr val="6D6D6D"/>
                </a:solidFill>
              </a:rPr>
              <a:t>(config-wireless-policy)# </a:t>
            </a:r>
            <a:r>
              <a:rPr lang="en-US" sz="1000" err="1">
                <a:solidFill>
                  <a:srgbClr val="EEE8D5"/>
                </a:solidFill>
                <a:latin typeface="Consolas" panose="020B0609020204030204" pitchFamily="49" charset="0"/>
              </a:rPr>
              <a:t>vlan</a:t>
            </a:r>
            <a:r>
              <a:rPr lang="en-US" sz="1000">
                <a:solidFill>
                  <a:srgbClr val="EEE8D5"/>
                </a:solidFill>
                <a:latin typeface="Consolas" panose="020B0609020204030204" pitchFamily="49" charset="0"/>
              </a:rPr>
              <a:t> 12</a:t>
            </a:r>
          </a:p>
          <a:p>
            <a:pPr lvl="1"/>
            <a:r>
              <a:rPr lang="en-US" sz="1000">
                <a:solidFill>
                  <a:srgbClr val="6D6D6D"/>
                </a:solidFill>
              </a:rPr>
              <a:t>% Policy profile needs to be disabled before performing this operation.</a:t>
            </a:r>
          </a:p>
        </p:txBody>
      </p:sp>
      <p:cxnSp>
        <p:nvCxnSpPr>
          <p:cNvPr id="11" name="Straight Arrow Connector 10">
            <a:extLst>
              <a:ext uri="{FF2B5EF4-FFF2-40B4-BE49-F238E27FC236}">
                <a16:creationId xmlns:a16="http://schemas.microsoft.com/office/drawing/2014/main" id="{89CFDC31-6FA5-EFBB-5D6A-C66078B7E799}"/>
              </a:ext>
            </a:extLst>
          </p:cNvPr>
          <p:cNvCxnSpPr>
            <a:cxnSpLocks/>
          </p:cNvCxnSpPr>
          <p:nvPr/>
        </p:nvCxnSpPr>
        <p:spPr>
          <a:xfrm>
            <a:off x="2568696" y="5730705"/>
            <a:ext cx="4196056" cy="95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63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96F32-7519-4656-5EB5-6713BB9E8209}"/>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9558DCED-AEB8-9964-448D-47153576066D}"/>
              </a:ext>
            </a:extLst>
          </p:cNvPr>
          <p:cNvSpPr txBox="1">
            <a:spLocks noGrp="1"/>
          </p:cNvSpPr>
          <p:nvPr>
            <p:ph idx="1"/>
          </p:nvPr>
        </p:nvSpPr>
        <p:spPr>
          <a:xfrm>
            <a:off x="540000" y="972000"/>
            <a:ext cx="4536967" cy="5275800"/>
          </a:xfrm>
        </p:spPr>
        <p:txBody>
          <a:bodyPr>
            <a:normAutofit/>
          </a:bodyPr>
          <a:lstStyle/>
          <a:p>
            <a:pPr>
              <a:lnSpc>
                <a:spcPct val="110000"/>
              </a:lnSpc>
            </a:pPr>
            <a:r>
              <a:rPr lang="nb-NO" sz="1400"/>
              <a:t>Do the same for show_client_summary()</a:t>
            </a:r>
            <a:br>
              <a:rPr lang="nb-NO" sz="1400"/>
            </a:br>
            <a:r>
              <a:rPr lang="nb-NO" sz="1400"/>
              <a:t>Use searchSiteWirelessClients from Postman</a:t>
            </a:r>
            <a:br>
              <a:rPr lang="nb-NO" sz="1400"/>
            </a:br>
            <a:r>
              <a:rPr lang="nb-NO" sz="1400"/>
              <a:t>Change the hardcoded Site ID from Postman with {site_id} from .env. </a:t>
            </a:r>
            <a:br>
              <a:rPr lang="nb-NO" sz="1400"/>
            </a:br>
            <a:r>
              <a:rPr lang="nb-NO" sz="1400"/>
              <a:t>Use pprint for printing.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Do the same for show_device_statistics()</a:t>
            </a:r>
            <a:br>
              <a:rPr lang="nb-NO" sz="1400"/>
            </a:br>
            <a:r>
              <a:rPr lang="nb-NO" sz="1400"/>
              <a:t>Use getSiteDevicesStats from Postman</a:t>
            </a:r>
            <a:br>
              <a:rPr lang="nb-NO" sz="1400"/>
            </a:br>
            <a:r>
              <a:rPr lang="nb-NO" sz="1400"/>
              <a:t>Change the hardcoded Site ID from Postman with {site_id} from .env. </a:t>
            </a:r>
            <a:br>
              <a:rPr lang="nb-NO" sz="1400"/>
            </a:br>
            <a:r>
              <a:rPr lang="nb-NO" sz="1400"/>
              <a:t>Use pprint for printing.</a:t>
            </a:r>
          </a:p>
          <a:p>
            <a:pPr>
              <a:lnSpc>
                <a:spcPct val="110000"/>
              </a:lnSpc>
            </a:pPr>
            <a:endParaRPr lang="nb-NO" sz="1400"/>
          </a:p>
          <a:p>
            <a:pPr>
              <a:lnSpc>
                <a:spcPct val="110000"/>
              </a:lnSpc>
            </a:pPr>
            <a:r>
              <a:rPr lang="nb-NO" sz="1400"/>
              <a:t>Remember to save the file before running the script ("python3 mist-get-statistics.py")</a:t>
            </a:r>
          </a:p>
        </p:txBody>
      </p:sp>
      <p:sp>
        <p:nvSpPr>
          <p:cNvPr id="124" name="Slide Number Placeholder 3">
            <a:extLst>
              <a:ext uri="{FF2B5EF4-FFF2-40B4-BE49-F238E27FC236}">
                <a16:creationId xmlns:a16="http://schemas.microsoft.com/office/drawing/2014/main" id="{F9E614F4-D94F-F999-9F46-E5867455CFF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190</a:t>
            </a:fld>
            <a:endParaRPr lang="en-GB"/>
          </a:p>
        </p:txBody>
      </p:sp>
      <p:sp>
        <p:nvSpPr>
          <p:cNvPr id="180" name="Text+Image 50:50">
            <a:extLst>
              <a:ext uri="{FF2B5EF4-FFF2-40B4-BE49-F238E27FC236}">
                <a16:creationId xmlns:a16="http://schemas.microsoft.com/office/drawing/2014/main" id="{54DF6BCD-EDBA-12FA-D202-2540D73BB601}"/>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B4812E00-DD1A-2B3D-45C7-9D544CC45F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F0840EE-79A3-784D-43FB-3A0B5621CE7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cxnSp>
        <p:nvCxnSpPr>
          <p:cNvPr id="23" name="Straight Arrow Connector 22">
            <a:extLst>
              <a:ext uri="{FF2B5EF4-FFF2-40B4-BE49-F238E27FC236}">
                <a16:creationId xmlns:a16="http://schemas.microsoft.com/office/drawing/2014/main" id="{56254CB2-0363-3435-2034-FAF64AD34800}"/>
              </a:ext>
            </a:extLst>
          </p:cNvPr>
          <p:cNvCxnSpPr>
            <a:cxnSpLocks/>
          </p:cNvCxnSpPr>
          <p:nvPr/>
        </p:nvCxnSpPr>
        <p:spPr>
          <a:xfrm flipV="1">
            <a:off x="4529015" y="1172488"/>
            <a:ext cx="1136371" cy="802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232A94D-FAAF-066B-099E-DB860571D95D}"/>
              </a:ext>
            </a:extLst>
          </p:cNvPr>
          <p:cNvPicPr>
            <a:picLocks noChangeAspect="1"/>
          </p:cNvPicPr>
          <p:nvPr/>
        </p:nvPicPr>
        <p:blipFill>
          <a:blip r:embed="rId3"/>
          <a:stretch>
            <a:fillRect/>
          </a:stretch>
        </p:blipFill>
        <p:spPr>
          <a:xfrm>
            <a:off x="5729478" y="1020585"/>
            <a:ext cx="6258798" cy="2210108"/>
          </a:xfrm>
          <a:prstGeom prst="rect">
            <a:avLst/>
          </a:prstGeom>
        </p:spPr>
      </p:pic>
      <p:cxnSp>
        <p:nvCxnSpPr>
          <p:cNvPr id="10" name="Straight Arrow Connector 9">
            <a:extLst>
              <a:ext uri="{FF2B5EF4-FFF2-40B4-BE49-F238E27FC236}">
                <a16:creationId xmlns:a16="http://schemas.microsoft.com/office/drawing/2014/main" id="{6D88BD49-49BE-2B70-3CF7-EAC733E1F027}"/>
              </a:ext>
            </a:extLst>
          </p:cNvPr>
          <p:cNvCxnSpPr>
            <a:cxnSpLocks/>
          </p:cNvCxnSpPr>
          <p:nvPr/>
        </p:nvCxnSpPr>
        <p:spPr>
          <a:xfrm flipV="1">
            <a:off x="3109648" y="1565238"/>
            <a:ext cx="6628030" cy="39033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D8FCC9-4713-3919-8827-02E882B485C5}"/>
              </a:ext>
            </a:extLst>
          </p:cNvPr>
          <p:cNvCxnSpPr>
            <a:cxnSpLocks/>
          </p:cNvCxnSpPr>
          <p:nvPr/>
        </p:nvCxnSpPr>
        <p:spPr>
          <a:xfrm>
            <a:off x="2888251" y="2220951"/>
            <a:ext cx="3206549" cy="90284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8D838C9-F7C4-113D-3B8C-8DD85F5D5B00}"/>
              </a:ext>
            </a:extLst>
          </p:cNvPr>
          <p:cNvPicPr>
            <a:picLocks noChangeAspect="1"/>
          </p:cNvPicPr>
          <p:nvPr/>
        </p:nvPicPr>
        <p:blipFill>
          <a:blip r:embed="rId4"/>
          <a:srcRect r="18889"/>
          <a:stretch/>
        </p:blipFill>
        <p:spPr>
          <a:xfrm>
            <a:off x="5729478" y="3687642"/>
            <a:ext cx="6258798" cy="2210108"/>
          </a:xfrm>
          <a:prstGeom prst="rect">
            <a:avLst/>
          </a:prstGeom>
        </p:spPr>
      </p:pic>
      <p:cxnSp>
        <p:nvCxnSpPr>
          <p:cNvPr id="19" name="Straight Arrow Connector 18">
            <a:extLst>
              <a:ext uri="{FF2B5EF4-FFF2-40B4-BE49-F238E27FC236}">
                <a16:creationId xmlns:a16="http://schemas.microsoft.com/office/drawing/2014/main" id="{8233AE0E-53F1-C40F-1C0E-B2695BB32347}"/>
              </a:ext>
            </a:extLst>
          </p:cNvPr>
          <p:cNvCxnSpPr>
            <a:cxnSpLocks/>
          </p:cNvCxnSpPr>
          <p:nvPr/>
        </p:nvCxnSpPr>
        <p:spPr>
          <a:xfrm flipV="1">
            <a:off x="4885899" y="4210334"/>
            <a:ext cx="4851779" cy="28660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E9AE0F-9626-33D0-14B5-7BA7356E81E6}"/>
              </a:ext>
            </a:extLst>
          </p:cNvPr>
          <p:cNvCxnSpPr>
            <a:cxnSpLocks/>
          </p:cNvCxnSpPr>
          <p:nvPr/>
        </p:nvCxnSpPr>
        <p:spPr>
          <a:xfrm flipV="1">
            <a:off x="4529015" y="3787798"/>
            <a:ext cx="1200463" cy="22375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55958E-2B3B-8FD8-C910-F112E659671A}"/>
              </a:ext>
            </a:extLst>
          </p:cNvPr>
          <p:cNvCxnSpPr>
            <a:cxnSpLocks/>
          </p:cNvCxnSpPr>
          <p:nvPr/>
        </p:nvCxnSpPr>
        <p:spPr>
          <a:xfrm>
            <a:off x="2918580" y="4966900"/>
            <a:ext cx="3127378" cy="79245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41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FDB51-6AF8-DE99-F7D1-7D3E606CFF0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34F6807-ACB0-CCE3-D399-889A87939D6E}"/>
              </a:ext>
            </a:extLst>
          </p:cNvPr>
          <p:cNvSpPr txBox="1">
            <a:spLocks noGrp="1"/>
          </p:cNvSpPr>
          <p:nvPr>
            <p:ph idx="1"/>
          </p:nvPr>
        </p:nvSpPr>
        <p:spPr>
          <a:xfrm>
            <a:off x="539999" y="972000"/>
            <a:ext cx="8697785" cy="5275800"/>
          </a:xfrm>
        </p:spPr>
        <p:txBody>
          <a:bodyPr>
            <a:normAutofit/>
          </a:bodyPr>
          <a:lstStyle/>
          <a:p>
            <a:pPr>
              <a:lnSpc>
                <a:spcPct val="110000"/>
              </a:lnSpc>
            </a:pPr>
            <a:r>
              <a:rPr lang="nb-NO" sz="1400"/>
              <a:t>Some suggestions for next steps could be</a:t>
            </a:r>
          </a:p>
          <a:p>
            <a:pPr lvl="1">
              <a:lnSpc>
                <a:spcPct val="110000"/>
              </a:lnSpc>
            </a:pPr>
            <a:r>
              <a:rPr lang="nb-NO" sz="1200"/>
              <a:t>Save the JSON to a JSON file (use the method from Lab 40/44 where you saved run-config)</a:t>
            </a:r>
          </a:p>
          <a:p>
            <a:pPr lvl="1">
              <a:lnSpc>
                <a:spcPct val="110000"/>
              </a:lnSpc>
            </a:pPr>
            <a:r>
              <a:rPr lang="nb-NO" sz="1200"/>
              <a:t>Flatten the JSON output to a pandas dataframe and save to CSV or Excel (From Lab 41)</a:t>
            </a:r>
          </a:p>
        </p:txBody>
      </p:sp>
      <p:sp>
        <p:nvSpPr>
          <p:cNvPr id="124" name="Slide Number Placeholder 3">
            <a:extLst>
              <a:ext uri="{FF2B5EF4-FFF2-40B4-BE49-F238E27FC236}">
                <a16:creationId xmlns:a16="http://schemas.microsoft.com/office/drawing/2014/main" id="{495C0867-24CF-B6F3-C32F-3087DE761C4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191</a:t>
            </a:fld>
            <a:endParaRPr lang="en-GB"/>
          </a:p>
        </p:txBody>
      </p:sp>
      <p:sp>
        <p:nvSpPr>
          <p:cNvPr id="180" name="Text+Image 50:50">
            <a:extLst>
              <a:ext uri="{FF2B5EF4-FFF2-40B4-BE49-F238E27FC236}">
                <a16:creationId xmlns:a16="http://schemas.microsoft.com/office/drawing/2014/main" id="{5B88B23B-4EF6-5B8A-8C76-082B8857109E}"/>
              </a:ext>
            </a:extLst>
          </p:cNvPr>
          <p:cNvSpPr txBox="1">
            <a:spLocks noGrp="1"/>
          </p:cNvSpPr>
          <p:nvPr>
            <p:ph type="title"/>
          </p:nvPr>
        </p:nvSpPr>
        <p:spPr>
          <a:xfrm>
            <a:off x="540000" y="432000"/>
            <a:ext cx="11109600" cy="540000"/>
          </a:xfrm>
        </p:spPr>
        <p:txBody>
          <a:bodyPr anchor="ctr">
            <a:normAutofit/>
          </a:bodyPr>
          <a:lstStyle/>
          <a:p>
            <a:r>
              <a:rPr lang="en-GB"/>
              <a:t>Python - Use the MIST API</a:t>
            </a:r>
          </a:p>
        </p:txBody>
      </p:sp>
      <p:sp>
        <p:nvSpPr>
          <p:cNvPr id="3" name="Footer Placeholder 6">
            <a:extLst>
              <a:ext uri="{FF2B5EF4-FFF2-40B4-BE49-F238E27FC236}">
                <a16:creationId xmlns:a16="http://schemas.microsoft.com/office/drawing/2014/main" id="{85FD3F2C-6258-CD85-AD82-00462F9F21A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2E7DC7B-57B7-43F9-1C73-2CFA25A11F9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#70: MIST programmability intro</a:t>
            </a:r>
          </a:p>
        </p:txBody>
      </p:sp>
    </p:spTree>
    <p:extLst>
      <p:ext uri="{BB962C8B-B14F-4D97-AF65-F5344CB8AC3E}">
        <p14:creationId xmlns:p14="http://schemas.microsoft.com/office/powerpoint/2010/main" val="288587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B39F9-BEC9-7188-513B-4C1301FE076B}"/>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0908C16-A854-75DC-EBD5-F74AB892CDB0}"/>
              </a:ext>
            </a:extLst>
          </p:cNvPr>
          <p:cNvSpPr txBox="1">
            <a:spLocks noGrp="1"/>
          </p:cNvSpPr>
          <p:nvPr>
            <p:ph idx="1"/>
          </p:nvPr>
        </p:nvSpPr>
        <p:spPr>
          <a:xfrm>
            <a:off x="539999" y="972000"/>
            <a:ext cx="8697785" cy="5275800"/>
          </a:xfrm>
        </p:spPr>
        <p:txBody>
          <a:bodyPr>
            <a:normAutofit/>
          </a:bodyPr>
          <a:lstStyle/>
          <a:p>
            <a:pPr>
              <a:lnSpc>
                <a:spcPct val="110000"/>
              </a:lnSpc>
            </a:pPr>
            <a:r>
              <a:rPr lang="nb-NO" sz="1400"/>
              <a:t>This lab exercise will be the preparation for a Grafana dashboard visualizing data from our MIST APs.We will write a simple Python script that</a:t>
            </a:r>
          </a:p>
          <a:p>
            <a:pPr lvl="1">
              <a:lnSpc>
                <a:spcPct val="110000"/>
              </a:lnSpc>
              <a:buFont typeface="+mj-lt"/>
              <a:buAutoNum type="arabicPeriod"/>
            </a:pPr>
            <a:r>
              <a:rPr lang="nb-NO" sz="1200"/>
              <a:t>Pulls data from MIST APs</a:t>
            </a:r>
          </a:p>
          <a:p>
            <a:pPr lvl="1">
              <a:lnSpc>
                <a:spcPct val="110000"/>
              </a:lnSpc>
              <a:buFont typeface="+mj-lt"/>
              <a:buAutoNum type="arabicPeriod"/>
            </a:pPr>
            <a:r>
              <a:rPr lang="nb-NO" sz="1200"/>
              <a:t>Inserts the data in InfluxDB</a:t>
            </a:r>
          </a:p>
          <a:p>
            <a:pPr>
              <a:lnSpc>
                <a:spcPct val="110000"/>
              </a:lnSpc>
            </a:pPr>
            <a:r>
              <a:rPr lang="nb-NO" sz="1400"/>
              <a:t>The Grafana dashboard itself will be vendor independent, the same dashboard as is used in the Meraki exercise (Lab exercise #61)</a:t>
            </a:r>
          </a:p>
          <a:p>
            <a:pPr>
              <a:lnSpc>
                <a:spcPct val="110000"/>
              </a:lnSpc>
            </a:pPr>
            <a:r>
              <a:rPr lang="nb-NO" sz="1400"/>
              <a:t>In this exercise we will build on the previous exercise by using the RESTCONF calls that we can figure out by using the MIST API collection in Postman. You will use the following RESTCONF call in this exercise</a:t>
            </a:r>
          </a:p>
          <a:p>
            <a:pPr lvl="1">
              <a:lnSpc>
                <a:spcPct val="110000"/>
              </a:lnSpc>
            </a:pPr>
            <a:r>
              <a:rPr lang="nb-NO" sz="1200"/>
              <a:t>getSiteDevicesStats</a:t>
            </a:r>
            <a:br>
              <a:rPr lang="nb-NO" sz="1200"/>
            </a:br>
            <a:r>
              <a:rPr lang="nb-NO" sz="1200"/>
              <a:t>(MIST Cound APIs v2412.1.0 &gt; Sites &gt; Devices Stats &gt; getSiteDevicesStats)</a:t>
            </a:r>
          </a:p>
        </p:txBody>
      </p:sp>
      <p:sp>
        <p:nvSpPr>
          <p:cNvPr id="124" name="Slide Number Placeholder 3">
            <a:extLst>
              <a:ext uri="{FF2B5EF4-FFF2-40B4-BE49-F238E27FC236}">
                <a16:creationId xmlns:a16="http://schemas.microsoft.com/office/drawing/2014/main" id="{E0771456-53B8-7E07-93EF-4B37FCE975AB}"/>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192</a:t>
            </a:fld>
            <a:endParaRPr lang="en-GB"/>
          </a:p>
        </p:txBody>
      </p:sp>
      <p:sp>
        <p:nvSpPr>
          <p:cNvPr id="180" name="Text+Image 50:50">
            <a:extLst>
              <a:ext uri="{FF2B5EF4-FFF2-40B4-BE49-F238E27FC236}">
                <a16:creationId xmlns:a16="http://schemas.microsoft.com/office/drawing/2014/main" id="{BDC15B2E-02D7-108A-720E-B066C3FCB710}"/>
              </a:ext>
            </a:extLst>
          </p:cNvPr>
          <p:cNvSpPr txBox="1">
            <a:spLocks noGrp="1"/>
          </p:cNvSpPr>
          <p:nvPr>
            <p:ph type="title"/>
          </p:nvPr>
        </p:nvSpPr>
        <p:spPr>
          <a:xfrm>
            <a:off x="540000" y="432000"/>
            <a:ext cx="11109600" cy="540000"/>
          </a:xfrm>
        </p:spPr>
        <p:txBody>
          <a:bodyPr anchor="ctr">
            <a:normAutofit/>
          </a:bodyPr>
          <a:lstStyle/>
          <a:p>
            <a:pPr algn="l"/>
            <a:r>
              <a:rPr lang="en-US" sz="2800"/>
              <a:t> Lab Exercise #71: Python - MIST-&gt;InfluxDB-&gt;Grafana</a:t>
            </a:r>
          </a:p>
        </p:txBody>
      </p:sp>
      <p:sp>
        <p:nvSpPr>
          <p:cNvPr id="3" name="Footer Placeholder 6">
            <a:extLst>
              <a:ext uri="{FF2B5EF4-FFF2-40B4-BE49-F238E27FC236}">
                <a16:creationId xmlns:a16="http://schemas.microsoft.com/office/drawing/2014/main" id="{FDF513DB-C040-B447-2033-AA78D1BF9F9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AC374B6-069F-F611-11A0-A41B8DCD07C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spTree>
    <p:extLst>
      <p:ext uri="{BB962C8B-B14F-4D97-AF65-F5344CB8AC3E}">
        <p14:creationId xmlns:p14="http://schemas.microsoft.com/office/powerpoint/2010/main" val="39564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1FF46-C2C8-6255-73AA-E3AD20310AB9}"/>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2CB7C31E-49DC-060E-14CD-1AAE5A7C1FF2}"/>
              </a:ext>
            </a:extLst>
          </p:cNvPr>
          <p:cNvSpPr txBox="1">
            <a:spLocks noGrp="1"/>
          </p:cNvSpPr>
          <p:nvPr>
            <p:ph idx="1"/>
          </p:nvPr>
        </p:nvSpPr>
        <p:spPr>
          <a:xfrm>
            <a:off x="539999" y="972000"/>
            <a:ext cx="8697785" cy="5275800"/>
          </a:xfrm>
        </p:spPr>
        <p:txBody>
          <a:bodyPr>
            <a:normAutofit/>
          </a:bodyPr>
          <a:lstStyle/>
          <a:p>
            <a:pPr>
              <a:lnSpc>
                <a:spcPct val="110000"/>
              </a:lnSpc>
            </a:pPr>
            <a:r>
              <a:rPr lang="nb-NO" sz="1400"/>
              <a:t>To prepare we will install some Python packages in our "automation-venv" virtual environment</a:t>
            </a:r>
          </a:p>
          <a:p>
            <a:pPr lvl="1">
              <a:lnSpc>
                <a:spcPct val="110000"/>
              </a:lnSpc>
            </a:pPr>
            <a:r>
              <a:rPr lang="nb-NO" sz="1050"/>
              <a:t>InfluxDB package</a:t>
            </a:r>
          </a:p>
          <a:p>
            <a:pPr lvl="2">
              <a:lnSpc>
                <a:spcPct val="110000"/>
              </a:lnSpc>
            </a:pPr>
            <a:r>
              <a:rPr lang="nb-NO" sz="900"/>
              <a:t>References: </a:t>
            </a:r>
            <a:r>
              <a:rPr lang="nb-NO" sz="900">
                <a:hlinkClick r:id="rId3"/>
              </a:rPr>
              <a:t>https://github.com/influxdata/influxdb-python</a:t>
            </a:r>
            <a:endParaRPr lang="nb-NO" sz="900"/>
          </a:p>
          <a:p>
            <a:pPr lvl="2">
              <a:lnSpc>
                <a:spcPct val="110000"/>
              </a:lnSpc>
            </a:pPr>
            <a:r>
              <a:rPr lang="nb-NO" sz="900"/>
              <a:t>References: </a:t>
            </a:r>
            <a:r>
              <a:rPr lang="nb-NO" sz="900">
                <a:hlinkClick r:id="rId4"/>
              </a:rPr>
              <a:t>https://influxdb-python.readthedocs.io/en/latest/</a:t>
            </a:r>
            <a:endParaRPr lang="nb-NO" sz="900"/>
          </a:p>
          <a:p>
            <a:pPr>
              <a:lnSpc>
                <a:spcPct val="110000"/>
              </a:lnSpc>
            </a:pPr>
            <a:r>
              <a:rPr lang="nb-NO" sz="1400"/>
              <a:t>Start by creating the Lab Exercise folder</a:t>
            </a:r>
          </a:p>
          <a:p>
            <a:pPr>
              <a:lnSpc>
                <a:spcPct val="110000"/>
              </a:lnSpc>
            </a:pPr>
            <a:endParaRPr lang="nb-NO" sz="1400"/>
          </a:p>
          <a:p>
            <a:pPr>
              <a:lnSpc>
                <a:spcPct val="110000"/>
              </a:lnSpc>
            </a:pPr>
            <a:r>
              <a:rPr lang="nb-NO" sz="1400"/>
              <a:t>Then ensure you are in the automation-venv, and use pip to install influxdb</a:t>
            </a:r>
          </a:p>
        </p:txBody>
      </p:sp>
      <p:sp>
        <p:nvSpPr>
          <p:cNvPr id="124" name="Slide Number Placeholder 3">
            <a:extLst>
              <a:ext uri="{FF2B5EF4-FFF2-40B4-BE49-F238E27FC236}">
                <a16:creationId xmlns:a16="http://schemas.microsoft.com/office/drawing/2014/main" id="{439F9684-2D66-DAE5-A73E-A2B26EAEF4A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193</a:t>
            </a:fld>
            <a:endParaRPr lang="en-GB"/>
          </a:p>
        </p:txBody>
      </p:sp>
      <p:sp>
        <p:nvSpPr>
          <p:cNvPr id="180" name="Text+Image 50:50">
            <a:extLst>
              <a:ext uri="{FF2B5EF4-FFF2-40B4-BE49-F238E27FC236}">
                <a16:creationId xmlns:a16="http://schemas.microsoft.com/office/drawing/2014/main" id="{F3264130-2E7D-9615-7E2C-CB2FC146E6A5}"/>
              </a:ext>
            </a:extLst>
          </p:cNvPr>
          <p:cNvSpPr txBox="1">
            <a:spLocks noGrp="1"/>
          </p:cNvSpPr>
          <p:nvPr>
            <p:ph type="title"/>
          </p:nvPr>
        </p:nvSpPr>
        <p:spPr>
          <a:xfrm>
            <a:off x="540000" y="432000"/>
            <a:ext cx="11109600" cy="540000"/>
          </a:xfrm>
        </p:spPr>
        <p:txBody>
          <a:bodyPr anchor="ctr">
            <a:normAutofit/>
          </a:bodyPr>
          <a:lstStyle/>
          <a:p>
            <a:pPr algn="l"/>
            <a:r>
              <a:rPr lang="en-US" sz="2800"/>
              <a:t>Prerequisites - Python packages</a:t>
            </a:r>
          </a:p>
        </p:txBody>
      </p:sp>
      <p:sp>
        <p:nvSpPr>
          <p:cNvPr id="3" name="Footer Placeholder 6">
            <a:extLst>
              <a:ext uri="{FF2B5EF4-FFF2-40B4-BE49-F238E27FC236}">
                <a16:creationId xmlns:a16="http://schemas.microsoft.com/office/drawing/2014/main" id="{13681C31-351F-6C9C-53AB-E1A846CA979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1535C40-F00F-C743-9D65-9726BE405A6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sp>
        <p:nvSpPr>
          <p:cNvPr id="2" name="TextBox 1">
            <a:extLst>
              <a:ext uri="{FF2B5EF4-FFF2-40B4-BE49-F238E27FC236}">
                <a16:creationId xmlns:a16="http://schemas.microsoft.com/office/drawing/2014/main" id="{321C244C-906C-4291-C6A9-8E4AA8F72AD5}"/>
              </a:ext>
            </a:extLst>
          </p:cNvPr>
          <p:cNvSpPr txBox="1"/>
          <p:nvPr/>
        </p:nvSpPr>
        <p:spPr>
          <a:xfrm>
            <a:off x="989999" y="3609900"/>
            <a:ext cx="10378585"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devnet-adm@ubuntu-devnet:~/wifi-automation/</a:t>
            </a:r>
            <a:r>
              <a:rPr lang="en-US" sz="1050">
                <a:solidFill>
                  <a:srgbClr val="6D6D6D"/>
                </a:solidFill>
                <a:latin typeface="Consolas" panose="020B0609020204030204" pitchFamily="49" charset="0"/>
                <a:ea typeface="+mn-ea"/>
              </a:rPr>
              <a:t>Lab71_Python-MIST-InfluxDB</a:t>
            </a:r>
            <a:r>
              <a:rPr lang="fr-FR" sz="1050">
                <a:solidFill>
                  <a:srgbClr val="EEE8D5"/>
                </a:solidFill>
                <a:latin typeface="Consolas" panose="020B0609020204030204" pitchFamily="49" charset="0"/>
              </a:rPr>
              <a:t>$ source ~/automation-venv/bin/activate</a:t>
            </a: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Lab71_Python-MIST-InfluxDB</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influxdb</a:t>
            </a:r>
            <a:endParaRPr lang="en-US" sz="1050">
              <a:solidFill>
                <a:srgbClr val="EEE8D5"/>
              </a:solidFill>
              <a:latin typeface="Consolas" panose="020B0609020204030204" pitchFamily="49" charset="0"/>
            </a:endParaRPr>
          </a:p>
        </p:txBody>
      </p:sp>
      <p:sp>
        <p:nvSpPr>
          <p:cNvPr id="5" name="TextBox 4">
            <a:extLst>
              <a:ext uri="{FF2B5EF4-FFF2-40B4-BE49-F238E27FC236}">
                <a16:creationId xmlns:a16="http://schemas.microsoft.com/office/drawing/2014/main" id="{9A141569-DF5E-752E-2A6F-CB7F79083B3B}"/>
              </a:ext>
            </a:extLst>
          </p:cNvPr>
          <p:cNvSpPr txBox="1"/>
          <p:nvPr/>
        </p:nvSpPr>
        <p:spPr>
          <a:xfrm>
            <a:off x="990000" y="2862842"/>
            <a:ext cx="859215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devnet-adm@ubuntu-devnet:~/wifi-automation/</a:t>
            </a:r>
            <a:r>
              <a:rPr lang="fr-FR" sz="1050">
                <a:solidFill>
                  <a:srgbClr val="EEE8D5"/>
                </a:solidFill>
                <a:latin typeface="Consolas" panose="020B0609020204030204" pitchFamily="49" charset="0"/>
              </a:rPr>
              <a:t>$ cd ~</a:t>
            </a:r>
            <a:endParaRPr lang="en-US"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a:solidFill>
                  <a:srgbClr val="EEE8D5"/>
                </a:solidFill>
                <a:latin typeface="Consolas" panose="020B0609020204030204" pitchFamily="49" charset="0"/>
              </a:rPr>
              <a:t>$ mkdir Lab71_Python-MIST-InfluxDB</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408430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9469-AD39-6C1F-7814-B66CE029184A}"/>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BF41AA0E-A4EC-8574-3429-A79BFDB5323B}"/>
              </a:ext>
            </a:extLst>
          </p:cNvPr>
          <p:cNvSpPr txBox="1">
            <a:spLocks noGrp="1"/>
          </p:cNvSpPr>
          <p:nvPr>
            <p:ph idx="1"/>
          </p:nvPr>
        </p:nvSpPr>
        <p:spPr>
          <a:xfrm>
            <a:off x="539999" y="972000"/>
            <a:ext cx="8697785" cy="2401844"/>
          </a:xfrm>
        </p:spPr>
        <p:txBody>
          <a:bodyPr>
            <a:normAutofit/>
          </a:bodyPr>
          <a:lstStyle/>
          <a:p>
            <a:pPr>
              <a:lnSpc>
                <a:spcPct val="110000"/>
              </a:lnSpc>
            </a:pPr>
            <a:r>
              <a:rPr lang="nb-NO" sz="1400"/>
              <a:t>We will also create a new bucket + database in InfluxDB</a:t>
            </a:r>
          </a:p>
          <a:p>
            <a:pPr>
              <a:lnSpc>
                <a:spcPct val="110000"/>
              </a:lnSpc>
            </a:pPr>
            <a:r>
              <a:rPr lang="nb-NO" sz="1400"/>
              <a:t>Login to InfluxDB - </a:t>
            </a:r>
            <a:r>
              <a:rPr lang="nb-NO" sz="1400">
                <a:hlinkClick r:id="rId3"/>
              </a:rPr>
              <a:t>http://{ubuntu-devnet}:8086/</a:t>
            </a:r>
            <a:endParaRPr lang="nb-NO" sz="1400"/>
          </a:p>
          <a:p>
            <a:pPr>
              <a:lnSpc>
                <a:spcPct val="110000"/>
              </a:lnSpc>
            </a:pPr>
            <a:r>
              <a:rPr lang="nb-NO" sz="1400"/>
              <a:t>Go to Buckets </a:t>
            </a:r>
          </a:p>
          <a:p>
            <a:pPr>
              <a:lnSpc>
                <a:spcPct val="110000"/>
              </a:lnSpc>
            </a:pPr>
            <a:r>
              <a:rPr lang="nb-NO" sz="1400"/>
              <a:t>Create a new bucket "cloud-ap-bucket"</a:t>
            </a:r>
          </a:p>
          <a:p>
            <a:pPr>
              <a:lnSpc>
                <a:spcPct val="110000"/>
              </a:lnSpc>
            </a:pPr>
            <a:r>
              <a:rPr lang="nb-NO" sz="1400"/>
              <a:t>Create the database for this bucket (so we can use it with InfluxQL)</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36F47DD1-6BFB-870F-B2DB-46FD8CCFDDB5}"/>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194</a:t>
            </a:fld>
            <a:endParaRPr lang="en-GB"/>
          </a:p>
        </p:txBody>
      </p:sp>
      <p:sp>
        <p:nvSpPr>
          <p:cNvPr id="180" name="Text+Image 50:50">
            <a:extLst>
              <a:ext uri="{FF2B5EF4-FFF2-40B4-BE49-F238E27FC236}">
                <a16:creationId xmlns:a16="http://schemas.microsoft.com/office/drawing/2014/main" id="{F594E121-CA94-C160-3149-D78802BD1C6B}"/>
              </a:ext>
            </a:extLst>
          </p:cNvPr>
          <p:cNvSpPr txBox="1">
            <a:spLocks noGrp="1"/>
          </p:cNvSpPr>
          <p:nvPr>
            <p:ph type="title"/>
          </p:nvPr>
        </p:nvSpPr>
        <p:spPr>
          <a:xfrm>
            <a:off x="540000" y="432000"/>
            <a:ext cx="11109600" cy="540000"/>
          </a:xfrm>
        </p:spPr>
        <p:txBody>
          <a:bodyPr anchor="ctr">
            <a:normAutofit/>
          </a:bodyPr>
          <a:lstStyle/>
          <a:p>
            <a:pPr algn="l"/>
            <a:r>
              <a:rPr lang="en-US" sz="2800"/>
              <a:t>Prerequisites - InfluxDB databases</a:t>
            </a:r>
          </a:p>
        </p:txBody>
      </p:sp>
      <p:sp>
        <p:nvSpPr>
          <p:cNvPr id="3" name="Footer Placeholder 6">
            <a:extLst>
              <a:ext uri="{FF2B5EF4-FFF2-40B4-BE49-F238E27FC236}">
                <a16:creationId xmlns:a16="http://schemas.microsoft.com/office/drawing/2014/main" id="{9FFE34D0-E632-4640-0F0E-F65024CC690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D3266D5-09E9-C73F-6995-FBEC9666C91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A2D1B43F-2E14-3B49-2221-164FEB63ADEE}"/>
              </a:ext>
            </a:extLst>
          </p:cNvPr>
          <p:cNvPicPr>
            <a:picLocks noChangeAspect="1"/>
          </p:cNvPicPr>
          <p:nvPr/>
        </p:nvPicPr>
        <p:blipFill>
          <a:blip r:embed="rId4"/>
          <a:stretch>
            <a:fillRect/>
          </a:stretch>
        </p:blipFill>
        <p:spPr>
          <a:xfrm>
            <a:off x="2380355" y="1793328"/>
            <a:ext cx="769245" cy="374501"/>
          </a:xfrm>
          <a:prstGeom prst="rect">
            <a:avLst/>
          </a:prstGeom>
        </p:spPr>
      </p:pic>
      <p:pic>
        <p:nvPicPr>
          <p:cNvPr id="8" name="Picture 7">
            <a:extLst>
              <a:ext uri="{FF2B5EF4-FFF2-40B4-BE49-F238E27FC236}">
                <a16:creationId xmlns:a16="http://schemas.microsoft.com/office/drawing/2014/main" id="{BF631B6D-DE7B-B832-51F7-25760C798D48}"/>
              </a:ext>
            </a:extLst>
          </p:cNvPr>
          <p:cNvPicPr>
            <a:picLocks noChangeAspect="1"/>
          </p:cNvPicPr>
          <p:nvPr/>
        </p:nvPicPr>
        <p:blipFill>
          <a:blip r:embed="rId5"/>
          <a:stretch>
            <a:fillRect/>
          </a:stretch>
        </p:blipFill>
        <p:spPr>
          <a:xfrm>
            <a:off x="4575836" y="2192297"/>
            <a:ext cx="859764" cy="263546"/>
          </a:xfrm>
          <a:prstGeom prst="rect">
            <a:avLst/>
          </a:prstGeom>
        </p:spPr>
      </p:pic>
      <p:pic>
        <p:nvPicPr>
          <p:cNvPr id="12" name="Picture 11">
            <a:extLst>
              <a:ext uri="{FF2B5EF4-FFF2-40B4-BE49-F238E27FC236}">
                <a16:creationId xmlns:a16="http://schemas.microsoft.com/office/drawing/2014/main" id="{6AE2926D-D728-807D-24AB-637CCABD9110}"/>
              </a:ext>
            </a:extLst>
          </p:cNvPr>
          <p:cNvPicPr>
            <a:picLocks noChangeAspect="1"/>
          </p:cNvPicPr>
          <p:nvPr/>
        </p:nvPicPr>
        <p:blipFill>
          <a:blip r:embed="rId6"/>
          <a:stretch>
            <a:fillRect/>
          </a:stretch>
        </p:blipFill>
        <p:spPr>
          <a:xfrm>
            <a:off x="7065339" y="432000"/>
            <a:ext cx="2406098" cy="1947524"/>
          </a:xfrm>
          <a:prstGeom prst="rect">
            <a:avLst/>
          </a:prstGeom>
        </p:spPr>
      </p:pic>
      <p:cxnSp>
        <p:nvCxnSpPr>
          <p:cNvPr id="13" name="Straight Arrow Connector 12">
            <a:extLst>
              <a:ext uri="{FF2B5EF4-FFF2-40B4-BE49-F238E27FC236}">
                <a16:creationId xmlns:a16="http://schemas.microsoft.com/office/drawing/2014/main" id="{BF57F1DA-56AF-F36E-3472-90B7FBED27D2}"/>
              </a:ext>
            </a:extLst>
          </p:cNvPr>
          <p:cNvCxnSpPr>
            <a:cxnSpLocks/>
            <a:stCxn id="8" idx="3"/>
          </p:cNvCxnSpPr>
          <p:nvPr/>
        </p:nvCxnSpPr>
        <p:spPr>
          <a:xfrm flipV="1">
            <a:off x="5435600" y="1674000"/>
            <a:ext cx="1549400" cy="65007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0B7A32-9B2F-B9BC-B0B4-93C2143BA0D6}"/>
              </a:ext>
            </a:extLst>
          </p:cNvPr>
          <p:cNvSpPr txBox="1"/>
          <p:nvPr/>
        </p:nvSpPr>
        <p:spPr>
          <a:xfrm>
            <a:off x="133838" y="2919524"/>
            <a:ext cx="11956562" cy="2791405"/>
          </a:xfrm>
          <a:prstGeom prst="rect">
            <a:avLst/>
          </a:prstGeom>
          <a:solidFill>
            <a:srgbClr val="002B36"/>
          </a:solidFill>
        </p:spPr>
        <p:txBody>
          <a:bodyPr wrap="square" lIns="91440" tIns="45720" rIns="91440" bIns="45720" anchor="t">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indent="-97155"/>
            <a:r>
              <a:rPr lang="fr-FR" sz="1000">
                <a:solidFill>
                  <a:srgbClr val="6D6D6D"/>
                </a:solidFill>
              </a:rPr>
              <a:t>devnet-adm@ubuntu-devnet:</a:t>
            </a:r>
            <a:r>
              <a:rPr lang="fr-FR" sz="1000">
                <a:solidFill>
                  <a:srgbClr val="8C8C8C"/>
                </a:solidFill>
                <a:latin typeface="Consolas" panose="020B0609020204030204" pitchFamily="49" charset="0"/>
              </a:rPr>
              <a:t>~/tig-stack</a:t>
            </a:r>
            <a:r>
              <a:rPr lang="fr-FR" sz="1000">
                <a:solidFill>
                  <a:srgbClr val="EEE8D5"/>
                </a:solidFill>
                <a:latin typeface="Consolas" panose="020B0609020204030204" pitchFamily="49" charset="0"/>
              </a:rPr>
              <a:t>$ docker ps</a:t>
            </a:r>
          </a:p>
          <a:p>
            <a:pPr lvl="1" indent="-97155"/>
            <a:r>
              <a:rPr lang="fr-FR" sz="1000">
                <a:solidFill>
                  <a:srgbClr val="6D6D6D"/>
                </a:solidFill>
              </a:rPr>
              <a:t>CONTAINER ID   IMAGE                    COMMAND                  CREATED       STATUS       PORTS                                    </a:t>
            </a:r>
          </a:p>
          <a:p>
            <a:pPr lvl="1" indent="-97155"/>
            <a:r>
              <a:rPr lang="fr-FR" sz="1000">
                <a:solidFill>
                  <a:srgbClr val="6D6D6D"/>
                </a:solidFill>
              </a:rPr>
              <a:t>56c9135dbb27   influxdb:2.7.10          "/entrypoint.sh infl…"   5 hours ago   Up 5 hours   0.0.0.0:8086-&gt;8086/tcp, :::8086-&gt;8086/tcp</a:t>
            </a:r>
          </a:p>
          <a:p>
            <a:pPr lvl="1" indent="-97155"/>
            <a:r>
              <a:rPr lang="fr-FR" sz="1000">
                <a:solidFill>
                  <a:srgbClr val="6D6D6D"/>
                </a:solidFill>
              </a:rPr>
              <a:t>devnet-adm</a:t>
            </a:r>
            <a:r>
              <a:rPr lang="fr-FR" sz="1000" dirty="0" err="1">
                <a:solidFill>
                  <a:srgbClr val="6D6D6D"/>
                </a:solidFill>
              </a:rPr>
              <a:t>@ubuntu-devnet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 docker </a:t>
            </a:r>
            <a:r>
              <a:rPr lang="fr-FR" sz="1000" dirty="0" err="1">
                <a:solidFill>
                  <a:srgbClr val="EEE8D5"/>
                </a:solidFill>
                <a:latin typeface="Consolas" panose="020B0609020204030204" pitchFamily="49" charset="0"/>
              </a:rPr>
              <a:t>exec</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it</a:t>
            </a:r>
            <a:r>
              <a:rPr lang="fr-FR" sz="1000" dirty="0">
                <a:solidFill>
                  <a:srgbClr val="EEE8D5"/>
                </a:solidFill>
                <a:latin typeface="Consolas" panose="020B0609020204030204" pitchFamily="49" charset="0"/>
              </a:rPr>
              <a:t> </a:t>
            </a:r>
            <a:r>
              <a:rPr lang="fr-FR" sz="1000" dirty="0">
                <a:solidFill>
                  <a:schemeClr val="tx1"/>
                </a:solidFill>
                <a:highlight>
                  <a:srgbClr val="FFFF00"/>
                </a:highlight>
              </a:rPr>
              <a:t>&lt;</a:t>
            </a:r>
            <a:r>
              <a:rPr lang="fr-FR" sz="1000" dirty="0" err="1">
                <a:solidFill>
                  <a:schemeClr val="tx1"/>
                </a:solidFill>
                <a:highlight>
                  <a:srgbClr val="FFFF00"/>
                </a:highlight>
              </a:rPr>
              <a:t>your_container</a:t>
            </a:r>
            <a:r>
              <a:rPr lang="fr-FR" sz="1000" dirty="0">
                <a:solidFill>
                  <a:schemeClr val="tx1"/>
                </a:solidFill>
                <a:highlight>
                  <a:srgbClr val="FFFF00"/>
                </a:highlight>
              </a:rPr>
              <a:t>-id&gt;</a:t>
            </a:r>
            <a:r>
              <a:rPr lang="fr-FR" sz="1000" dirty="0">
                <a:solidFill>
                  <a:srgbClr val="EEE8D5"/>
                </a:solidFill>
                <a:latin typeface="Consolas" panose="020B0609020204030204" pitchFamily="49" charset="0"/>
              </a:rPr>
              <a:t> </a:t>
            </a:r>
            <a:r>
              <a:rPr lang="fr-FR" sz="1000" dirty="0" err="1">
                <a:solidFill>
                  <a:srgbClr val="EEE8D5"/>
                </a:solidFill>
                <a:latin typeface="Consolas" panose="020B0609020204030204" pitchFamily="49" charset="0"/>
              </a:rPr>
              <a:t>bash</a:t>
            </a:r>
            <a:endParaRPr lang="fr-FR" sz="1000" dirty="0">
              <a:solidFill>
                <a:srgbClr val="EEE8D5"/>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list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a:t>
            </a:r>
          </a:p>
          <a:p>
            <a:pPr lvl="1" indent="-97155"/>
            <a:r>
              <a:rPr lang="fr-FR" sz="1000">
                <a:latin typeface="Consolas"/>
              </a:rPr>
              <a:t>cf94ebbf115524c3        cloud-ap-bucket cf94ebbf115524c3        autogen                 true    f8f6ee5d500865de </a:t>
            </a:r>
          </a:p>
          <a:p>
            <a:pPr lvl="1" indent="-97155"/>
            <a:endParaRPr lang="fr-FR" sz="1000" dirty="0">
              <a:solidFill>
                <a:srgbClr val="6D6D6D"/>
              </a:solidFill>
            </a:endParaRPr>
          </a:p>
          <a:p>
            <a:pPr lvl="1" indent="-97155"/>
            <a:r>
              <a:rPr lang="fr-FR" sz="1000">
                <a:solidFill>
                  <a:srgbClr val="6D6D6D"/>
                </a:solidFill>
                <a:latin typeface="Consolas"/>
              </a:rPr>
              <a:t>root@</a:t>
            </a:r>
            <a:r>
              <a:rPr lang="fr-FR" sz="1000">
                <a:solidFill>
                  <a:srgbClr val="6D6D6D"/>
                </a:solidFill>
              </a:rPr>
              <a:t>56c9135dbb27</a:t>
            </a:r>
            <a:r>
              <a:rPr lang="fr-FR" sz="1000">
                <a:solidFill>
                  <a:srgbClr val="6D6D6D"/>
                </a:solidFill>
                <a:latin typeface="Consolas"/>
              </a:rPr>
              <a:t>:/# </a:t>
            </a:r>
            <a:r>
              <a:rPr lang="fr-FR" sz="1000" dirty="0">
                <a:latin typeface="Consolas"/>
              </a:rPr>
              <a:t>influx v1 </a:t>
            </a:r>
            <a:r>
              <a:rPr lang="fr-FR" sz="1000" dirty="0" err="1">
                <a:latin typeface="Consolas"/>
              </a:rPr>
              <a:t>dbrp</a:t>
            </a:r>
            <a:r>
              <a:rPr lang="fr-FR" sz="1000" dirty="0">
                <a:latin typeface="Consolas"/>
              </a:rPr>
              <a:t> </a:t>
            </a:r>
            <a:r>
              <a:rPr lang="fr-FR" sz="1000" dirty="0" err="1">
                <a:latin typeface="Consolas"/>
              </a:rPr>
              <a:t>create</a:t>
            </a:r>
            <a:r>
              <a:rPr lang="fr-FR" sz="1000" dirty="0">
                <a:latin typeface="Consolas"/>
              </a:rPr>
              <a:t> --</a:t>
            </a:r>
            <a:r>
              <a:rPr lang="fr-FR" sz="1000" err="1">
                <a:latin typeface="Consolas"/>
              </a:rPr>
              <a:t>db</a:t>
            </a:r>
            <a:r>
              <a:rPr lang="fr-FR" sz="1000">
                <a:latin typeface="Consolas"/>
              </a:rPr>
              <a:t> cloud-ap-db </a:t>
            </a:r>
            <a:r>
              <a:rPr lang="fr-FR" sz="1000" dirty="0">
                <a:latin typeface="Consolas"/>
              </a:rPr>
              <a:t>--</a:t>
            </a:r>
            <a:r>
              <a:rPr lang="fr-FR" sz="1000" err="1">
                <a:latin typeface="Consolas"/>
              </a:rPr>
              <a:t>rp</a:t>
            </a:r>
            <a:r>
              <a:rPr lang="fr-FR" sz="1000">
                <a:latin typeface="Consolas"/>
              </a:rPr>
              <a:t> cloud-ap-rp </a:t>
            </a:r>
            <a:r>
              <a:rPr lang="fr-FR" sz="1000" dirty="0">
                <a:latin typeface="Consolas"/>
              </a:rPr>
              <a:t>--</a:t>
            </a:r>
            <a:r>
              <a:rPr lang="fr-FR" sz="1000" err="1">
                <a:latin typeface="Consolas"/>
              </a:rPr>
              <a:t>bucket</a:t>
            </a:r>
            <a:r>
              <a:rPr lang="fr-FR" sz="1000">
                <a:latin typeface="Consolas"/>
              </a:rPr>
              <a:t>-id cf94ebbf115524c3 </a:t>
            </a:r>
            <a:r>
              <a:rPr lang="fr-FR" sz="1000" dirty="0">
                <a:latin typeface="Consolas"/>
              </a:rPr>
              <a:t>--default --</a:t>
            </a:r>
            <a:r>
              <a:rPr lang="fr-FR" sz="1000" dirty="0" err="1">
                <a:latin typeface="Consolas"/>
              </a:rPr>
              <a:t>org</a:t>
            </a:r>
            <a:r>
              <a:rPr lang="fr-FR" sz="1000" dirty="0">
                <a:latin typeface="Consolas"/>
              </a:rPr>
              <a:t>-id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your_org</a:t>
            </a:r>
            <a:r>
              <a:rPr lang="fr-FR" sz="1000" dirty="0">
                <a:solidFill>
                  <a:schemeClr val="tx1"/>
                </a:solidFill>
                <a:highlight>
                  <a:srgbClr val="FFFF00"/>
                </a:highlight>
                <a:latin typeface="Consolas"/>
              </a:rPr>
              <a:t>-id&gt;</a:t>
            </a:r>
            <a:r>
              <a:rPr lang="fr-FR" sz="1000" dirty="0">
                <a:latin typeface="Consolas"/>
              </a:rPr>
              <a:t> --</a:t>
            </a:r>
            <a:r>
              <a:rPr lang="fr-FR" sz="1000" dirty="0" err="1">
                <a:latin typeface="Consolas"/>
              </a:rPr>
              <a:t>token</a:t>
            </a:r>
            <a:r>
              <a:rPr lang="fr-FR" sz="1000" dirty="0">
                <a:latin typeface="Consolas"/>
              </a:rPr>
              <a:t> </a:t>
            </a:r>
            <a:r>
              <a:rPr lang="fr-FR" sz="1000" dirty="0">
                <a:solidFill>
                  <a:schemeClr val="tx1"/>
                </a:solidFill>
                <a:highlight>
                  <a:srgbClr val="FFFF00"/>
                </a:highlight>
                <a:latin typeface="Consolas"/>
              </a:rPr>
              <a:t>&lt;</a:t>
            </a:r>
            <a:r>
              <a:rPr lang="fr-FR" sz="1000" dirty="0" err="1">
                <a:solidFill>
                  <a:schemeClr val="tx1"/>
                </a:solidFill>
                <a:highlight>
                  <a:srgbClr val="FFFF00"/>
                </a:highlight>
                <a:latin typeface="Consolas"/>
              </a:rPr>
              <a:t>your_admin_token</a:t>
            </a:r>
            <a:r>
              <a:rPr lang="fr-FR" sz="1000" dirty="0">
                <a:solidFill>
                  <a:schemeClr val="tx1"/>
                </a:solidFill>
                <a:highlight>
                  <a:srgbClr val="FFFF00"/>
                </a:highlight>
                <a:latin typeface="Consolas"/>
              </a:rPr>
              <a:t>&gt;</a:t>
            </a:r>
          </a:p>
          <a:p>
            <a:pPr lvl="1" indent="-97155"/>
            <a:endParaRPr lang="fr-FR" sz="1000" dirty="0">
              <a:solidFill>
                <a:schemeClr val="tx1"/>
              </a:solidFill>
              <a:latin typeface="Consolas"/>
            </a:endParaRPr>
          </a:p>
          <a:p>
            <a:pPr lvl="1" indent="-97155"/>
            <a:r>
              <a:rPr lang="fr-FR" sz="1000" dirty="0"/>
              <a:t>ID                      </a:t>
            </a:r>
            <a:r>
              <a:rPr lang="fr-FR" sz="1000" dirty="0" err="1"/>
              <a:t>Database</a:t>
            </a:r>
            <a:r>
              <a:rPr lang="fr-FR" sz="1000" dirty="0"/>
              <a:t>        </a:t>
            </a:r>
            <a:r>
              <a:rPr lang="fr-FR" sz="1000" dirty="0" err="1"/>
              <a:t>Bucket</a:t>
            </a:r>
            <a:r>
              <a:rPr lang="fr-FR" sz="1000" dirty="0"/>
              <a:t> ID               </a:t>
            </a:r>
            <a:r>
              <a:rPr lang="fr-FR" sz="1000" dirty="0" err="1"/>
              <a:t>Retention</a:t>
            </a:r>
            <a:r>
              <a:rPr lang="fr-FR" sz="1000" dirty="0"/>
              <a:t> Policy        Default </a:t>
            </a:r>
            <a:r>
              <a:rPr lang="fr-FR" sz="1000" dirty="0" err="1"/>
              <a:t>Organization</a:t>
            </a:r>
            <a:r>
              <a:rPr lang="fr-FR" sz="1000" dirty="0"/>
              <a:t> ID</a:t>
            </a:r>
          </a:p>
          <a:p>
            <a:pPr lvl="1" indent="-97155"/>
            <a:r>
              <a:rPr lang="fr-FR" sz="1000">
                <a:latin typeface="Consolas"/>
              </a:rPr>
              <a:t>0df9b97891720000        cloud-ap-db     cf94ebbf115524c3        cloud-ap-rp             true    f8f6ee5d500865de</a:t>
            </a:r>
          </a:p>
          <a:p>
            <a:pPr lvl="1" indent="-97155"/>
            <a:endParaRPr lang="fr-FR" sz="1000" dirty="0"/>
          </a:p>
          <a:p>
            <a:pPr lvl="1" indent="-97155"/>
            <a:r>
              <a:rPr lang="fr-FR" sz="1000" err="1">
                <a:solidFill>
                  <a:srgbClr val="6D6D6D"/>
                </a:solidFill>
                <a:latin typeface="Consolas"/>
              </a:rPr>
              <a:t>root</a:t>
            </a:r>
            <a:r>
              <a:rPr lang="fr-FR" sz="1000">
                <a:solidFill>
                  <a:srgbClr val="6D6D6D"/>
                </a:solidFill>
                <a:latin typeface="Consolas"/>
              </a:rPr>
              <a:t>@</a:t>
            </a:r>
            <a:r>
              <a:rPr lang="fr-FR" sz="1000">
                <a:solidFill>
                  <a:srgbClr val="6D6D6D"/>
                </a:solidFill>
              </a:rPr>
              <a:t>56c9135dbb27</a:t>
            </a:r>
            <a:r>
              <a:rPr lang="fr-FR" sz="1000">
                <a:solidFill>
                  <a:srgbClr val="6D6D6D"/>
                </a:solidFill>
                <a:latin typeface="Consolas"/>
              </a:rPr>
              <a:t>:/# </a:t>
            </a:r>
            <a:r>
              <a:rPr lang="fr-FR" sz="1000" dirty="0">
                <a:latin typeface="Consolas"/>
              </a:rPr>
              <a:t>exit </a:t>
            </a:r>
          </a:p>
          <a:p>
            <a:pPr lvl="1" indent="-97155"/>
            <a:r>
              <a:rPr lang="fr-FR" sz="1000" dirty="0" err="1">
                <a:solidFill>
                  <a:srgbClr val="6D6D6D"/>
                </a:solidFill>
              </a:rPr>
              <a:t>devnet-adm@ubuntu-devnet</a:t>
            </a:r>
            <a:r>
              <a:rPr lang="fr-FR" sz="1000" dirty="0">
                <a:solidFill>
                  <a:srgbClr val="6D6D6D"/>
                </a:solidFill>
              </a:rPr>
              <a:t>:</a:t>
            </a:r>
            <a:r>
              <a:rPr lang="fr-FR" sz="1000" dirty="0">
                <a:solidFill>
                  <a:srgbClr val="8C8C8C"/>
                </a:solidFill>
                <a:latin typeface="Consolas" panose="020B0609020204030204" pitchFamily="49" charset="0"/>
              </a:rPr>
              <a:t>~/</a:t>
            </a:r>
            <a:r>
              <a:rPr lang="fr-FR" sz="1000" dirty="0" err="1">
                <a:solidFill>
                  <a:srgbClr val="8C8C8C"/>
                </a:solidFill>
                <a:latin typeface="Consolas" panose="020B0609020204030204" pitchFamily="49" charset="0"/>
              </a:rPr>
              <a:t>tig</a:t>
            </a:r>
            <a:r>
              <a:rPr lang="fr-FR" sz="1000" dirty="0">
                <a:solidFill>
                  <a:srgbClr val="8C8C8C"/>
                </a:solidFill>
                <a:latin typeface="Consolas" panose="020B0609020204030204" pitchFamily="49" charset="0"/>
              </a:rPr>
              <a:t>-stack</a:t>
            </a:r>
            <a:r>
              <a:rPr lang="fr-FR" sz="1000" dirty="0">
                <a:solidFill>
                  <a:srgbClr val="EEE8D5"/>
                </a:solidFill>
                <a:latin typeface="Consolas" panose="020B0609020204030204" pitchFamily="49" charset="0"/>
              </a:rPr>
              <a:t>$</a:t>
            </a:r>
            <a:endParaRPr lang="fr-FR" sz="1000" dirty="0">
              <a:solidFill>
                <a:srgbClr val="EEE8D5"/>
              </a:solidFill>
            </a:endParaRPr>
          </a:p>
        </p:txBody>
      </p:sp>
      <p:cxnSp>
        <p:nvCxnSpPr>
          <p:cNvPr id="19" name="Straight Arrow Connector 18">
            <a:extLst>
              <a:ext uri="{FF2B5EF4-FFF2-40B4-BE49-F238E27FC236}">
                <a16:creationId xmlns:a16="http://schemas.microsoft.com/office/drawing/2014/main" id="{634A4C97-7A63-704F-C59B-8714D70B4C9A}"/>
              </a:ext>
            </a:extLst>
          </p:cNvPr>
          <p:cNvCxnSpPr>
            <a:cxnSpLocks/>
          </p:cNvCxnSpPr>
          <p:nvPr/>
        </p:nvCxnSpPr>
        <p:spPr>
          <a:xfrm>
            <a:off x="4152900" y="4241770"/>
            <a:ext cx="2311400" cy="24768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49ACCA-E70D-2C21-5522-0674EB5032CF}"/>
              </a:ext>
            </a:extLst>
          </p:cNvPr>
          <p:cNvCxnSpPr>
            <a:cxnSpLocks/>
          </p:cNvCxnSpPr>
          <p:nvPr/>
        </p:nvCxnSpPr>
        <p:spPr>
          <a:xfrm>
            <a:off x="1085850" y="3373844"/>
            <a:ext cx="2857251" cy="12384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6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593-7E34-2AB7-DC64-A53762105D6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52004C9-35D3-627F-D06F-D6CFFF937176}"/>
              </a:ext>
            </a:extLst>
          </p:cNvPr>
          <p:cNvSpPr txBox="1">
            <a:spLocks noGrp="1"/>
          </p:cNvSpPr>
          <p:nvPr>
            <p:ph idx="1"/>
          </p:nvPr>
        </p:nvSpPr>
        <p:spPr>
          <a:xfrm>
            <a:off x="539999" y="971999"/>
            <a:ext cx="5649261" cy="5275801"/>
          </a:xfrm>
        </p:spPr>
        <p:txBody>
          <a:bodyPr>
            <a:normAutofit/>
          </a:bodyPr>
          <a:lstStyle/>
          <a:p>
            <a:pPr>
              <a:lnSpc>
                <a:spcPct val="110000"/>
              </a:lnSpc>
            </a:pPr>
            <a:r>
              <a:rPr lang="nb-NO" sz="1400"/>
              <a:t>Now we will create the Python script that pulls data from the MIST API, and inserts this into our influxdb database</a:t>
            </a:r>
          </a:p>
          <a:p>
            <a:pPr>
              <a:lnSpc>
                <a:spcPct val="110000"/>
              </a:lnSpc>
            </a:pPr>
            <a:r>
              <a:rPr lang="nb-NO" sz="1400"/>
              <a:t>Start by creating the .env file. You can copy this from the previous exercise.</a:t>
            </a:r>
          </a:p>
          <a:p>
            <a:pPr>
              <a:lnSpc>
                <a:spcPct val="110000"/>
              </a:lnSpc>
            </a:pPr>
            <a:r>
              <a:rPr lang="nb-NO" sz="1400"/>
              <a:t>Insert your apitoken, host, org_id and site_id into the file if you did not have them from last exercise</a:t>
            </a:r>
          </a:p>
          <a:p>
            <a:pPr>
              <a:lnSpc>
                <a:spcPct val="110000"/>
              </a:lnSpc>
            </a:pPr>
            <a:r>
              <a:rPr lang="nb-NO" sz="1400">
                <a:solidFill>
                  <a:srgbClr val="FF0000"/>
                </a:solidFill>
              </a:rPr>
              <a:t>!! This script assumes that you have one or more MIST APs in your organization !!</a:t>
            </a:r>
          </a:p>
          <a:p>
            <a:pPr>
              <a:lnSpc>
                <a:spcPct val="110000"/>
              </a:lnSpc>
            </a:pPr>
            <a:endParaRPr lang="nb-NO" sz="1400"/>
          </a:p>
          <a:p>
            <a:pPr>
              <a:lnSpc>
                <a:spcPct val="110000"/>
              </a:lnSpc>
            </a:pPr>
            <a:endParaRPr lang="nb-NO" sz="1400"/>
          </a:p>
        </p:txBody>
      </p:sp>
      <p:sp>
        <p:nvSpPr>
          <p:cNvPr id="124" name="Slide Number Placeholder 3">
            <a:extLst>
              <a:ext uri="{FF2B5EF4-FFF2-40B4-BE49-F238E27FC236}">
                <a16:creationId xmlns:a16="http://schemas.microsoft.com/office/drawing/2014/main" id="{D72F09B0-2551-29F7-E4F8-99EA0BF8904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195</a:t>
            </a:fld>
            <a:endParaRPr lang="en-GB"/>
          </a:p>
        </p:txBody>
      </p:sp>
      <p:sp>
        <p:nvSpPr>
          <p:cNvPr id="180" name="Text+Image 50:50">
            <a:extLst>
              <a:ext uri="{FF2B5EF4-FFF2-40B4-BE49-F238E27FC236}">
                <a16:creationId xmlns:a16="http://schemas.microsoft.com/office/drawing/2014/main" id="{16860881-B6A6-D891-2D63-9BF6210C4077}"/>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sp>
        <p:nvSpPr>
          <p:cNvPr id="3" name="Footer Placeholder 6">
            <a:extLst>
              <a:ext uri="{FF2B5EF4-FFF2-40B4-BE49-F238E27FC236}">
                <a16:creationId xmlns:a16="http://schemas.microsoft.com/office/drawing/2014/main" id="{D6337815-B463-DAFC-9E48-0E49D829733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D70514C-3321-C5CB-B2AF-5CE496679DE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14B56472-1834-E12D-745D-3045CBBC17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10844" y="1222950"/>
            <a:ext cx="1590037" cy="304661"/>
          </a:xfrm>
          <a:prstGeom prst="rect">
            <a:avLst/>
          </a:prstGeom>
        </p:spPr>
      </p:pic>
      <p:pic>
        <p:nvPicPr>
          <p:cNvPr id="8" name="Picture 7">
            <a:extLst>
              <a:ext uri="{FF2B5EF4-FFF2-40B4-BE49-F238E27FC236}">
                <a16:creationId xmlns:a16="http://schemas.microsoft.com/office/drawing/2014/main" id="{BEE92E6E-D0A4-3F35-6AB0-01D77A51C2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94462" y="1010619"/>
            <a:ext cx="2677641" cy="1220790"/>
          </a:xfrm>
          <a:prstGeom prst="rect">
            <a:avLst/>
          </a:prstGeom>
        </p:spPr>
      </p:pic>
      <p:sp>
        <p:nvSpPr>
          <p:cNvPr id="10" name="TextBox 9">
            <a:extLst>
              <a:ext uri="{FF2B5EF4-FFF2-40B4-BE49-F238E27FC236}">
                <a16:creationId xmlns:a16="http://schemas.microsoft.com/office/drawing/2014/main" id="{465B90DF-8DA1-4254-E6DA-C44DD97432A2}"/>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B2395B11-3DA0-DEA2-1261-6E29CEF2A252}"/>
              </a:ext>
            </a:extLst>
          </p:cNvPr>
          <p:cNvCxnSpPr>
            <a:cxnSpLocks/>
          </p:cNvCxnSpPr>
          <p:nvPr/>
        </p:nvCxnSpPr>
        <p:spPr>
          <a:xfrm>
            <a:off x="7945181" y="1442847"/>
            <a:ext cx="1397000" cy="6767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D6CE45C-DE51-EDD5-A032-386E248393E7}"/>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spTree>
    <p:extLst>
      <p:ext uri="{BB962C8B-B14F-4D97-AF65-F5344CB8AC3E}">
        <p14:creationId xmlns:p14="http://schemas.microsoft.com/office/powerpoint/2010/main" val="410808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715A-B346-6944-F883-5A2917C73A83}"/>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E3F01DB1-0198-9472-7930-BBC437855A20}"/>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pic>
        <p:nvPicPr>
          <p:cNvPr id="7" name="Picture 6">
            <a:extLst>
              <a:ext uri="{FF2B5EF4-FFF2-40B4-BE49-F238E27FC236}">
                <a16:creationId xmlns:a16="http://schemas.microsoft.com/office/drawing/2014/main" id="{2C9D0A7F-1B45-18F8-4DCB-8924CC5A22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28425" y="1254224"/>
            <a:ext cx="1740840" cy="468125"/>
          </a:xfrm>
          <a:prstGeom prst="rect">
            <a:avLst/>
          </a:prstGeom>
        </p:spPr>
      </p:pic>
      <p:sp>
        <p:nvSpPr>
          <p:cNvPr id="181" name="The distance between the headline and the start of the body copy is always constant.…">
            <a:extLst>
              <a:ext uri="{FF2B5EF4-FFF2-40B4-BE49-F238E27FC236}">
                <a16:creationId xmlns:a16="http://schemas.microsoft.com/office/drawing/2014/main" id="{672B6CF2-7A29-6C87-890A-B343FDDFC43B}"/>
              </a:ext>
            </a:extLst>
          </p:cNvPr>
          <p:cNvSpPr txBox="1">
            <a:spLocks noGrp="1"/>
          </p:cNvSpPr>
          <p:nvPr>
            <p:ph idx="1"/>
          </p:nvPr>
        </p:nvSpPr>
        <p:spPr>
          <a:xfrm>
            <a:off x="539999" y="971999"/>
            <a:ext cx="6253465" cy="5275801"/>
          </a:xfrm>
        </p:spPr>
        <p:txBody>
          <a:bodyPr>
            <a:normAutofit/>
          </a:bodyPr>
          <a:lstStyle/>
          <a:p>
            <a:pPr>
              <a:lnSpc>
                <a:spcPct val="110000"/>
              </a:lnSpc>
            </a:pPr>
            <a:r>
              <a:rPr lang="nb-NO" sz="1400"/>
              <a:t>Create the Python file "mist-influxdb-script.py"</a:t>
            </a:r>
          </a:p>
          <a:p>
            <a:pPr>
              <a:lnSpc>
                <a:spcPct val="110000"/>
              </a:lnSpc>
            </a:pPr>
            <a:r>
              <a:rPr lang="nb-NO" sz="1400"/>
              <a:t>In this exercise you can copy-paste the example to the right, and we will explain it part by part in the next slides</a:t>
            </a:r>
          </a:p>
          <a:p>
            <a:pPr>
              <a:lnSpc>
                <a:spcPct val="110000"/>
              </a:lnSpc>
            </a:pPr>
            <a:r>
              <a:rPr lang="nb-NO" sz="1400"/>
              <a:t>Output should be something like this</a:t>
            </a:r>
          </a:p>
        </p:txBody>
      </p:sp>
      <p:sp>
        <p:nvSpPr>
          <p:cNvPr id="124" name="Slide Number Placeholder 3">
            <a:extLst>
              <a:ext uri="{FF2B5EF4-FFF2-40B4-BE49-F238E27FC236}">
                <a16:creationId xmlns:a16="http://schemas.microsoft.com/office/drawing/2014/main" id="{53F18982-502C-7D64-1601-681CED335F9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196</a:t>
            </a:fld>
            <a:endParaRPr lang="en-GB"/>
          </a:p>
        </p:txBody>
      </p:sp>
      <p:sp>
        <p:nvSpPr>
          <p:cNvPr id="3" name="Footer Placeholder 6">
            <a:extLst>
              <a:ext uri="{FF2B5EF4-FFF2-40B4-BE49-F238E27FC236}">
                <a16:creationId xmlns:a16="http://schemas.microsoft.com/office/drawing/2014/main" id="{D59D0D8A-3B00-90F0-6A07-BEEDC253326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7A6AFF9-8BFA-A371-3DC2-E1CCE64D558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sp>
        <p:nvSpPr>
          <p:cNvPr id="10" name="TextBox 9">
            <a:extLst>
              <a:ext uri="{FF2B5EF4-FFF2-40B4-BE49-F238E27FC236}">
                <a16:creationId xmlns:a16="http://schemas.microsoft.com/office/drawing/2014/main" id="{81BA47B6-7F33-EA9A-069A-70597E276AA2}"/>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D90FD66A-265D-C1B3-E69B-6E9040F9928E}"/>
              </a:ext>
            </a:extLst>
          </p:cNvPr>
          <p:cNvCxnSpPr>
            <a:cxnSpLocks/>
          </p:cNvCxnSpPr>
          <p:nvPr/>
        </p:nvCxnSpPr>
        <p:spPr>
          <a:xfrm>
            <a:off x="7729433" y="1716443"/>
            <a:ext cx="1179617" cy="34095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3E7E70A-F171-352A-A085-C807A48438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78931" y="535069"/>
            <a:ext cx="2010762" cy="301957"/>
          </a:xfrm>
          <a:prstGeom prst="rect">
            <a:avLst/>
          </a:prstGeom>
        </p:spPr>
      </p:pic>
      <p:cxnSp>
        <p:nvCxnSpPr>
          <p:cNvPr id="13" name="Straight Arrow Connector 12">
            <a:extLst>
              <a:ext uri="{FF2B5EF4-FFF2-40B4-BE49-F238E27FC236}">
                <a16:creationId xmlns:a16="http://schemas.microsoft.com/office/drawing/2014/main" id="{F6612ED6-C48A-336A-2EC3-F9EE80BCC32A}"/>
              </a:ext>
            </a:extLst>
          </p:cNvPr>
          <p:cNvCxnSpPr>
            <a:cxnSpLocks/>
            <a:endCxn id="15" idx="1"/>
          </p:cNvCxnSpPr>
          <p:nvPr/>
        </p:nvCxnSpPr>
        <p:spPr>
          <a:xfrm flipV="1">
            <a:off x="5076967" y="686048"/>
            <a:ext cx="1601964" cy="56760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F4C301-724D-DB11-089D-5EE1A653D398}"/>
              </a:ext>
            </a:extLst>
          </p:cNvPr>
          <p:cNvCxnSpPr>
            <a:cxnSpLocks/>
          </p:cNvCxnSpPr>
          <p:nvPr/>
        </p:nvCxnSpPr>
        <p:spPr>
          <a:xfrm flipH="1">
            <a:off x="7684312" y="838378"/>
            <a:ext cx="551638" cy="73642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1165FB1-D59E-4FC5-7B60-D3B2A63F56AF}"/>
              </a:ext>
            </a:extLst>
          </p:cNvPr>
          <p:cNvSpPr txBox="1"/>
          <p:nvPr/>
        </p:nvSpPr>
        <p:spPr>
          <a:xfrm>
            <a:off x="8909050" y="1175347"/>
            <a:ext cx="3281364" cy="3662541"/>
          </a:xfrm>
          <a:prstGeom prst="rect">
            <a:avLst/>
          </a:prstGeom>
          <a:noFill/>
          <a:ln>
            <a:solidFill>
              <a:schemeClr val="tx1"/>
            </a:solidFill>
          </a:ln>
        </p:spPr>
        <p:txBody>
          <a:bodyPr wrap="square">
            <a:spAutoFit/>
          </a:bodyPr>
          <a:lstStyle/>
          <a:p>
            <a:r>
              <a:rPr lang="nb-NO" sz="400">
                <a:latin typeface="Consolas" panose="020B0609020204030204" pitchFamily="49" charset="0"/>
              </a:rPr>
              <a:t>from influxdb import InfluxDBClient</a:t>
            </a:r>
          </a:p>
          <a:p>
            <a:r>
              <a:rPr lang="nb-NO" sz="400">
                <a:latin typeface="Consolas" panose="020B0609020204030204" pitchFamily="49" charset="0"/>
              </a:rPr>
              <a:t>from datetime import datetime, timezone</a:t>
            </a:r>
          </a:p>
          <a:p>
            <a:r>
              <a:rPr lang="nb-NO" sz="400">
                <a:latin typeface="Consolas" panose="020B0609020204030204" pitchFamily="49" charset="0"/>
              </a:rPr>
              <a:t>from dotenv import dotenv_values</a:t>
            </a:r>
          </a:p>
          <a:p>
            <a:r>
              <a:rPr lang="nb-NO" sz="400">
                <a:latin typeface="Consolas" panose="020B0609020204030204" pitchFamily="49" charset="0"/>
              </a:rPr>
              <a:t>import requests</a:t>
            </a:r>
          </a:p>
          <a:p>
            <a:r>
              <a:rPr lang="nb-NO" sz="400">
                <a:latin typeface="Consolas" panose="020B0609020204030204" pitchFamily="49" charset="0"/>
              </a:rPr>
              <a:t>import json</a:t>
            </a:r>
          </a:p>
          <a:p>
            <a:r>
              <a:rPr lang="nb-NO" sz="400">
                <a:latin typeface="Consolas" panose="020B0609020204030204" pitchFamily="49" charset="0"/>
              </a:rPr>
              <a:t>import time</a:t>
            </a:r>
          </a:p>
          <a:p>
            <a:endParaRPr lang="nb-NO" sz="400">
              <a:latin typeface="Consolas" panose="020B0609020204030204" pitchFamily="49" charset="0"/>
            </a:endParaRPr>
          </a:p>
          <a:p>
            <a:r>
              <a:rPr lang="nb-NO" sz="400">
                <a:latin typeface="Consolas" panose="020B0609020204030204" pitchFamily="49" charset="0"/>
              </a:rPr>
              <a:t># Import variables from the .env file</a:t>
            </a:r>
          </a:p>
          <a:p>
            <a:r>
              <a:rPr lang="nb-NO" sz="400">
                <a:latin typeface="Consolas" panose="020B0609020204030204" pitchFamily="49" charset="0"/>
              </a:rPr>
              <a:t>env = dotenv_values('.env')</a:t>
            </a:r>
          </a:p>
          <a:p>
            <a:r>
              <a:rPr lang="nb-NO" sz="400">
                <a:latin typeface="Consolas" panose="020B0609020204030204" pitchFamily="49" charset="0"/>
              </a:rPr>
              <a:t>host = env['host']</a:t>
            </a:r>
          </a:p>
          <a:p>
            <a:r>
              <a:rPr lang="nb-NO" sz="400">
                <a:latin typeface="Consolas" panose="020B0609020204030204" pitchFamily="49" charset="0"/>
              </a:rPr>
              <a:t>apitoken = env['apitoken']</a:t>
            </a:r>
          </a:p>
          <a:p>
            <a:r>
              <a:rPr lang="nb-NO" sz="400">
                <a:latin typeface="Consolas" panose="020B0609020204030204" pitchFamily="49" charset="0"/>
              </a:rPr>
              <a:t>org_id=env['org_id']</a:t>
            </a:r>
          </a:p>
          <a:p>
            <a:r>
              <a:rPr lang="nb-NO" sz="400">
                <a:latin typeface="Consolas" panose="020B0609020204030204" pitchFamily="49" charset="0"/>
              </a:rPr>
              <a:t>site_id=env['site_id']</a:t>
            </a:r>
          </a:p>
          <a:p>
            <a:endParaRPr lang="nb-NO" sz="400">
              <a:latin typeface="Consolas" panose="020B0609020204030204" pitchFamily="49" charset="0"/>
            </a:endParaRPr>
          </a:p>
          <a:p>
            <a:r>
              <a:rPr lang="nb-NO" sz="400">
                <a:latin typeface="Consolas" panose="020B0609020204030204" pitchFamily="49" charset="0"/>
              </a:rPr>
              <a:t>def get_device_statistics():</a:t>
            </a:r>
          </a:p>
          <a:p>
            <a:r>
              <a:rPr lang="nb-NO" sz="400">
                <a:latin typeface="Consolas" panose="020B0609020204030204" pitchFamily="49" charset="0"/>
              </a:rPr>
              <a:t>    url = f"https://{host}/api/v1/sites/{site_id}/stats/devices"</a:t>
            </a:r>
          </a:p>
          <a:p>
            <a:endParaRPr lang="nb-NO" sz="400">
              <a:latin typeface="Consolas" panose="020B0609020204030204" pitchFamily="49" charset="0"/>
            </a:endParaRPr>
          </a:p>
          <a:p>
            <a:r>
              <a:rPr lang="nb-NO" sz="400">
                <a:latin typeface="Consolas" panose="020B0609020204030204" pitchFamily="49" charset="0"/>
              </a:rPr>
              <a:t>    payload = {}</a:t>
            </a:r>
          </a:p>
          <a:p>
            <a:r>
              <a:rPr lang="nb-NO" sz="400">
                <a:latin typeface="Consolas" panose="020B0609020204030204" pitchFamily="49" charset="0"/>
              </a:rPr>
              <a:t>    headers = {</a:t>
            </a:r>
          </a:p>
          <a:p>
            <a:r>
              <a:rPr lang="nb-NO" sz="400">
                <a:latin typeface="Consolas" panose="020B0609020204030204" pitchFamily="49" charset="0"/>
              </a:rPr>
              <a:t>    'Authorization': f'Token {apitoken}'</a:t>
            </a:r>
          </a:p>
          <a:p>
            <a:r>
              <a:rPr lang="nb-NO" sz="400">
                <a:latin typeface="Consolas" panose="020B0609020204030204" pitchFamily="49" charset="0"/>
              </a:rPr>
              <a:t>    }</a:t>
            </a:r>
          </a:p>
          <a:p>
            <a:endParaRPr lang="nb-NO" sz="400">
              <a:latin typeface="Consolas" panose="020B0609020204030204" pitchFamily="49" charset="0"/>
            </a:endParaRPr>
          </a:p>
          <a:p>
            <a:r>
              <a:rPr lang="nb-NO" sz="400">
                <a:latin typeface="Consolas" panose="020B0609020204030204" pitchFamily="49" charset="0"/>
              </a:rPr>
              <a:t>    response = requests.request("GET", url, headers=headers, data=payload)</a:t>
            </a:r>
          </a:p>
          <a:p>
            <a:r>
              <a:rPr lang="nb-NO" sz="400">
                <a:latin typeface="Consolas" panose="020B0609020204030204" pitchFamily="49" charset="0"/>
              </a:rPr>
              <a:t>    return response.json()</a:t>
            </a:r>
          </a:p>
          <a:p>
            <a:endParaRPr lang="nb-NO" sz="400">
              <a:latin typeface="Consolas" panose="020B0609020204030204" pitchFamily="49" charset="0"/>
            </a:endParaRPr>
          </a:p>
          <a:p>
            <a:r>
              <a:rPr lang="nb-NO" sz="400">
                <a:latin typeface="Consolas" panose="020B0609020204030204" pitchFamily="49" charset="0"/>
              </a:rPr>
              <a:t>def update_influxDB(measurement_name, hostname, fields):</a:t>
            </a:r>
          </a:p>
          <a:p>
            <a:r>
              <a:rPr lang="nb-NO" sz="400">
                <a:latin typeface="Consolas" panose="020B0609020204030204" pitchFamily="49" charset="0"/>
              </a:rPr>
              <a:t>    timestamp = datetime.now(timezone.utc).strftime('%Y-%m-%dT%H:%M:%SZ')</a:t>
            </a:r>
          </a:p>
          <a:p>
            <a:r>
              <a:rPr lang="nb-NO" sz="400">
                <a:latin typeface="Consolas" panose="020B0609020204030204" pitchFamily="49" charset="0"/>
              </a:rPr>
              <a:t>    json_body = [</a:t>
            </a:r>
          </a:p>
          <a:p>
            <a:r>
              <a:rPr lang="nb-NO" sz="400">
                <a:latin typeface="Consolas" panose="020B0609020204030204" pitchFamily="49" charset="0"/>
              </a:rPr>
              <a:t>        {</a:t>
            </a:r>
          </a:p>
          <a:p>
            <a:r>
              <a:rPr lang="nb-NO" sz="400">
                <a:latin typeface="Consolas" panose="020B0609020204030204" pitchFamily="49" charset="0"/>
              </a:rPr>
              <a:t>            "measurement": measurement_name,</a:t>
            </a:r>
          </a:p>
          <a:p>
            <a:r>
              <a:rPr lang="nb-NO" sz="400">
                <a:latin typeface="Consolas" panose="020B0609020204030204" pitchFamily="49" charset="0"/>
              </a:rPr>
              <a:t>            "tags": {</a:t>
            </a:r>
          </a:p>
          <a:p>
            <a:r>
              <a:rPr lang="nb-NO" sz="400">
                <a:latin typeface="Consolas" panose="020B0609020204030204" pitchFamily="49" charset="0"/>
              </a:rPr>
              <a:t>                "host": hostname,</a:t>
            </a:r>
          </a:p>
          <a:p>
            <a:r>
              <a:rPr lang="nb-NO" sz="400">
                <a:latin typeface="Consolas" panose="020B0609020204030204" pitchFamily="49" charset="0"/>
              </a:rPr>
              <a:t>            },</a:t>
            </a:r>
          </a:p>
          <a:p>
            <a:r>
              <a:rPr lang="nb-NO" sz="400">
                <a:latin typeface="Consolas" panose="020B0609020204030204" pitchFamily="49" charset="0"/>
              </a:rPr>
              <a:t>            "time": timestamp,</a:t>
            </a:r>
          </a:p>
          <a:p>
            <a:r>
              <a:rPr lang="nb-NO" sz="400">
                <a:latin typeface="Consolas" panose="020B0609020204030204" pitchFamily="49" charset="0"/>
              </a:rPr>
              <a:t>            "fields": fields</a:t>
            </a:r>
          </a:p>
          <a:p>
            <a:r>
              <a:rPr lang="nb-NO" sz="400">
                <a:latin typeface="Consolas" panose="020B0609020204030204" pitchFamily="49" charset="0"/>
              </a:rPr>
              <a:t>        }</a:t>
            </a:r>
          </a:p>
          <a:p>
            <a:r>
              <a:rPr lang="nb-NO" sz="400">
                <a:latin typeface="Consolas" panose="020B0609020204030204" pitchFamily="49" charset="0"/>
              </a:rPr>
              <a:t>    ]</a:t>
            </a:r>
          </a:p>
          <a:p>
            <a:r>
              <a:rPr lang="nb-NO" sz="400">
                <a:latin typeface="Consolas" panose="020B0609020204030204" pitchFamily="49" charset="0"/>
              </a:rPr>
              <a:t>    client = InfluxDBClient('localhost', 8086, 'devnet-adm', 'ChangeMe2025!', 'cloud-ap-db')</a:t>
            </a:r>
          </a:p>
          <a:p>
            <a:r>
              <a:rPr lang="nb-NO" sz="400">
                <a:latin typeface="Consolas" panose="020B0609020204030204" pitchFamily="49" charset="0"/>
              </a:rPr>
              <a:t>    client.write_points(json_body)</a:t>
            </a:r>
          </a:p>
          <a:p>
            <a:r>
              <a:rPr lang="nb-NO" sz="400">
                <a:latin typeface="Consolas" panose="020B0609020204030204" pitchFamily="49" charset="0"/>
              </a:rPr>
              <a:t>    print(f"Updated InfluxDB with data from {hostname} at {timestamp}")</a:t>
            </a:r>
          </a:p>
          <a:p>
            <a:endParaRPr lang="nb-NO" sz="400">
              <a:latin typeface="Consolas" panose="020B0609020204030204" pitchFamily="49" charset="0"/>
            </a:endParaRPr>
          </a:p>
          <a:p>
            <a:r>
              <a:rPr lang="nb-NO" sz="400">
                <a:latin typeface="Consolas" panose="020B0609020204030204" pitchFamily="49" charset="0"/>
              </a:rPr>
              <a:t># Iterate through all devices and do stuff</a:t>
            </a:r>
          </a:p>
          <a:p>
            <a:r>
              <a:rPr lang="nb-NO" sz="400">
                <a:latin typeface="Consolas" panose="020B0609020204030204" pitchFamily="49" charset="0"/>
              </a:rPr>
              <a:t>def iterate_access_points():</a:t>
            </a:r>
          </a:p>
          <a:p>
            <a:r>
              <a:rPr lang="nb-NO" sz="400">
                <a:latin typeface="Consolas" panose="020B0609020204030204" pitchFamily="49" charset="0"/>
              </a:rPr>
              <a:t>    devices = get_device_statistics()</a:t>
            </a:r>
          </a:p>
          <a:p>
            <a:r>
              <a:rPr lang="nb-NO" sz="400">
                <a:latin typeface="Consolas" panose="020B0609020204030204" pitchFamily="49" charset="0"/>
              </a:rPr>
              <a:t>    for device in devices:</a:t>
            </a:r>
          </a:p>
          <a:p>
            <a:r>
              <a:rPr lang="nb-NO" sz="400">
                <a:latin typeface="Consolas" panose="020B0609020204030204" pitchFamily="49" charset="0"/>
              </a:rPr>
              <a:t>        if device['type'] == "ap":</a:t>
            </a:r>
          </a:p>
          <a:p>
            <a:r>
              <a:rPr lang="nb-NO" sz="400">
                <a:latin typeface="Consolas" panose="020B0609020204030204" pitchFamily="49" charset="0"/>
              </a:rPr>
              <a:t>            interference = {}</a:t>
            </a:r>
          </a:p>
          <a:p>
            <a:r>
              <a:rPr lang="nb-NO" sz="400">
                <a:latin typeface="Consolas" panose="020B0609020204030204" pitchFamily="49" charset="0"/>
              </a:rPr>
              <a:t>            for band in device['radio_stat']:</a:t>
            </a:r>
          </a:p>
          <a:p>
            <a:r>
              <a:rPr lang="nb-NO" sz="400">
                <a:latin typeface="Consolas" panose="020B0609020204030204" pitchFamily="49" charset="0"/>
              </a:rPr>
              <a:t>                interference[band+"GHz Wi-Fi"] = device['radio_stat'][band]['util_rx_in_bss'] + device['radio_stat'][band]['util_rx_other_bss'] + device['radio_stat'][band]['util_unknown_wifi'] + device['radio_stat'][band]['util_undecodable_wifi']</a:t>
            </a:r>
          </a:p>
          <a:p>
            <a:r>
              <a:rPr lang="nb-NO" sz="400">
                <a:latin typeface="Consolas" panose="020B0609020204030204" pitchFamily="49" charset="0"/>
              </a:rPr>
              <a:t>                interference[band+"GHz non-Wi-Fi"] = device['radio_stat'][band]['util_non_wifi']</a:t>
            </a:r>
          </a:p>
          <a:p>
            <a:r>
              <a:rPr lang="nb-NO" sz="400">
                <a:latin typeface="Consolas" panose="020B0609020204030204" pitchFamily="49" charset="0"/>
              </a:rPr>
              <a:t>                interference[band+"GHz Total"] = device['radio_stat'][band]['util_all']</a:t>
            </a:r>
          </a:p>
          <a:p>
            <a:r>
              <a:rPr lang="nb-NO" sz="400">
                <a:latin typeface="Consolas" panose="020B0609020204030204" pitchFamily="49" charset="0"/>
              </a:rPr>
              <a:t>            update_influxDB('ch_utilization', device['name'], interference)</a:t>
            </a:r>
          </a:p>
          <a:p>
            <a:endParaRPr lang="nb-NO" sz="400">
              <a:latin typeface="Consolas" panose="020B0609020204030204" pitchFamily="49" charset="0"/>
            </a:endParaRPr>
          </a:p>
          <a:p>
            <a:r>
              <a:rPr lang="nb-NO" sz="400">
                <a:latin typeface="Consolas" panose="020B0609020204030204" pitchFamily="49" charset="0"/>
              </a:rPr>
              <a:t>while True:</a:t>
            </a:r>
          </a:p>
          <a:p>
            <a:r>
              <a:rPr lang="nb-NO" sz="400">
                <a:latin typeface="Consolas" panose="020B0609020204030204" pitchFamily="49" charset="0"/>
              </a:rPr>
              <a:t>    iterate_access_points()</a:t>
            </a:r>
          </a:p>
          <a:p>
            <a:r>
              <a:rPr lang="nb-NO" sz="400">
                <a:latin typeface="Consolas" panose="020B0609020204030204" pitchFamily="49" charset="0"/>
              </a:rPr>
              <a:t>    time.sleep(10)</a:t>
            </a:r>
          </a:p>
        </p:txBody>
      </p:sp>
      <p:sp>
        <p:nvSpPr>
          <p:cNvPr id="19" name="TextBox 18">
            <a:extLst>
              <a:ext uri="{FF2B5EF4-FFF2-40B4-BE49-F238E27FC236}">
                <a16:creationId xmlns:a16="http://schemas.microsoft.com/office/drawing/2014/main" id="{E34FD5C4-867A-42DA-1435-F50C8C320701}"/>
              </a:ext>
            </a:extLst>
          </p:cNvPr>
          <p:cNvSpPr txBox="1"/>
          <p:nvPr/>
        </p:nvSpPr>
        <p:spPr>
          <a:xfrm>
            <a:off x="9194936" y="936811"/>
            <a:ext cx="2995477" cy="276999"/>
          </a:xfrm>
          <a:prstGeom prst="rect">
            <a:avLst/>
          </a:prstGeom>
          <a:noFill/>
        </p:spPr>
        <p:txBody>
          <a:bodyPr wrap="square">
            <a:spAutoFit/>
          </a:bodyPr>
          <a:lstStyle/>
          <a:p>
            <a:r>
              <a:rPr lang="en-GB" sz="1200">
                <a:latin typeface="Consolas" panose="020B0609020204030204" pitchFamily="49" charset="0"/>
              </a:rPr>
              <a:t>mist-influxdb-script.py</a:t>
            </a:r>
            <a:endParaRPr lang="nb-NO" sz="1200">
              <a:latin typeface="Consolas" panose="020B0609020204030204" pitchFamily="49" charset="0"/>
            </a:endParaRPr>
          </a:p>
        </p:txBody>
      </p:sp>
      <p:sp>
        <p:nvSpPr>
          <p:cNvPr id="2" name="TextBox 1">
            <a:extLst>
              <a:ext uri="{FF2B5EF4-FFF2-40B4-BE49-F238E27FC236}">
                <a16:creationId xmlns:a16="http://schemas.microsoft.com/office/drawing/2014/main" id="{2D1F83CB-2CF9-1CBB-3212-C9503770B1AF}"/>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pic>
        <p:nvPicPr>
          <p:cNvPr id="12" name="Picture 11">
            <a:extLst>
              <a:ext uri="{FF2B5EF4-FFF2-40B4-BE49-F238E27FC236}">
                <a16:creationId xmlns:a16="http://schemas.microsoft.com/office/drawing/2014/main" id="{5009C226-7511-E9F4-6FE1-15B0B594D42E}"/>
              </a:ext>
            </a:extLst>
          </p:cNvPr>
          <p:cNvPicPr>
            <a:picLocks noChangeAspect="1"/>
          </p:cNvPicPr>
          <p:nvPr/>
        </p:nvPicPr>
        <p:blipFill>
          <a:blip r:embed="rId5"/>
          <a:srcRect r="22405"/>
          <a:stretch/>
        </p:blipFill>
        <p:spPr>
          <a:xfrm>
            <a:off x="720000" y="2448928"/>
            <a:ext cx="5945621" cy="1465645"/>
          </a:xfrm>
          <a:prstGeom prst="rect">
            <a:avLst/>
          </a:prstGeom>
        </p:spPr>
      </p:pic>
    </p:spTree>
    <p:extLst>
      <p:ext uri="{BB962C8B-B14F-4D97-AF65-F5344CB8AC3E}">
        <p14:creationId xmlns:p14="http://schemas.microsoft.com/office/powerpoint/2010/main" val="349603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3EA6-4932-B202-3DBD-A8DCC791C64D}"/>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1B645548-83F2-4A41-2775-2162AE5DF8D1}"/>
              </a:ext>
            </a:extLst>
          </p:cNvPr>
          <p:cNvPicPr>
            <a:picLocks noChangeAspect="1"/>
          </p:cNvPicPr>
          <p:nvPr/>
        </p:nvPicPr>
        <p:blipFill>
          <a:blip r:embed="rId3"/>
          <a:stretch>
            <a:fillRect/>
          </a:stretch>
        </p:blipFill>
        <p:spPr>
          <a:xfrm>
            <a:off x="7162946" y="1102966"/>
            <a:ext cx="4172532" cy="2419688"/>
          </a:xfrm>
          <a:prstGeom prst="rect">
            <a:avLst/>
          </a:prstGeom>
        </p:spPr>
      </p:pic>
      <p:sp>
        <p:nvSpPr>
          <p:cNvPr id="180" name="Text+Image 50:50">
            <a:extLst>
              <a:ext uri="{FF2B5EF4-FFF2-40B4-BE49-F238E27FC236}">
                <a16:creationId xmlns:a16="http://schemas.microsoft.com/office/drawing/2014/main" id="{A05FE877-902E-D471-CA5E-0A35272DFF78}"/>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sp>
        <p:nvSpPr>
          <p:cNvPr id="181" name="The distance between the headline and the start of the body copy is always constant.…">
            <a:extLst>
              <a:ext uri="{FF2B5EF4-FFF2-40B4-BE49-F238E27FC236}">
                <a16:creationId xmlns:a16="http://schemas.microsoft.com/office/drawing/2014/main" id="{9CFDA812-0123-8AD5-2CD2-E6AE87FE09E4}"/>
              </a:ext>
            </a:extLst>
          </p:cNvPr>
          <p:cNvSpPr txBox="1">
            <a:spLocks noGrp="1"/>
          </p:cNvSpPr>
          <p:nvPr>
            <p:ph idx="1"/>
          </p:nvPr>
        </p:nvSpPr>
        <p:spPr>
          <a:xfrm>
            <a:off x="539999" y="971999"/>
            <a:ext cx="4444751" cy="5275801"/>
          </a:xfrm>
        </p:spPr>
        <p:txBody>
          <a:bodyPr>
            <a:normAutofit/>
          </a:bodyPr>
          <a:lstStyle/>
          <a:p>
            <a:pPr>
              <a:lnSpc>
                <a:spcPct val="110000"/>
              </a:lnSpc>
            </a:pPr>
            <a:r>
              <a:rPr lang="nb-NO" sz="1400"/>
              <a:t>Imports at the start of the file</a:t>
            </a:r>
          </a:p>
          <a:p>
            <a:pPr lvl="1">
              <a:lnSpc>
                <a:spcPct val="110000"/>
              </a:lnSpc>
            </a:pPr>
            <a:r>
              <a:rPr lang="nb-NO" sz="1200"/>
              <a:t>influxdb module, to communicate with InfluxDB</a:t>
            </a:r>
          </a:p>
          <a:p>
            <a:pPr lvl="1">
              <a:lnSpc>
                <a:spcPct val="110000"/>
              </a:lnSpc>
            </a:pPr>
            <a:r>
              <a:rPr lang="nb-NO" sz="1200"/>
              <a:t>datetime, to timestamp our values</a:t>
            </a:r>
          </a:p>
          <a:p>
            <a:pPr lvl="1">
              <a:lnSpc>
                <a:spcPct val="110000"/>
              </a:lnSpc>
            </a:pPr>
            <a:r>
              <a:rPr lang="nb-NO" sz="1200"/>
              <a:t>dotenv to import values from the .env file</a:t>
            </a:r>
          </a:p>
          <a:p>
            <a:pPr lvl="1">
              <a:lnSpc>
                <a:spcPct val="110000"/>
              </a:lnSpc>
            </a:pPr>
            <a:r>
              <a:rPr lang="nb-NO" sz="1200"/>
              <a:t>requests to use REST APIs</a:t>
            </a:r>
          </a:p>
          <a:p>
            <a:pPr lvl="1">
              <a:lnSpc>
                <a:spcPct val="110000"/>
              </a:lnSpc>
            </a:pPr>
            <a:r>
              <a:rPr lang="nb-NO" sz="1200"/>
              <a:t>time, we use this to pause the script for 10 seconds before we poll the data once more</a:t>
            </a:r>
          </a:p>
          <a:p>
            <a:pPr lvl="1">
              <a:lnSpc>
                <a:spcPct val="110000"/>
              </a:lnSpc>
            </a:pPr>
            <a:endParaRPr lang="nb-NO" sz="1200"/>
          </a:p>
          <a:p>
            <a:pPr>
              <a:lnSpc>
                <a:spcPct val="110000"/>
              </a:lnSpc>
            </a:pPr>
            <a:r>
              <a:rPr lang="nb-NO" sz="1400"/>
              <a:t>Import the .env file variables</a:t>
            </a:r>
          </a:p>
        </p:txBody>
      </p:sp>
      <p:sp>
        <p:nvSpPr>
          <p:cNvPr id="124" name="Slide Number Placeholder 3">
            <a:extLst>
              <a:ext uri="{FF2B5EF4-FFF2-40B4-BE49-F238E27FC236}">
                <a16:creationId xmlns:a16="http://schemas.microsoft.com/office/drawing/2014/main" id="{5F0565D5-35E1-94F2-1CD0-3691A5CDB92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197</a:t>
            </a:fld>
            <a:endParaRPr lang="en-GB"/>
          </a:p>
        </p:txBody>
      </p:sp>
      <p:sp>
        <p:nvSpPr>
          <p:cNvPr id="3" name="Footer Placeholder 6">
            <a:extLst>
              <a:ext uri="{FF2B5EF4-FFF2-40B4-BE49-F238E27FC236}">
                <a16:creationId xmlns:a16="http://schemas.microsoft.com/office/drawing/2014/main" id="{538C488D-2D73-5F73-E404-95B0DC9C000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0FE1E1E8-4110-7DEC-0215-FBEB0189F36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cxnSp>
        <p:nvCxnSpPr>
          <p:cNvPr id="11" name="Straight Arrow Connector 10">
            <a:extLst>
              <a:ext uri="{FF2B5EF4-FFF2-40B4-BE49-F238E27FC236}">
                <a16:creationId xmlns:a16="http://schemas.microsoft.com/office/drawing/2014/main" id="{C074AE18-4783-9AB9-310B-5C35E6F315C8}"/>
              </a:ext>
            </a:extLst>
          </p:cNvPr>
          <p:cNvCxnSpPr>
            <a:cxnSpLocks/>
            <a:endCxn id="18" idx="1"/>
          </p:cNvCxnSpPr>
          <p:nvPr/>
        </p:nvCxnSpPr>
        <p:spPr>
          <a:xfrm flipV="1">
            <a:off x="3473355" y="2958834"/>
            <a:ext cx="3689592" cy="84206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0151C43D-1F5B-D710-AF7B-C6C2BC6C9A21}"/>
              </a:ext>
            </a:extLst>
          </p:cNvPr>
          <p:cNvSpPr/>
          <p:nvPr/>
        </p:nvSpPr>
        <p:spPr>
          <a:xfrm>
            <a:off x="7162947" y="2488667"/>
            <a:ext cx="163854" cy="940333"/>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20" name="Straight Arrow Connector 19">
            <a:extLst>
              <a:ext uri="{FF2B5EF4-FFF2-40B4-BE49-F238E27FC236}">
                <a16:creationId xmlns:a16="http://schemas.microsoft.com/office/drawing/2014/main" id="{F3538F6F-FF13-5392-E535-6FE1DBF40F14}"/>
              </a:ext>
            </a:extLst>
          </p:cNvPr>
          <p:cNvCxnSpPr>
            <a:cxnSpLocks/>
            <a:endCxn id="22" idx="1"/>
          </p:cNvCxnSpPr>
          <p:nvPr/>
        </p:nvCxnSpPr>
        <p:spPr>
          <a:xfrm>
            <a:off x="3534770" y="1279251"/>
            <a:ext cx="3628177" cy="510136"/>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5DF7337D-9F05-7C3D-E6B9-01EF3F70FC31}"/>
              </a:ext>
            </a:extLst>
          </p:cNvPr>
          <p:cNvSpPr/>
          <p:nvPr/>
        </p:nvSpPr>
        <p:spPr>
          <a:xfrm>
            <a:off x="7162947" y="1368353"/>
            <a:ext cx="163854" cy="842067"/>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29895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D480D-F67A-EDFF-D349-F6AF8C979E4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2E6AEA4-E91B-C3E2-03D7-476FCB66F99F}"/>
              </a:ext>
            </a:extLst>
          </p:cNvPr>
          <p:cNvPicPr>
            <a:picLocks noChangeAspect="1"/>
          </p:cNvPicPr>
          <p:nvPr/>
        </p:nvPicPr>
        <p:blipFill>
          <a:blip r:embed="rId3"/>
          <a:stretch>
            <a:fillRect/>
          </a:stretch>
        </p:blipFill>
        <p:spPr>
          <a:xfrm>
            <a:off x="5878932" y="1066470"/>
            <a:ext cx="6216060" cy="4481345"/>
          </a:xfrm>
          <a:prstGeom prst="rect">
            <a:avLst/>
          </a:prstGeom>
        </p:spPr>
      </p:pic>
      <p:sp>
        <p:nvSpPr>
          <p:cNvPr id="180" name="Text+Image 50:50">
            <a:extLst>
              <a:ext uri="{FF2B5EF4-FFF2-40B4-BE49-F238E27FC236}">
                <a16:creationId xmlns:a16="http://schemas.microsoft.com/office/drawing/2014/main" id="{818D8899-097E-9020-0877-A85CAF98F9FF}"/>
              </a:ext>
            </a:extLst>
          </p:cNvPr>
          <p:cNvSpPr txBox="1">
            <a:spLocks noGrp="1"/>
          </p:cNvSpPr>
          <p:nvPr>
            <p:ph type="title"/>
          </p:nvPr>
        </p:nvSpPr>
        <p:spPr>
          <a:xfrm>
            <a:off x="540000" y="432000"/>
            <a:ext cx="11109600" cy="540000"/>
          </a:xfrm>
        </p:spPr>
        <p:txBody>
          <a:bodyPr anchor="ctr">
            <a:normAutofit/>
          </a:bodyPr>
          <a:lstStyle/>
          <a:p>
            <a:pPr algn="l"/>
            <a:r>
              <a:rPr lang="en-US" sz="2800"/>
              <a:t>Pulling MIST data using Python</a:t>
            </a:r>
          </a:p>
        </p:txBody>
      </p:sp>
      <p:sp>
        <p:nvSpPr>
          <p:cNvPr id="181" name="The distance between the headline and the start of the body copy is always constant.…">
            <a:extLst>
              <a:ext uri="{FF2B5EF4-FFF2-40B4-BE49-F238E27FC236}">
                <a16:creationId xmlns:a16="http://schemas.microsoft.com/office/drawing/2014/main" id="{57BEDBD3-8CA8-A3D6-26EE-294FCC212FAC}"/>
              </a:ext>
            </a:extLst>
          </p:cNvPr>
          <p:cNvSpPr txBox="1">
            <a:spLocks noGrp="1"/>
          </p:cNvSpPr>
          <p:nvPr>
            <p:ph idx="1"/>
          </p:nvPr>
        </p:nvSpPr>
        <p:spPr>
          <a:xfrm>
            <a:off x="539999" y="971999"/>
            <a:ext cx="5114340" cy="5275801"/>
          </a:xfrm>
        </p:spPr>
        <p:txBody>
          <a:bodyPr>
            <a:normAutofit fontScale="92500" lnSpcReduction="20000"/>
          </a:bodyPr>
          <a:lstStyle/>
          <a:p>
            <a:pPr>
              <a:lnSpc>
                <a:spcPct val="110000"/>
              </a:lnSpc>
            </a:pPr>
            <a:r>
              <a:rPr lang="nb-NO" sz="1400"/>
              <a:t>get_device_statistics() function</a:t>
            </a:r>
          </a:p>
          <a:p>
            <a:pPr lvl="1">
              <a:lnSpc>
                <a:spcPct val="110000"/>
              </a:lnSpc>
            </a:pPr>
            <a:r>
              <a:rPr lang="nb-NO" sz="1200"/>
              <a:t>URL is created using the host and site_id </a:t>
            </a:r>
            <a:br>
              <a:rPr lang="nb-NO" sz="1200"/>
            </a:br>
            <a:r>
              <a:rPr lang="nb-NO" sz="1200"/>
              <a:t>from you env variables (imported from .env file)</a:t>
            </a:r>
          </a:p>
          <a:p>
            <a:pPr lvl="1">
              <a:lnSpc>
                <a:spcPct val="110000"/>
              </a:lnSpc>
            </a:pPr>
            <a:r>
              <a:rPr lang="nb-NO" sz="1200"/>
              <a:t>Authorization header created using your apitoken variable (imported from the .env file)</a:t>
            </a:r>
          </a:p>
          <a:p>
            <a:pPr lvl="1">
              <a:lnSpc>
                <a:spcPct val="110000"/>
              </a:lnSpc>
            </a:pPr>
            <a:r>
              <a:rPr lang="nb-NO" sz="1200"/>
              <a:t>A request is made, using your URL and the Authorization token in the headers</a:t>
            </a:r>
          </a:p>
          <a:p>
            <a:pPr lvl="1">
              <a:lnSpc>
                <a:spcPct val="110000"/>
              </a:lnSpc>
            </a:pPr>
            <a:r>
              <a:rPr lang="nb-NO" sz="1200"/>
              <a:t>The "payload" is empty. It can be for example when writing stuff, or for getting stuff where you can search/filter by certain parameters</a:t>
            </a:r>
          </a:p>
          <a:p>
            <a:pPr lvl="1">
              <a:lnSpc>
                <a:spcPct val="110000"/>
              </a:lnSpc>
            </a:pPr>
            <a:r>
              <a:rPr lang="nb-NO" sz="1200"/>
              <a:t>JSON representation of the response is returned to wherever you called the function from</a:t>
            </a:r>
          </a:p>
          <a:p>
            <a:pPr>
              <a:lnSpc>
                <a:spcPct val="110000"/>
              </a:lnSpc>
            </a:pPr>
            <a:r>
              <a:rPr lang="nb-NO" sz="1400"/>
              <a:t>update_influxDB() function</a:t>
            </a:r>
          </a:p>
          <a:p>
            <a:pPr lvl="1">
              <a:lnSpc>
                <a:spcPct val="110000"/>
              </a:lnSpc>
            </a:pPr>
            <a:r>
              <a:rPr lang="nb-NO" sz="1200"/>
              <a:t>Function to write values to your local influxDB</a:t>
            </a:r>
          </a:p>
          <a:p>
            <a:pPr lvl="1">
              <a:lnSpc>
                <a:spcPct val="110000"/>
              </a:lnSpc>
            </a:pPr>
            <a:r>
              <a:rPr lang="nb-NO" sz="1200"/>
              <a:t>We create a timestamp to go with the measurement</a:t>
            </a:r>
          </a:p>
          <a:p>
            <a:pPr lvl="1">
              <a:lnSpc>
                <a:spcPct val="110000"/>
              </a:lnSpc>
            </a:pPr>
            <a:r>
              <a:rPr lang="nb-NO" sz="1200"/>
              <a:t>We will get measurement_name, hostname and fields from the get_channel_utilization function and use them when we call this function</a:t>
            </a:r>
          </a:p>
          <a:p>
            <a:pPr lvl="1">
              <a:lnSpc>
                <a:spcPct val="110000"/>
              </a:lnSpc>
            </a:pPr>
            <a:r>
              <a:rPr lang="nb-NO" sz="1200"/>
              <a:t>Create the InfluxDBClient object, which we will use this to write to influxdb. In this lab exercise it points to "localhost" since the influxDB is running on the same host. We could also use the IP of our InfluxDB server here.</a:t>
            </a:r>
          </a:p>
        </p:txBody>
      </p:sp>
      <p:sp>
        <p:nvSpPr>
          <p:cNvPr id="124" name="Slide Number Placeholder 3">
            <a:extLst>
              <a:ext uri="{FF2B5EF4-FFF2-40B4-BE49-F238E27FC236}">
                <a16:creationId xmlns:a16="http://schemas.microsoft.com/office/drawing/2014/main" id="{F1FD2A96-9601-97DE-0ADF-DB9467B2370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198</a:t>
            </a:fld>
            <a:endParaRPr lang="en-GB"/>
          </a:p>
        </p:txBody>
      </p:sp>
      <p:sp>
        <p:nvSpPr>
          <p:cNvPr id="3" name="Footer Placeholder 6">
            <a:extLst>
              <a:ext uri="{FF2B5EF4-FFF2-40B4-BE49-F238E27FC236}">
                <a16:creationId xmlns:a16="http://schemas.microsoft.com/office/drawing/2014/main" id="{CC507DC9-6C06-8158-F9C8-FD88C145A6D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5C8041A-F3C5-5F01-0DF2-43BEB217199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cxnSp>
        <p:nvCxnSpPr>
          <p:cNvPr id="13" name="Straight Arrow Connector 12">
            <a:extLst>
              <a:ext uri="{FF2B5EF4-FFF2-40B4-BE49-F238E27FC236}">
                <a16:creationId xmlns:a16="http://schemas.microsoft.com/office/drawing/2014/main" id="{799D25CD-23AE-E968-D409-7820583E4F7C}"/>
              </a:ext>
            </a:extLst>
          </p:cNvPr>
          <p:cNvCxnSpPr>
            <a:cxnSpLocks/>
            <a:endCxn id="10" idx="1"/>
          </p:cNvCxnSpPr>
          <p:nvPr/>
        </p:nvCxnSpPr>
        <p:spPr>
          <a:xfrm>
            <a:off x="3581400" y="1245599"/>
            <a:ext cx="2569443" cy="65823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4A0BBB3-462C-B9A5-19E2-165C88AA66B0}"/>
              </a:ext>
            </a:extLst>
          </p:cNvPr>
          <p:cNvCxnSpPr>
            <a:cxnSpLocks/>
            <a:endCxn id="11" idx="1"/>
          </p:cNvCxnSpPr>
          <p:nvPr/>
        </p:nvCxnSpPr>
        <p:spPr>
          <a:xfrm>
            <a:off x="3181350" y="3829050"/>
            <a:ext cx="2969493" cy="4225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643F63F5-CBE9-347D-6AAC-08A79BCBD685}"/>
              </a:ext>
            </a:extLst>
          </p:cNvPr>
          <p:cNvSpPr/>
          <p:nvPr/>
        </p:nvSpPr>
        <p:spPr>
          <a:xfrm>
            <a:off x="6150843" y="1091820"/>
            <a:ext cx="163854" cy="1624025"/>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1" name="Left Brace 10">
            <a:extLst>
              <a:ext uri="{FF2B5EF4-FFF2-40B4-BE49-F238E27FC236}">
                <a16:creationId xmlns:a16="http://schemas.microsoft.com/office/drawing/2014/main" id="{7FBBB0DF-C083-6748-36F0-FA325BC038CF}"/>
              </a:ext>
            </a:extLst>
          </p:cNvPr>
          <p:cNvSpPr/>
          <p:nvPr/>
        </p:nvSpPr>
        <p:spPr>
          <a:xfrm>
            <a:off x="6150843" y="2989444"/>
            <a:ext cx="163854" cy="2524252"/>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66934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E3E10-ACCD-4FBD-92CA-02970DBF5901}"/>
            </a:ext>
          </a:extLst>
        </p:cNvPr>
        <p:cNvGrpSpPr/>
        <p:nvPr/>
      </p:nvGrpSpPr>
      <p:grpSpPr>
        <a:xfrm>
          <a:off x="0" y="0"/>
          <a:ext cx="0" cy="0"/>
          <a:chOff x="0" y="0"/>
          <a:chExt cx="0" cy="0"/>
        </a:xfrm>
      </p:grpSpPr>
      <p:sp>
        <p:nvSpPr>
          <p:cNvPr id="180" name="Text+Image 50:50">
            <a:extLst>
              <a:ext uri="{FF2B5EF4-FFF2-40B4-BE49-F238E27FC236}">
                <a16:creationId xmlns:a16="http://schemas.microsoft.com/office/drawing/2014/main" id="{F7C0833F-E8EC-0E3A-48D0-BC3984ABB21C}"/>
              </a:ext>
            </a:extLst>
          </p:cNvPr>
          <p:cNvSpPr txBox="1">
            <a:spLocks noGrp="1"/>
          </p:cNvSpPr>
          <p:nvPr>
            <p:ph type="title"/>
          </p:nvPr>
        </p:nvSpPr>
        <p:spPr>
          <a:xfrm>
            <a:off x="540000" y="432000"/>
            <a:ext cx="11109600" cy="540000"/>
          </a:xfrm>
        </p:spPr>
        <p:txBody>
          <a:bodyPr anchor="ctr">
            <a:normAutofit/>
          </a:bodyPr>
          <a:lstStyle/>
          <a:p>
            <a:pPr algn="l"/>
            <a:r>
              <a:rPr lang="en-US" sz="2800"/>
              <a:t>Pulling </a:t>
            </a:r>
            <a:r>
              <a:rPr lang="en-US"/>
              <a:t>MIST</a:t>
            </a:r>
            <a:r>
              <a:rPr lang="en-US" sz="2800"/>
              <a:t> data using Python</a:t>
            </a:r>
          </a:p>
        </p:txBody>
      </p:sp>
      <p:sp>
        <p:nvSpPr>
          <p:cNvPr id="181" name="The distance between the headline and the start of the body copy is always constant.…">
            <a:extLst>
              <a:ext uri="{FF2B5EF4-FFF2-40B4-BE49-F238E27FC236}">
                <a16:creationId xmlns:a16="http://schemas.microsoft.com/office/drawing/2014/main" id="{3D005EC0-F156-5EC0-0192-687D21080F2F}"/>
              </a:ext>
            </a:extLst>
          </p:cNvPr>
          <p:cNvSpPr txBox="1">
            <a:spLocks noGrp="1"/>
          </p:cNvSpPr>
          <p:nvPr>
            <p:ph idx="1"/>
          </p:nvPr>
        </p:nvSpPr>
        <p:spPr>
          <a:xfrm>
            <a:off x="539999" y="971999"/>
            <a:ext cx="5298093" cy="5275801"/>
          </a:xfrm>
        </p:spPr>
        <p:txBody>
          <a:bodyPr>
            <a:normAutofit/>
          </a:bodyPr>
          <a:lstStyle/>
          <a:p>
            <a:pPr>
              <a:lnSpc>
                <a:spcPct val="110000"/>
              </a:lnSpc>
            </a:pPr>
            <a:r>
              <a:rPr lang="nb-NO" sz="1400"/>
              <a:t>iterate_access_points() function</a:t>
            </a:r>
          </a:p>
          <a:p>
            <a:pPr lvl="1">
              <a:lnSpc>
                <a:spcPct val="110000"/>
              </a:lnSpc>
            </a:pPr>
            <a:r>
              <a:rPr lang="nb-NO" sz="1200"/>
              <a:t>Get your devices using the get_device_statistics() function</a:t>
            </a:r>
          </a:p>
          <a:p>
            <a:pPr lvl="1">
              <a:lnSpc>
                <a:spcPct val="110000"/>
              </a:lnSpc>
            </a:pPr>
            <a:r>
              <a:rPr lang="nb-NO" sz="1200"/>
              <a:t>Iterate over all devices in the "devices" list</a:t>
            </a:r>
            <a:br>
              <a:rPr lang="nb-NO" sz="1200"/>
            </a:br>
            <a:r>
              <a:rPr lang="nb-NO" sz="1200"/>
              <a:t>Start by checking if the device type is "ap", we do not want do do anything with other devices in this script</a:t>
            </a:r>
          </a:p>
          <a:p>
            <a:pPr lvl="1">
              <a:lnSpc>
                <a:spcPct val="110000"/>
              </a:lnSpc>
            </a:pPr>
            <a:r>
              <a:rPr lang="nb-NO" sz="1200"/>
              <a:t>We create an empty dictionary "interference", and we populate this with the statistics. The "bandname" stuff is not strictly neccessary, but since we will use this in a cross-platform dashboard in Grafana, we want the keys to have identical names regardless of vendor</a:t>
            </a:r>
          </a:p>
          <a:p>
            <a:pPr lvl="1">
              <a:lnSpc>
                <a:spcPct val="110000"/>
              </a:lnSpc>
            </a:pPr>
            <a:r>
              <a:rPr lang="nb-NO" sz="1200"/>
              <a:t>Update InfluxDB for each device</a:t>
            </a:r>
          </a:p>
          <a:p>
            <a:pPr>
              <a:lnSpc>
                <a:spcPct val="110000"/>
              </a:lnSpc>
            </a:pPr>
            <a:endParaRPr lang="nb-NO" sz="1400"/>
          </a:p>
          <a:p>
            <a:pPr>
              <a:lnSpc>
                <a:spcPct val="110000"/>
              </a:lnSpc>
            </a:pPr>
            <a:r>
              <a:rPr lang="nb-NO" sz="1400"/>
              <a:t>Use a while loop, that loops forever (until you Ctrl+Z), and sleep for 10 seconds each time you have run the iterate_access_points() function</a:t>
            </a:r>
          </a:p>
          <a:p>
            <a:pPr>
              <a:lnSpc>
                <a:spcPct val="110000"/>
              </a:lnSpc>
            </a:pPr>
            <a:endParaRPr lang="nb-NO" sz="1400"/>
          </a:p>
        </p:txBody>
      </p:sp>
      <p:sp>
        <p:nvSpPr>
          <p:cNvPr id="124" name="Slide Number Placeholder 3">
            <a:extLst>
              <a:ext uri="{FF2B5EF4-FFF2-40B4-BE49-F238E27FC236}">
                <a16:creationId xmlns:a16="http://schemas.microsoft.com/office/drawing/2014/main" id="{A383DE93-9004-3385-E912-44D4DE2C0BA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199</a:t>
            </a:fld>
            <a:endParaRPr lang="en-GB"/>
          </a:p>
        </p:txBody>
      </p:sp>
      <p:sp>
        <p:nvSpPr>
          <p:cNvPr id="3" name="Footer Placeholder 6">
            <a:extLst>
              <a:ext uri="{FF2B5EF4-FFF2-40B4-BE49-F238E27FC236}">
                <a16:creationId xmlns:a16="http://schemas.microsoft.com/office/drawing/2014/main" id="{9C8B681E-B014-10F4-49FF-CA8E41716B2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1021B9E-9205-6D60-3104-ADCE27AD718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4867FB3A-6882-6AFD-A80E-341602D68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68267" y="1316927"/>
            <a:ext cx="6089436" cy="2485360"/>
          </a:xfrm>
          <a:prstGeom prst="rect">
            <a:avLst/>
          </a:prstGeom>
        </p:spPr>
      </p:pic>
      <p:cxnSp>
        <p:nvCxnSpPr>
          <p:cNvPr id="13" name="Straight Arrow Connector 12">
            <a:extLst>
              <a:ext uri="{FF2B5EF4-FFF2-40B4-BE49-F238E27FC236}">
                <a16:creationId xmlns:a16="http://schemas.microsoft.com/office/drawing/2014/main" id="{72EE2723-4658-7814-A8C3-2C926AAB9123}"/>
              </a:ext>
            </a:extLst>
          </p:cNvPr>
          <p:cNvCxnSpPr>
            <a:cxnSpLocks/>
          </p:cNvCxnSpPr>
          <p:nvPr/>
        </p:nvCxnSpPr>
        <p:spPr>
          <a:xfrm>
            <a:off x="3714892" y="1285207"/>
            <a:ext cx="2568677" cy="23097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37ECA26-9D51-E036-2AFF-6C17AD21E125}"/>
              </a:ext>
            </a:extLst>
          </p:cNvPr>
          <p:cNvCxnSpPr>
            <a:cxnSpLocks/>
          </p:cNvCxnSpPr>
          <p:nvPr/>
        </p:nvCxnSpPr>
        <p:spPr>
          <a:xfrm flipV="1">
            <a:off x="5213350" y="3708400"/>
            <a:ext cx="1138972" cy="6350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95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References / inspiration</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2</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2" name="TextBox 1">
            <a:extLst>
              <a:ext uri="{FF2B5EF4-FFF2-40B4-BE49-F238E27FC236}">
                <a16:creationId xmlns:a16="http://schemas.microsoft.com/office/drawing/2014/main" id="{E83F8947-299D-4698-B80E-56B8E23125F0}"/>
              </a:ext>
            </a:extLst>
          </p:cNvPr>
          <p:cNvSpPr txBox="1"/>
          <p:nvPr/>
        </p:nvSpPr>
        <p:spPr>
          <a:xfrm>
            <a:off x="540000" y="1409350"/>
            <a:ext cx="10738494" cy="2827790"/>
          </a:xfrm>
          <a:prstGeom prst="rect">
            <a:avLst/>
          </a:prstGeom>
          <a:noFill/>
        </p:spPr>
        <p:txBody>
          <a:bodyPr wrap="none" lIns="90000" tIns="46800" rIns="90000" bIns="46800" rtlCol="0">
            <a:noAutofit/>
          </a:bodyPr>
          <a:lstStyle/>
          <a:p>
            <a:pPr algn="l"/>
            <a:r>
              <a:rPr lang="en-US" sz="1400" dirty="0">
                <a:hlinkClick r:id="rId3"/>
              </a:rPr>
              <a:t>https://</a:t>
            </a:r>
            <a:r>
              <a:rPr lang="en-US" sz="1400" dirty="0" err="1">
                <a:hlinkClick r:id="rId3"/>
              </a:rPr>
              <a:t>github.com</a:t>
            </a:r>
            <a:r>
              <a:rPr lang="en-US" sz="1400" dirty="0">
                <a:hlinkClick r:id="rId3"/>
              </a:rPr>
              <a:t>/</a:t>
            </a:r>
            <a:r>
              <a:rPr lang="en-US" sz="1400" dirty="0" err="1">
                <a:hlinkClick r:id="rId3"/>
              </a:rPr>
              <a:t>CiscoDevNet</a:t>
            </a:r>
            <a:r>
              <a:rPr lang="en-US" sz="1400" dirty="0">
                <a:hlinkClick r:id="rId3"/>
              </a:rPr>
              <a:t>/</a:t>
            </a:r>
            <a:r>
              <a:rPr lang="en-US" sz="1400" dirty="0" err="1">
                <a:hlinkClick r:id="rId3"/>
              </a:rPr>
              <a:t>yangsuite</a:t>
            </a:r>
            <a:r>
              <a:rPr lang="en-US" sz="1400" dirty="0">
                <a:hlinkClick r:id="rId3"/>
              </a:rPr>
              <a:t>/</a:t>
            </a:r>
            <a:endParaRPr lang="en-US" sz="1400" dirty="0"/>
          </a:p>
          <a:p>
            <a:pPr algn="l"/>
            <a:r>
              <a:rPr lang="en-US" sz="1400" dirty="0">
                <a:hlinkClick r:id="rId4"/>
              </a:rPr>
              <a:t>https://</a:t>
            </a:r>
            <a:r>
              <a:rPr lang="en-US" sz="1400" dirty="0" err="1">
                <a:hlinkClick r:id="rId4"/>
              </a:rPr>
              <a:t>postman.com</a:t>
            </a:r>
            <a:endParaRPr lang="en-US" sz="1400" dirty="0"/>
          </a:p>
          <a:p>
            <a:pPr algn="l"/>
            <a:r>
              <a:rPr lang="en-US" sz="1400" dirty="0">
                <a:hlinkClick r:id="rId5"/>
              </a:rPr>
              <a:t>https://</a:t>
            </a:r>
            <a:r>
              <a:rPr lang="en-US" sz="1400" dirty="0" err="1">
                <a:hlinkClick r:id="rId5"/>
              </a:rPr>
              <a:t>docs.ansible.com</a:t>
            </a:r>
            <a:r>
              <a:rPr lang="en-US" sz="1400" dirty="0">
                <a:hlinkClick r:id="rId5"/>
              </a:rPr>
              <a:t>/ansible/latest/collections/cisco/</a:t>
            </a:r>
            <a:r>
              <a:rPr lang="en-US" sz="1400" dirty="0" err="1">
                <a:hlinkClick r:id="rId5"/>
              </a:rPr>
              <a:t>ios</a:t>
            </a:r>
            <a:r>
              <a:rPr lang="en-US" sz="1400" dirty="0">
                <a:hlinkClick r:id="rId5"/>
              </a:rPr>
              <a:t>/</a:t>
            </a:r>
            <a:r>
              <a:rPr lang="en-US" sz="1400" dirty="0" err="1">
                <a:hlinkClick r:id="rId5"/>
              </a:rPr>
              <a:t>ios_facts_module.html</a:t>
            </a:r>
            <a:endParaRPr lang="en-US" sz="1400" dirty="0"/>
          </a:p>
          <a:p>
            <a:pPr algn="l"/>
            <a:r>
              <a:rPr lang="en-US" sz="1400" dirty="0">
                <a:hlinkClick r:id="rId6"/>
              </a:rPr>
              <a:t>https://</a:t>
            </a:r>
            <a:r>
              <a:rPr lang="en-US" sz="1400" dirty="0" err="1">
                <a:hlinkClick r:id="rId6"/>
              </a:rPr>
              <a:t>www.wifireference.com</a:t>
            </a:r>
            <a:r>
              <a:rPr lang="en-US" sz="1400" dirty="0">
                <a:hlinkClick r:id="rId6"/>
              </a:rPr>
              <a:t>/2020/01/14/viewing-network-telemetry-from-the-catalyst-9800-with-</a:t>
            </a:r>
            <a:r>
              <a:rPr lang="en-US" sz="1400" dirty="0" err="1">
                <a:hlinkClick r:id="rId6"/>
              </a:rPr>
              <a:t>grafana</a:t>
            </a:r>
            <a:r>
              <a:rPr lang="en-US" sz="1400" dirty="0">
                <a:hlinkClick r:id="rId6"/>
              </a:rPr>
              <a:t>/</a:t>
            </a:r>
            <a:endParaRPr lang="en-US" sz="1400" dirty="0"/>
          </a:p>
          <a:p>
            <a:pPr algn="l"/>
            <a:r>
              <a:rPr lang="en-US" sz="1400" dirty="0">
                <a:hlinkClick r:id="rId7"/>
              </a:rPr>
              <a:t>https://</a:t>
            </a:r>
            <a:r>
              <a:rPr lang="en-US" sz="1400" dirty="0" err="1">
                <a:hlinkClick r:id="rId7"/>
              </a:rPr>
              <a:t>grafana.com</a:t>
            </a:r>
            <a:r>
              <a:rPr lang="en-US" sz="1400" dirty="0">
                <a:hlinkClick r:id="rId7"/>
              </a:rPr>
              <a:t>/</a:t>
            </a:r>
            <a:r>
              <a:rPr lang="en-US" sz="1400" dirty="0" err="1">
                <a:hlinkClick r:id="rId7"/>
              </a:rPr>
              <a:t>grafana</a:t>
            </a:r>
            <a:r>
              <a:rPr lang="en-US" sz="1400" dirty="0">
                <a:hlinkClick r:id="rId7"/>
              </a:rPr>
              <a:t>/dashboards/13462-device-health-monitoring/</a:t>
            </a:r>
            <a:endParaRPr lang="en-US" sz="1400" dirty="0"/>
          </a:p>
          <a:p>
            <a:pPr algn="l"/>
            <a:r>
              <a:rPr lang="nb-NO" sz="1400" dirty="0" err="1">
                <a:hlinkClick r:id="rId8"/>
              </a:rPr>
              <a:t>https</a:t>
            </a:r>
            <a:r>
              <a:rPr lang="nb-NO" sz="1400" dirty="0">
                <a:hlinkClick r:id="rId8"/>
              </a:rPr>
              <a:t>://</a:t>
            </a:r>
            <a:r>
              <a:rPr lang="nb-NO" sz="1400" dirty="0" err="1">
                <a:hlinkClick r:id="rId8"/>
              </a:rPr>
              <a:t>grafana.com</a:t>
            </a:r>
            <a:r>
              <a:rPr lang="nb-NO" sz="1400" dirty="0">
                <a:hlinkClick r:id="rId8"/>
              </a:rPr>
              <a:t>/</a:t>
            </a:r>
            <a:r>
              <a:rPr lang="nb-NO" sz="1400" dirty="0" err="1">
                <a:hlinkClick r:id="rId8"/>
              </a:rPr>
              <a:t>grafana</a:t>
            </a:r>
            <a:r>
              <a:rPr lang="nb-NO" sz="1400" dirty="0">
                <a:hlinkClick r:id="rId8"/>
              </a:rPr>
              <a:t>/</a:t>
            </a:r>
            <a:r>
              <a:rPr lang="nb-NO" sz="1400" dirty="0" err="1">
                <a:hlinkClick r:id="rId8"/>
              </a:rPr>
              <a:t>dashboards</a:t>
            </a:r>
            <a:r>
              <a:rPr lang="nb-NO" sz="1400" dirty="0">
                <a:hlinkClick r:id="rId8"/>
              </a:rPr>
              <a:t>/12468-</a:t>
            </a:r>
            <a:r>
              <a:rPr lang="nb-NO" sz="1400" dirty="0" err="1">
                <a:hlinkClick r:id="rId8"/>
              </a:rPr>
              <a:t>catalyst</a:t>
            </a:r>
            <a:r>
              <a:rPr lang="nb-NO" sz="1400" dirty="0">
                <a:hlinkClick r:id="rId8"/>
              </a:rPr>
              <a:t>-9800-</a:t>
            </a:r>
            <a:r>
              <a:rPr lang="nb-NO" sz="1400" dirty="0" err="1">
                <a:hlinkClick r:id="rId8"/>
              </a:rPr>
              <a:t>client</a:t>
            </a:r>
            <a:r>
              <a:rPr lang="nb-NO" sz="1400" dirty="0">
                <a:hlinkClick r:id="rId8"/>
              </a:rPr>
              <a:t>-stats/</a:t>
            </a:r>
            <a:endParaRPr lang="nb-NO" sz="1400" dirty="0"/>
          </a:p>
          <a:p>
            <a:pPr algn="l"/>
            <a:r>
              <a:rPr lang="en-US" sz="1400" dirty="0">
                <a:hlinkClick r:id="rId9"/>
              </a:rPr>
              <a:t>https://</a:t>
            </a:r>
            <a:r>
              <a:rPr lang="en-US" sz="1400" dirty="0" err="1">
                <a:hlinkClick r:id="rId9"/>
              </a:rPr>
              <a:t>wirelessisfun.wordpress.com</a:t>
            </a:r>
            <a:r>
              <a:rPr lang="en-US" sz="1400" dirty="0">
                <a:hlinkClick r:id="rId9"/>
              </a:rPr>
              <a:t>/2020/12/10/network-telemetry-data-and-grafana-part-1-the-advanced-netconf-explorer/</a:t>
            </a:r>
            <a:endParaRPr lang="nb-NO" sz="1400" dirty="0"/>
          </a:p>
          <a:p>
            <a:pPr algn="l"/>
            <a:r>
              <a:rPr lang="en-US" sz="1400" dirty="0">
                <a:hlinkClick r:id="rId10"/>
              </a:rPr>
              <a:t>https://</a:t>
            </a:r>
            <a:r>
              <a:rPr lang="en-US" sz="1400" dirty="0" err="1">
                <a:hlinkClick r:id="rId10"/>
              </a:rPr>
              <a:t>python.org</a:t>
            </a:r>
            <a:endParaRPr lang="en-US" sz="1400" dirty="0"/>
          </a:p>
          <a:p>
            <a:pPr algn="l"/>
            <a:r>
              <a:rPr lang="en-US" sz="1400" dirty="0">
                <a:hlinkClick r:id="rId11"/>
              </a:rPr>
              <a:t>https://</a:t>
            </a:r>
            <a:r>
              <a:rPr lang="en-US" sz="1400" dirty="0" err="1">
                <a:hlinkClick r:id="rId11"/>
              </a:rPr>
              <a:t>codeium</a:t>
            </a:r>
            <a:r>
              <a:rPr lang="en-US" sz="1400" err="1">
                <a:hlinkClick r:id="rId11"/>
              </a:rPr>
              <a:t>.</a:t>
            </a:r>
            <a:r>
              <a:rPr lang="en-US" sz="1400">
                <a:hlinkClick r:id="rId11"/>
              </a:rPr>
              <a:t>com</a:t>
            </a:r>
            <a:endParaRPr lang="en-US" sz="1400"/>
          </a:p>
          <a:p>
            <a:pPr algn="l"/>
            <a:r>
              <a:rPr lang="en-US" sz="1400">
                <a:hlinkClick r:id="rId12"/>
              </a:rPr>
              <a:t>https://canonical.com/multipass</a:t>
            </a:r>
            <a:endParaRPr lang="en-US" sz="1400"/>
          </a:p>
          <a:p>
            <a:r>
              <a:rPr lang="en-US" sz="1400">
                <a:hlinkClick r:id="rId13"/>
              </a:rPr>
              <a:t>https://blog.apnic.net/</a:t>
            </a:r>
            <a:endParaRPr lang="en-US" sz="1400"/>
          </a:p>
          <a:p>
            <a:pPr algn="l"/>
            <a:endParaRPr lang="en-US" sz="1400"/>
          </a:p>
          <a:p>
            <a:pPr algn="l"/>
            <a:endParaRPr lang="en-US" sz="1400" dirty="0"/>
          </a:p>
          <a:p>
            <a:pPr algn="l"/>
            <a:endParaRPr lang="en-US" sz="1400" dirty="0">
              <a:highlight>
                <a:srgbClr val="FFFF00"/>
              </a:highlight>
            </a:endParaRPr>
          </a:p>
        </p:txBody>
      </p:sp>
      <p:sp>
        <p:nvSpPr>
          <p:cNvPr id="10" name="Footer Placeholder 6">
            <a:extLst>
              <a:ext uri="{FF2B5EF4-FFF2-40B4-BE49-F238E27FC236}">
                <a16:creationId xmlns:a16="http://schemas.microsoft.com/office/drawing/2014/main" id="{3CE22A0E-0DEC-ABBF-1895-E07BE58FA06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1" name="Footer Placeholder 6">
            <a:extLst>
              <a:ext uri="{FF2B5EF4-FFF2-40B4-BE49-F238E27FC236}">
                <a16:creationId xmlns:a16="http://schemas.microsoft.com/office/drawing/2014/main" id="{BC16604C-3BD7-8EF2-D7B7-67F43348E4A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References</a:t>
            </a:r>
          </a:p>
        </p:txBody>
      </p:sp>
    </p:spTree>
    <p:extLst>
      <p:ext uri="{BB962C8B-B14F-4D97-AF65-F5344CB8AC3E}">
        <p14:creationId xmlns:p14="http://schemas.microsoft.com/office/powerpoint/2010/main" val="208778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1708160"/>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CLI </a:t>
            </a:r>
            <a:r>
              <a:rPr lang="nb-NO" sz="500" err="1">
                <a:solidFill>
                  <a:srgbClr val="000000"/>
                </a:solidFill>
                <a:latin typeface="Consolas" panose="020B0609020204030204" pitchFamily="49" charset="0"/>
              </a:rPr>
              <a:t>configuration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hosts: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connection</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network_cli</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gather_facts</a:t>
            </a:r>
            <a:r>
              <a:rPr lang="nb-NO" sz="500">
                <a:solidFill>
                  <a:srgbClr val="000000"/>
                </a:solidFill>
                <a:latin typeface="Consolas" panose="020B0609020204030204" pitchFamily="49" charset="0"/>
              </a:rPr>
              <a:t>: false</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tasks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Configure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clients_policy_profile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cisco.ios.ios_config</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before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lines:</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idle-timeout</a:t>
            </a:r>
            <a:r>
              <a:rPr lang="nb-NO" sz="500">
                <a:solidFill>
                  <a:srgbClr val="000000"/>
                </a:solidFill>
                <a:latin typeface="Consolas" panose="020B0609020204030204" pitchFamily="49" charset="0"/>
              </a:rPr>
              <a:t> 3000</a:t>
            </a:r>
          </a:p>
          <a:p>
            <a:r>
              <a:rPr lang="nb-NO" sz="500">
                <a:solidFill>
                  <a:srgbClr val="000000"/>
                </a:solidFill>
                <a:latin typeface="Consolas" panose="020B0609020204030204" pitchFamily="49" charset="0"/>
              </a:rPr>
              <a:t>          - passive-</a:t>
            </a:r>
            <a:r>
              <a:rPr lang="nb-NO" sz="500" err="1">
                <a:solidFill>
                  <a:srgbClr val="000000"/>
                </a:solidFill>
                <a:latin typeface="Consolas" panose="020B0609020204030204" pitchFamily="49" charset="0"/>
              </a:rPr>
              <a:t>client</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session-timeout</a:t>
            </a:r>
            <a:r>
              <a:rPr lang="nb-NO" sz="500">
                <a:solidFill>
                  <a:srgbClr val="000000"/>
                </a:solidFill>
                <a:latin typeface="Consolas" panose="020B0609020204030204" pitchFamily="49" charset="0"/>
              </a:rPr>
              <a:t> 43200</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vlan</a:t>
            </a:r>
            <a:r>
              <a:rPr lang="nb-NO" sz="500">
                <a:solidFill>
                  <a:srgbClr val="000000"/>
                </a:solidFill>
                <a:latin typeface="Consolas" panose="020B0609020204030204" pitchFamily="49" charset="0"/>
              </a:rPr>
              <a:t> 11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after</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no</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shutdown</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parents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profile</a:t>
            </a:r>
            <a:r>
              <a:rPr lang="nb-NO" sz="500">
                <a:solidFill>
                  <a:srgbClr val="000000"/>
                </a:solidFill>
                <a:latin typeface="Consolas" panose="020B0609020204030204" pitchFamily="49" charset="0"/>
              </a:rPr>
              <a:t> policy </a:t>
            </a:r>
            <a:r>
              <a:rPr lang="nb-NO" sz="500" err="1">
                <a:solidFill>
                  <a:srgbClr val="000000"/>
                </a:solidFill>
                <a:latin typeface="Consolas" panose="020B0609020204030204" pitchFamily="49" charset="0"/>
              </a:rPr>
              <a:t>clients_policy_profile</a:t>
            </a:r>
            <a:endParaRPr lang="nb-NO" sz="50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cli-</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First time run, output should be like this, and the policy profile appear on WLC</a:t>
            </a:r>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endParaRPr lang="en-US" sz="1600"/>
          </a:p>
          <a:p>
            <a:pPr>
              <a:lnSpc>
                <a:spcPct val="110000"/>
              </a:lnSpc>
            </a:pPr>
            <a:r>
              <a:rPr lang="en-US" sz="1600"/>
              <a:t>On next run, the config should already be present</a:t>
            </a:r>
          </a:p>
        </p:txBody>
      </p:sp>
      <p:cxnSp>
        <p:nvCxnSpPr>
          <p:cNvPr id="12" name="Straight Arrow Connector 11">
            <a:extLst>
              <a:ext uri="{FF2B5EF4-FFF2-40B4-BE49-F238E27FC236}">
                <a16:creationId xmlns:a16="http://schemas.microsoft.com/office/drawing/2014/main" id="{8082D20C-73E8-6935-27DF-B2BCF2B7C653}"/>
              </a:ext>
            </a:extLst>
          </p:cNvPr>
          <p:cNvCxnSpPr>
            <a:cxnSpLocks/>
            <a:endCxn id="2" idx="1"/>
          </p:cNvCxnSpPr>
          <p:nvPr/>
        </p:nvCxnSpPr>
        <p:spPr>
          <a:xfrm flipV="1">
            <a:off x="4010926" y="1092616"/>
            <a:ext cx="5420734" cy="2629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9057B29B-AE97-C0AB-7E86-A0DF7FD145F3}"/>
              </a:ext>
            </a:extLst>
          </p:cNvPr>
          <p:cNvPicPr>
            <a:picLocks noChangeAspect="1"/>
          </p:cNvPicPr>
          <p:nvPr/>
        </p:nvPicPr>
        <p:blipFill rotWithShape="1">
          <a:blip r:embed="rId3"/>
          <a:srcRect r="13121"/>
          <a:stretch/>
        </p:blipFill>
        <p:spPr>
          <a:xfrm>
            <a:off x="208105" y="1880896"/>
            <a:ext cx="7725103" cy="1630052"/>
          </a:xfrm>
          <a:prstGeom prst="rect">
            <a:avLst/>
          </a:prstGeom>
        </p:spPr>
      </p:pic>
      <p:pic>
        <p:nvPicPr>
          <p:cNvPr id="9" name="Picture 8">
            <a:extLst>
              <a:ext uri="{FF2B5EF4-FFF2-40B4-BE49-F238E27FC236}">
                <a16:creationId xmlns:a16="http://schemas.microsoft.com/office/drawing/2014/main" id="{908FD01E-B42E-E1B6-7B4F-F5ECE7A30FC0}"/>
              </a:ext>
            </a:extLst>
          </p:cNvPr>
          <p:cNvPicPr>
            <a:picLocks noChangeAspect="1"/>
          </p:cNvPicPr>
          <p:nvPr/>
        </p:nvPicPr>
        <p:blipFill>
          <a:blip r:embed="rId4"/>
          <a:stretch>
            <a:fillRect/>
          </a:stretch>
        </p:blipFill>
        <p:spPr>
          <a:xfrm>
            <a:off x="208104" y="4262226"/>
            <a:ext cx="7725103" cy="1372945"/>
          </a:xfrm>
          <a:prstGeom prst="rect">
            <a:avLst/>
          </a:prstGeom>
        </p:spPr>
      </p:pic>
      <p:sp>
        <p:nvSpPr>
          <p:cNvPr id="13" name="TextBox 12">
            <a:extLst>
              <a:ext uri="{FF2B5EF4-FFF2-40B4-BE49-F238E27FC236}">
                <a16:creationId xmlns:a16="http://schemas.microsoft.com/office/drawing/2014/main" id="{1EC5EC6C-9F64-CCA8-0B56-153F4D48E68B}"/>
              </a:ext>
            </a:extLst>
          </p:cNvPr>
          <p:cNvSpPr txBox="1"/>
          <p:nvPr/>
        </p:nvSpPr>
        <p:spPr>
          <a:xfrm>
            <a:off x="8916977" y="2577862"/>
            <a:ext cx="3184635" cy="267387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900" err="1">
                <a:solidFill>
                  <a:srgbClr val="00B050"/>
                </a:solidFill>
                <a:latin typeface="Consolas" panose="020B0609020204030204" pitchFamily="49" charset="0"/>
              </a:rPr>
              <a:t>wlc9800#show</a:t>
            </a:r>
            <a:r>
              <a:rPr lang="en-US" sz="900">
                <a:solidFill>
                  <a:srgbClr val="00B050"/>
                </a:solidFill>
                <a:latin typeface="Consolas" panose="020B0609020204030204" pitchFamily="49" charset="0"/>
              </a:rPr>
              <a:t> run | sec wireless profile policy</a:t>
            </a:r>
          </a:p>
          <a:p>
            <a:pPr lvl="1"/>
            <a:r>
              <a:rPr lang="en-US" sz="900">
                <a:solidFill>
                  <a:srgbClr val="00B050"/>
                </a:solidFill>
                <a:latin typeface="Consolas" panose="020B0609020204030204" pitchFamily="49" charset="0"/>
              </a:rPr>
              <a:t>wireless profile policy lab-policy</a:t>
            </a:r>
          </a:p>
          <a:p>
            <a:pPr lvl="1"/>
            <a:r>
              <a:rPr lang="en-US" sz="900">
                <a:solidFill>
                  <a:srgbClr val="00B050"/>
                </a:solidFill>
                <a:latin typeface="Consolas" panose="020B0609020204030204" pitchFamily="49" charset="0"/>
              </a:rPr>
              <a:t> no central authentication</a:t>
            </a:r>
          </a:p>
          <a:p>
            <a:pPr lvl="1"/>
            <a:r>
              <a:rPr lang="en-US" sz="900">
                <a:solidFill>
                  <a:srgbClr val="00B050"/>
                </a:solidFill>
                <a:latin typeface="Consolas" panose="020B0609020204030204" pitchFamily="49" charset="0"/>
              </a:rPr>
              <a:t> no central </a:t>
            </a:r>
            <a:r>
              <a:rPr lang="en-US" sz="900" err="1">
                <a:solidFill>
                  <a:srgbClr val="00B050"/>
                </a:solidFill>
                <a:latin typeface="Consolas" panose="020B0609020204030204" pitchFamily="49" charset="0"/>
              </a:rPr>
              <a:t>dhcp</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no central switching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dhcp</a:t>
            </a:r>
            <a:r>
              <a:rPr lang="en-US" sz="900">
                <a:solidFill>
                  <a:srgbClr val="00B050"/>
                </a:solidFill>
                <a:latin typeface="Consolas" panose="020B0609020204030204" pitchFamily="49" charset="0"/>
              </a:rPr>
              <a:t>-</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http-</a:t>
            </a:r>
            <a:r>
              <a:rPr lang="en-US" sz="900" err="1">
                <a:solidFill>
                  <a:srgbClr val="00B050"/>
                </a:solidFill>
                <a:latin typeface="Consolas" panose="020B0609020204030204" pitchFamily="49" charset="0"/>
              </a:rPr>
              <a:t>tlv</a:t>
            </a:r>
            <a:r>
              <a:rPr lang="en-US" sz="900">
                <a:solidFill>
                  <a:srgbClr val="00B050"/>
                </a:solidFill>
                <a:latin typeface="Consolas" panose="020B0609020204030204" pitchFamily="49" charset="0"/>
              </a:rPr>
              <a:t>-caching</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a:t>
            </a:r>
            <a:r>
              <a:rPr lang="en-US" sz="900" err="1">
                <a:solidFill>
                  <a:srgbClr val="00B050"/>
                </a:solidFill>
                <a:latin typeface="Consolas" panose="020B0609020204030204" pitchFamily="49" charset="0"/>
              </a:rPr>
              <a:t>clients_policy_profile</a:t>
            </a:r>
            <a:endParaRPr lang="en-US" sz="900">
              <a:solidFill>
                <a:srgbClr val="00B050"/>
              </a:solidFill>
              <a:latin typeface="Consolas" panose="020B0609020204030204" pitchFamily="49" charset="0"/>
            </a:endParaRPr>
          </a:p>
          <a:p>
            <a:pPr lvl="1"/>
            <a:r>
              <a:rPr lang="en-US" sz="900">
                <a:solidFill>
                  <a:srgbClr val="00B050"/>
                </a:solidFill>
                <a:latin typeface="Consolas" panose="020B0609020204030204" pitchFamily="49" charset="0"/>
              </a:rPr>
              <a:t> idle-timeout 3000</a:t>
            </a:r>
          </a:p>
          <a:p>
            <a:pPr lvl="1"/>
            <a:r>
              <a:rPr lang="en-US" sz="900">
                <a:solidFill>
                  <a:srgbClr val="00B050"/>
                </a:solidFill>
                <a:latin typeface="Consolas" panose="020B0609020204030204" pitchFamily="49" charset="0"/>
              </a:rPr>
              <a:t> passive-client</a:t>
            </a:r>
          </a:p>
          <a:p>
            <a:pPr lvl="1"/>
            <a:r>
              <a:rPr lang="en-US" sz="900">
                <a:solidFill>
                  <a:srgbClr val="00B050"/>
                </a:solidFill>
                <a:latin typeface="Consolas" panose="020B0609020204030204" pitchFamily="49" charset="0"/>
              </a:rPr>
              <a:t> session-timeout 43200</a:t>
            </a:r>
          </a:p>
          <a:p>
            <a:pPr lvl="1"/>
            <a:r>
              <a:rPr lang="en-US" sz="900">
                <a:solidFill>
                  <a:srgbClr val="00B050"/>
                </a:solidFill>
                <a:latin typeface="Consolas" panose="020B0609020204030204" pitchFamily="49" charset="0"/>
              </a:rPr>
              <a:t> </a:t>
            </a:r>
            <a:r>
              <a:rPr lang="en-US" sz="900" err="1">
                <a:solidFill>
                  <a:srgbClr val="00B050"/>
                </a:solidFill>
                <a:latin typeface="Consolas" panose="020B0609020204030204" pitchFamily="49" charset="0"/>
              </a:rPr>
              <a:t>vlan</a:t>
            </a:r>
            <a:r>
              <a:rPr lang="en-US" sz="900">
                <a:solidFill>
                  <a:srgbClr val="00B050"/>
                </a:solidFill>
                <a:latin typeface="Consolas" panose="020B0609020204030204" pitchFamily="49" charset="0"/>
              </a:rPr>
              <a:t> 11</a:t>
            </a:r>
          </a:p>
          <a:p>
            <a:pPr lvl="1"/>
            <a:r>
              <a:rPr lang="en-US" sz="900">
                <a:solidFill>
                  <a:srgbClr val="00B050"/>
                </a:solidFill>
                <a:latin typeface="Consolas" panose="020B0609020204030204" pitchFamily="49" charset="0"/>
              </a:rPr>
              <a:t> no shutdown</a:t>
            </a:r>
          </a:p>
          <a:p>
            <a:pPr lvl="1"/>
            <a:r>
              <a:rPr lang="en-US" sz="900">
                <a:solidFill>
                  <a:srgbClr val="00B050"/>
                </a:solidFill>
                <a:latin typeface="Consolas" panose="020B0609020204030204" pitchFamily="49" charset="0"/>
              </a:rPr>
              <a:t>wireless profile policy default-policy-profile</a:t>
            </a:r>
          </a:p>
          <a:p>
            <a:pPr lvl="1"/>
            <a:r>
              <a:rPr lang="en-US" sz="900">
                <a:solidFill>
                  <a:srgbClr val="00B050"/>
                </a:solidFill>
                <a:latin typeface="Consolas" panose="020B0609020204030204" pitchFamily="49" charset="0"/>
              </a:rPr>
              <a:t> description "default policy profile"</a:t>
            </a:r>
          </a:p>
        </p:txBody>
      </p:sp>
      <p:cxnSp>
        <p:nvCxnSpPr>
          <p:cNvPr id="14" name="Straight Arrow Connector 13">
            <a:extLst>
              <a:ext uri="{FF2B5EF4-FFF2-40B4-BE49-F238E27FC236}">
                <a16:creationId xmlns:a16="http://schemas.microsoft.com/office/drawing/2014/main" id="{6EAC4D36-2C8B-C308-2A6A-5712665887CE}"/>
              </a:ext>
            </a:extLst>
          </p:cNvPr>
          <p:cNvCxnSpPr>
            <a:cxnSpLocks/>
          </p:cNvCxnSpPr>
          <p:nvPr/>
        </p:nvCxnSpPr>
        <p:spPr>
          <a:xfrm>
            <a:off x="8242212" y="1880896"/>
            <a:ext cx="674765" cy="2231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315F2D70-0388-2A95-8433-76A29CA74BE6}"/>
              </a:ext>
            </a:extLst>
          </p:cNvPr>
          <p:cNvSpPr/>
          <p:nvPr/>
        </p:nvSpPr>
        <p:spPr>
          <a:xfrm>
            <a:off x="8916978" y="3991829"/>
            <a:ext cx="3065332" cy="901788"/>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242685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DC961-40E3-A0AB-F64D-0789D8EBED35}"/>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A1FD42DE-8F69-C888-579B-4CD37ED50C51}"/>
              </a:ext>
            </a:extLst>
          </p:cNvPr>
          <p:cNvSpPr txBox="1">
            <a:spLocks noGrp="1"/>
          </p:cNvSpPr>
          <p:nvPr>
            <p:ph idx="1"/>
          </p:nvPr>
        </p:nvSpPr>
        <p:spPr>
          <a:xfrm>
            <a:off x="539999" y="972000"/>
            <a:ext cx="8697785" cy="5275800"/>
          </a:xfrm>
        </p:spPr>
        <p:txBody>
          <a:bodyPr>
            <a:normAutofit/>
          </a:bodyPr>
          <a:lstStyle/>
          <a:p>
            <a:pPr>
              <a:lnSpc>
                <a:spcPct val="110000"/>
              </a:lnSpc>
            </a:pPr>
            <a:r>
              <a:rPr lang="nb-NO" sz="1400"/>
              <a:t>Log in to influxdb at </a:t>
            </a:r>
            <a:r>
              <a:rPr lang="nb-NO" sz="1400" u="sng">
                <a:solidFill>
                  <a:schemeClr val="tx1">
                    <a:lumMod val="50000"/>
                    <a:lumOff val="50000"/>
                  </a:schemeClr>
                </a:solidFill>
              </a:rPr>
              <a:t>http://{UBUNTU_IP}:8086</a:t>
            </a:r>
          </a:p>
          <a:p>
            <a:pPr>
              <a:lnSpc>
                <a:spcPct val="110000"/>
              </a:lnSpc>
            </a:pPr>
            <a:r>
              <a:rPr lang="nb-NO" sz="1400"/>
              <a:t>Go to Data Explorer, choose cloud-ap-bucket and verify if there is some populated data there</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100"/>
          </a:p>
          <a:p>
            <a:pPr>
              <a:lnSpc>
                <a:spcPct val="110000"/>
              </a:lnSpc>
            </a:pPr>
            <a:endParaRPr lang="nb-NO" sz="1100"/>
          </a:p>
          <a:p>
            <a:pPr>
              <a:lnSpc>
                <a:spcPct val="110000"/>
              </a:lnSpc>
            </a:pPr>
            <a:endParaRPr lang="nb-NO" sz="1400"/>
          </a:p>
          <a:p>
            <a:pPr>
              <a:lnSpc>
                <a:spcPct val="110000"/>
              </a:lnSpc>
            </a:pPr>
            <a:r>
              <a:rPr lang="nb-NO" sz="1400"/>
              <a:t>Submit and see if the graph shows some values</a:t>
            </a:r>
          </a:p>
          <a:p>
            <a:pPr>
              <a:lnSpc>
                <a:spcPct val="110000"/>
              </a:lnSpc>
            </a:pPr>
            <a:endParaRPr lang="nb-NO" sz="1400"/>
          </a:p>
        </p:txBody>
      </p:sp>
      <p:sp>
        <p:nvSpPr>
          <p:cNvPr id="124" name="Slide Number Placeholder 3">
            <a:extLst>
              <a:ext uri="{FF2B5EF4-FFF2-40B4-BE49-F238E27FC236}">
                <a16:creationId xmlns:a16="http://schemas.microsoft.com/office/drawing/2014/main" id="{5E051F2F-4A15-2121-E1DD-B28271F224A9}"/>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200</a:t>
            </a:fld>
            <a:endParaRPr lang="en-GB"/>
          </a:p>
        </p:txBody>
      </p:sp>
      <p:sp>
        <p:nvSpPr>
          <p:cNvPr id="180" name="Text+Image 50:50">
            <a:extLst>
              <a:ext uri="{FF2B5EF4-FFF2-40B4-BE49-F238E27FC236}">
                <a16:creationId xmlns:a16="http://schemas.microsoft.com/office/drawing/2014/main" id="{EDA4A5A2-37E0-B659-00A6-962D32844CCA}"/>
              </a:ext>
            </a:extLst>
          </p:cNvPr>
          <p:cNvSpPr txBox="1">
            <a:spLocks noGrp="1"/>
          </p:cNvSpPr>
          <p:nvPr>
            <p:ph type="title"/>
          </p:nvPr>
        </p:nvSpPr>
        <p:spPr>
          <a:xfrm>
            <a:off x="540000" y="432000"/>
            <a:ext cx="11109600" cy="540000"/>
          </a:xfrm>
        </p:spPr>
        <p:txBody>
          <a:bodyPr anchor="ctr">
            <a:normAutofit/>
          </a:bodyPr>
          <a:lstStyle/>
          <a:p>
            <a:pPr algn="l"/>
            <a:r>
              <a:rPr lang="en-US" sz="2800"/>
              <a:t>Checking the data in InfluxDB</a:t>
            </a:r>
          </a:p>
        </p:txBody>
      </p:sp>
      <p:sp>
        <p:nvSpPr>
          <p:cNvPr id="3" name="Footer Placeholder 6">
            <a:extLst>
              <a:ext uri="{FF2B5EF4-FFF2-40B4-BE49-F238E27FC236}">
                <a16:creationId xmlns:a16="http://schemas.microsoft.com/office/drawing/2014/main" id="{4F96FF77-383A-9E89-BB47-414863AF782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12EEFB7-D8C8-2E80-EDC4-06E0150E049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10" name="Picture 9">
            <a:extLst>
              <a:ext uri="{FF2B5EF4-FFF2-40B4-BE49-F238E27FC236}">
                <a16:creationId xmlns:a16="http://schemas.microsoft.com/office/drawing/2014/main" id="{9275E7EA-FB62-2011-5CA8-CCCC6A9FCFAC}"/>
              </a:ext>
            </a:extLst>
          </p:cNvPr>
          <p:cNvPicPr>
            <a:picLocks noChangeAspect="1"/>
          </p:cNvPicPr>
          <p:nvPr/>
        </p:nvPicPr>
        <p:blipFill>
          <a:blip r:embed="rId3"/>
          <a:stretch>
            <a:fillRect/>
          </a:stretch>
        </p:blipFill>
        <p:spPr>
          <a:xfrm>
            <a:off x="768394" y="1854463"/>
            <a:ext cx="1343212" cy="771633"/>
          </a:xfrm>
          <a:prstGeom prst="rect">
            <a:avLst/>
          </a:prstGeom>
        </p:spPr>
      </p:pic>
      <p:pic>
        <p:nvPicPr>
          <p:cNvPr id="12" name="Picture 11">
            <a:extLst>
              <a:ext uri="{FF2B5EF4-FFF2-40B4-BE49-F238E27FC236}">
                <a16:creationId xmlns:a16="http://schemas.microsoft.com/office/drawing/2014/main" id="{B06E0ED1-214E-C39B-494A-AD1C7AC6B3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0001" y="1870549"/>
            <a:ext cx="5470499" cy="1852816"/>
          </a:xfrm>
          <a:prstGeom prst="rect">
            <a:avLst/>
          </a:prstGeom>
        </p:spPr>
      </p:pic>
      <p:pic>
        <p:nvPicPr>
          <p:cNvPr id="5" name="Picture 4">
            <a:extLst>
              <a:ext uri="{FF2B5EF4-FFF2-40B4-BE49-F238E27FC236}">
                <a16:creationId xmlns:a16="http://schemas.microsoft.com/office/drawing/2014/main" id="{B2DBD2F6-B08C-6A62-94D5-25091BF078DB}"/>
              </a:ext>
            </a:extLst>
          </p:cNvPr>
          <p:cNvPicPr>
            <a:picLocks noChangeAspect="1"/>
          </p:cNvPicPr>
          <p:nvPr/>
        </p:nvPicPr>
        <p:blipFill>
          <a:blip r:embed="rId5"/>
          <a:stretch>
            <a:fillRect/>
          </a:stretch>
        </p:blipFill>
        <p:spPr>
          <a:xfrm>
            <a:off x="801037" y="4269809"/>
            <a:ext cx="691213" cy="408717"/>
          </a:xfrm>
          <a:prstGeom prst="rect">
            <a:avLst/>
          </a:prstGeom>
        </p:spPr>
      </p:pic>
      <p:pic>
        <p:nvPicPr>
          <p:cNvPr id="7" name="Picture 6">
            <a:extLst>
              <a:ext uri="{FF2B5EF4-FFF2-40B4-BE49-F238E27FC236}">
                <a16:creationId xmlns:a16="http://schemas.microsoft.com/office/drawing/2014/main" id="{19A61641-DB19-19DB-E99B-1864425D2985}"/>
              </a:ext>
            </a:extLst>
          </p:cNvPr>
          <p:cNvPicPr>
            <a:picLocks noChangeAspect="1"/>
          </p:cNvPicPr>
          <p:nvPr/>
        </p:nvPicPr>
        <p:blipFill>
          <a:blip r:embed="rId6"/>
          <a:stretch>
            <a:fillRect/>
          </a:stretch>
        </p:blipFill>
        <p:spPr>
          <a:xfrm>
            <a:off x="2534338" y="4241918"/>
            <a:ext cx="3891862" cy="1799366"/>
          </a:xfrm>
          <a:prstGeom prst="rect">
            <a:avLst/>
          </a:prstGeom>
        </p:spPr>
      </p:pic>
      <p:cxnSp>
        <p:nvCxnSpPr>
          <p:cNvPr id="8" name="Straight Arrow Connector 7">
            <a:extLst>
              <a:ext uri="{FF2B5EF4-FFF2-40B4-BE49-F238E27FC236}">
                <a16:creationId xmlns:a16="http://schemas.microsoft.com/office/drawing/2014/main" id="{AEA97569-8ED7-3D6B-EF9F-91F4D9563BD7}"/>
              </a:ext>
            </a:extLst>
          </p:cNvPr>
          <p:cNvCxnSpPr>
            <a:cxnSpLocks/>
          </p:cNvCxnSpPr>
          <p:nvPr/>
        </p:nvCxnSpPr>
        <p:spPr>
          <a:xfrm>
            <a:off x="1440000" y="4508002"/>
            <a:ext cx="1094337" cy="267198"/>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27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3AB51-D69B-085F-8164-B9FA521E3EA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6858D5BF-294F-6B00-A5AF-3B03A97FDA48}"/>
              </a:ext>
            </a:extLst>
          </p:cNvPr>
          <p:cNvSpPr txBox="1">
            <a:spLocks noGrp="1"/>
          </p:cNvSpPr>
          <p:nvPr>
            <p:ph idx="1"/>
          </p:nvPr>
        </p:nvSpPr>
        <p:spPr>
          <a:xfrm>
            <a:off x="540000" y="972000"/>
            <a:ext cx="4829170" cy="5275800"/>
          </a:xfrm>
        </p:spPr>
        <p:txBody>
          <a:bodyPr>
            <a:normAutofit/>
          </a:bodyPr>
          <a:lstStyle/>
          <a:p>
            <a:pPr>
              <a:lnSpc>
                <a:spcPct val="110000"/>
              </a:lnSpc>
            </a:pPr>
            <a:r>
              <a:rPr lang="nb-NO" sz="1400"/>
              <a:t>Login to Grafana - </a:t>
            </a:r>
            <a:r>
              <a:rPr lang="nb-NO" sz="1400">
                <a:hlinkClick r:id="rId3"/>
              </a:rPr>
              <a:t>http://{ubuntu-devnet}:3000/</a:t>
            </a:r>
            <a:endParaRPr lang="nb-NO" sz="1400"/>
          </a:p>
          <a:p>
            <a:pPr>
              <a:lnSpc>
                <a:spcPct val="110000"/>
              </a:lnSpc>
            </a:pPr>
            <a:r>
              <a:rPr lang="nb-NO" sz="1400"/>
              <a:t>Create a new datasource &gt; InfluxDB</a:t>
            </a:r>
          </a:p>
          <a:p>
            <a:pPr>
              <a:lnSpc>
                <a:spcPct val="110000"/>
              </a:lnSpc>
            </a:pPr>
            <a:r>
              <a:rPr lang="nb-NO" sz="1400"/>
              <a:t>The reason we create a new datasource, is to select a different database than the one we used for the 9800  telemetry</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"Save &amp; test" should</a:t>
            </a:r>
            <a:br>
              <a:rPr lang="nb-NO" sz="1400"/>
            </a:br>
            <a:r>
              <a:rPr lang="nb-NO" sz="1400"/>
              <a:t>give 1 measurement</a:t>
            </a:r>
          </a:p>
        </p:txBody>
      </p:sp>
      <p:sp>
        <p:nvSpPr>
          <p:cNvPr id="124" name="Slide Number Placeholder 3">
            <a:extLst>
              <a:ext uri="{FF2B5EF4-FFF2-40B4-BE49-F238E27FC236}">
                <a16:creationId xmlns:a16="http://schemas.microsoft.com/office/drawing/2014/main" id="{5DBFAD35-35E5-EC01-2D39-EA42C725676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201</a:t>
            </a:fld>
            <a:endParaRPr lang="en-GB"/>
          </a:p>
        </p:txBody>
      </p:sp>
      <p:sp>
        <p:nvSpPr>
          <p:cNvPr id="180" name="Text+Image 50:50">
            <a:extLst>
              <a:ext uri="{FF2B5EF4-FFF2-40B4-BE49-F238E27FC236}">
                <a16:creationId xmlns:a16="http://schemas.microsoft.com/office/drawing/2014/main" id="{B898551C-FD09-CEC4-E7D6-D5D48A233086}"/>
              </a:ext>
            </a:extLst>
          </p:cNvPr>
          <p:cNvSpPr txBox="1">
            <a:spLocks noGrp="1"/>
          </p:cNvSpPr>
          <p:nvPr>
            <p:ph type="title"/>
          </p:nvPr>
        </p:nvSpPr>
        <p:spPr>
          <a:xfrm>
            <a:off x="540000" y="432000"/>
            <a:ext cx="11109600" cy="540000"/>
          </a:xfrm>
        </p:spPr>
        <p:txBody>
          <a:bodyPr anchor="ctr">
            <a:normAutofit/>
          </a:bodyPr>
          <a:lstStyle/>
          <a:p>
            <a:pPr algn="l"/>
            <a:r>
              <a:rPr lang="en-US" sz="2800"/>
              <a:t>Creating Datasource in Grafana</a:t>
            </a:r>
          </a:p>
        </p:txBody>
      </p:sp>
      <p:sp>
        <p:nvSpPr>
          <p:cNvPr id="3" name="Footer Placeholder 6">
            <a:extLst>
              <a:ext uri="{FF2B5EF4-FFF2-40B4-BE49-F238E27FC236}">
                <a16:creationId xmlns:a16="http://schemas.microsoft.com/office/drawing/2014/main" id="{D27B7DD4-010D-E349-ABAE-AAD5F2354EF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FE9700B2-4BED-9B00-7B3C-9A16DAADFC29}"/>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5" name="Picture 4">
            <a:extLst>
              <a:ext uri="{FF2B5EF4-FFF2-40B4-BE49-F238E27FC236}">
                <a16:creationId xmlns:a16="http://schemas.microsoft.com/office/drawing/2014/main" id="{D245C988-F20B-354F-4C99-739BFDA44DC7}"/>
              </a:ext>
            </a:extLst>
          </p:cNvPr>
          <p:cNvPicPr>
            <a:picLocks noChangeAspect="1"/>
          </p:cNvPicPr>
          <p:nvPr/>
        </p:nvPicPr>
        <p:blipFill>
          <a:blip r:embed="rId4"/>
          <a:srcRect b="37047"/>
          <a:stretch/>
        </p:blipFill>
        <p:spPr>
          <a:xfrm>
            <a:off x="7231711" y="384360"/>
            <a:ext cx="4918475" cy="4410033"/>
          </a:xfrm>
          <a:prstGeom prst="rect">
            <a:avLst/>
          </a:prstGeom>
        </p:spPr>
      </p:pic>
      <p:pic>
        <p:nvPicPr>
          <p:cNvPr id="7" name="Picture 6">
            <a:extLst>
              <a:ext uri="{FF2B5EF4-FFF2-40B4-BE49-F238E27FC236}">
                <a16:creationId xmlns:a16="http://schemas.microsoft.com/office/drawing/2014/main" id="{53E1EE59-9782-09D8-FA26-498A51B13A52}"/>
              </a:ext>
            </a:extLst>
          </p:cNvPr>
          <p:cNvPicPr>
            <a:picLocks noChangeAspect="1"/>
          </p:cNvPicPr>
          <p:nvPr/>
        </p:nvPicPr>
        <p:blipFill>
          <a:blip r:embed="rId5"/>
          <a:stretch>
            <a:fillRect/>
          </a:stretch>
        </p:blipFill>
        <p:spPr>
          <a:xfrm>
            <a:off x="3018824" y="2754867"/>
            <a:ext cx="3779510" cy="1657170"/>
          </a:xfrm>
          <a:prstGeom prst="rect">
            <a:avLst/>
          </a:prstGeom>
        </p:spPr>
      </p:pic>
      <p:pic>
        <p:nvPicPr>
          <p:cNvPr id="9" name="Picture 8">
            <a:extLst>
              <a:ext uri="{FF2B5EF4-FFF2-40B4-BE49-F238E27FC236}">
                <a16:creationId xmlns:a16="http://schemas.microsoft.com/office/drawing/2014/main" id="{AB1A3813-4FA0-B74C-171B-D01A9EC6EBA3}"/>
              </a:ext>
            </a:extLst>
          </p:cNvPr>
          <p:cNvPicPr>
            <a:picLocks noChangeAspect="1"/>
          </p:cNvPicPr>
          <p:nvPr/>
        </p:nvPicPr>
        <p:blipFill>
          <a:blip r:embed="rId6"/>
          <a:stretch>
            <a:fillRect/>
          </a:stretch>
        </p:blipFill>
        <p:spPr>
          <a:xfrm>
            <a:off x="839317" y="4641510"/>
            <a:ext cx="5571572" cy="1399526"/>
          </a:xfrm>
          <a:prstGeom prst="rect">
            <a:avLst/>
          </a:prstGeom>
        </p:spPr>
      </p:pic>
      <p:cxnSp>
        <p:nvCxnSpPr>
          <p:cNvPr id="2" name="Straight Arrow Connector 1">
            <a:extLst>
              <a:ext uri="{FF2B5EF4-FFF2-40B4-BE49-F238E27FC236}">
                <a16:creationId xmlns:a16="http://schemas.microsoft.com/office/drawing/2014/main" id="{CF7F7EB1-D195-017C-9BCB-8ED836FB6DD8}"/>
              </a:ext>
            </a:extLst>
          </p:cNvPr>
          <p:cNvCxnSpPr>
            <a:cxnSpLocks/>
            <a:endCxn id="8" idx="1"/>
          </p:cNvCxnSpPr>
          <p:nvPr/>
        </p:nvCxnSpPr>
        <p:spPr>
          <a:xfrm>
            <a:off x="4140782" y="1616118"/>
            <a:ext cx="3986991" cy="10448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72930A0-ADF5-F7C0-99BC-6E999FB1EFF8}"/>
              </a:ext>
            </a:extLst>
          </p:cNvPr>
          <p:cNvSpPr/>
          <p:nvPr/>
        </p:nvSpPr>
        <p:spPr>
          <a:xfrm>
            <a:off x="8127773" y="157601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pic>
        <p:nvPicPr>
          <p:cNvPr id="10" name="Picture 9">
            <a:extLst>
              <a:ext uri="{FF2B5EF4-FFF2-40B4-BE49-F238E27FC236}">
                <a16:creationId xmlns:a16="http://schemas.microsoft.com/office/drawing/2014/main" id="{04E115BC-D6E2-C77D-F6A9-C96ACE997E01}"/>
              </a:ext>
            </a:extLst>
          </p:cNvPr>
          <p:cNvPicPr>
            <a:picLocks noChangeAspect="1"/>
          </p:cNvPicPr>
          <p:nvPr/>
        </p:nvPicPr>
        <p:blipFill>
          <a:blip r:embed="rId4"/>
          <a:srcRect t="86162"/>
          <a:stretch/>
        </p:blipFill>
        <p:spPr>
          <a:xfrm>
            <a:off x="7231710" y="4876798"/>
            <a:ext cx="4918475" cy="969369"/>
          </a:xfrm>
          <a:prstGeom prst="rect">
            <a:avLst/>
          </a:prstGeom>
        </p:spPr>
      </p:pic>
      <p:sp>
        <p:nvSpPr>
          <p:cNvPr id="11" name="Rectangle: Rounded Corners 10">
            <a:extLst>
              <a:ext uri="{FF2B5EF4-FFF2-40B4-BE49-F238E27FC236}">
                <a16:creationId xmlns:a16="http://schemas.microsoft.com/office/drawing/2014/main" id="{2F170AFC-20A0-736A-C422-ACBC41CBC561}"/>
              </a:ext>
            </a:extLst>
          </p:cNvPr>
          <p:cNvSpPr/>
          <p:nvPr/>
        </p:nvSpPr>
        <p:spPr>
          <a:xfrm>
            <a:off x="8784265" y="3965383"/>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12" name="Rectangle: Rounded Corners 11">
            <a:extLst>
              <a:ext uri="{FF2B5EF4-FFF2-40B4-BE49-F238E27FC236}">
                <a16:creationId xmlns:a16="http://schemas.microsoft.com/office/drawing/2014/main" id="{F75BADCE-B9A0-C19C-AB46-088824C08290}"/>
              </a:ext>
            </a:extLst>
          </p:cNvPr>
          <p:cNvSpPr/>
          <p:nvPr/>
        </p:nvSpPr>
        <p:spPr>
          <a:xfrm>
            <a:off x="7861914" y="5216897"/>
            <a:ext cx="1312985"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5" name="Straight Arrow Connector 14">
            <a:extLst>
              <a:ext uri="{FF2B5EF4-FFF2-40B4-BE49-F238E27FC236}">
                <a16:creationId xmlns:a16="http://schemas.microsoft.com/office/drawing/2014/main" id="{AD851703-AC6B-5E9E-0528-262E70DE99B9}"/>
              </a:ext>
            </a:extLst>
          </p:cNvPr>
          <p:cNvCxnSpPr>
            <a:cxnSpLocks/>
            <a:stCxn id="8" idx="2"/>
            <a:endCxn id="11" idx="0"/>
          </p:cNvCxnSpPr>
          <p:nvPr/>
        </p:nvCxnSpPr>
        <p:spPr>
          <a:xfrm>
            <a:off x="8784266" y="1865186"/>
            <a:ext cx="656492" cy="210019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D0A156D-7AAF-7E08-6EC7-B0CF0274BF9B}"/>
              </a:ext>
            </a:extLst>
          </p:cNvPr>
          <p:cNvCxnSpPr>
            <a:cxnSpLocks/>
            <a:stCxn id="11" idx="2"/>
            <a:endCxn id="12" idx="0"/>
          </p:cNvCxnSpPr>
          <p:nvPr/>
        </p:nvCxnSpPr>
        <p:spPr>
          <a:xfrm flipH="1">
            <a:off x="8518407" y="4254552"/>
            <a:ext cx="922351" cy="962345"/>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BCCB02-708C-DB8F-BBE2-A7EDFAEC331E}"/>
              </a:ext>
            </a:extLst>
          </p:cNvPr>
          <p:cNvCxnSpPr>
            <a:cxnSpLocks/>
            <a:stCxn id="12" idx="3"/>
            <a:endCxn id="13" idx="1"/>
          </p:cNvCxnSpPr>
          <p:nvPr/>
        </p:nvCxnSpPr>
        <p:spPr>
          <a:xfrm flipV="1">
            <a:off x="9174899" y="5361481"/>
            <a:ext cx="710621" cy="1"/>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6D25A4-860D-A91B-AA6F-6113B3B8B3D8}"/>
              </a:ext>
            </a:extLst>
          </p:cNvPr>
          <p:cNvSpPr txBox="1"/>
          <p:nvPr/>
        </p:nvSpPr>
        <p:spPr>
          <a:xfrm>
            <a:off x="9861665" y="5248700"/>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13" name="Rectangle: Rounded Corners 12">
            <a:extLst>
              <a:ext uri="{FF2B5EF4-FFF2-40B4-BE49-F238E27FC236}">
                <a16:creationId xmlns:a16="http://schemas.microsoft.com/office/drawing/2014/main" id="{E33F17A4-6FFD-33C5-24D9-FFEFDB9DE4E9}"/>
              </a:ext>
            </a:extLst>
          </p:cNvPr>
          <p:cNvSpPr/>
          <p:nvPr/>
        </p:nvSpPr>
        <p:spPr>
          <a:xfrm>
            <a:off x="9885520" y="5216896"/>
            <a:ext cx="1480870" cy="289169"/>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26" name="TextBox 25">
            <a:extLst>
              <a:ext uri="{FF2B5EF4-FFF2-40B4-BE49-F238E27FC236}">
                <a16:creationId xmlns:a16="http://schemas.microsoft.com/office/drawing/2014/main" id="{BD4A274D-C571-FB14-9CDB-9206A2A9533B}"/>
              </a:ext>
            </a:extLst>
          </p:cNvPr>
          <p:cNvSpPr txBox="1"/>
          <p:nvPr/>
        </p:nvSpPr>
        <p:spPr>
          <a:xfrm>
            <a:off x="4222988" y="3326034"/>
            <a:ext cx="1787935" cy="289169"/>
          </a:xfrm>
          <a:prstGeom prst="rect">
            <a:avLst/>
          </a:prstGeom>
          <a:solidFill>
            <a:srgbClr val="111217"/>
          </a:solidFill>
        </p:spPr>
        <p:txBody>
          <a:bodyPr wrap="square" lIns="90000" tIns="46800" rIns="90000" bIns="46800" rtlCol="0">
            <a:noAutofit/>
          </a:bodyPr>
          <a:lstStyle/>
          <a:p>
            <a:pPr algn="l"/>
            <a:r>
              <a:rPr lang="nb-NO" sz="800">
                <a:solidFill>
                  <a:schemeClr val="bg1">
                    <a:lumMod val="85000"/>
                  </a:schemeClr>
                </a:solidFill>
              </a:rPr>
              <a:t>Token ChangeMe2025!</a:t>
            </a:r>
            <a:endParaRPr lang="nb-NO" sz="1100" dirty="0" err="1">
              <a:solidFill>
                <a:schemeClr val="bg1">
                  <a:lumMod val="85000"/>
                </a:schemeClr>
              </a:solidFill>
            </a:endParaRPr>
          </a:p>
        </p:txBody>
      </p:sp>
      <p:sp>
        <p:nvSpPr>
          <p:cNvPr id="27" name="Rectangle: Rounded Corners 26">
            <a:extLst>
              <a:ext uri="{FF2B5EF4-FFF2-40B4-BE49-F238E27FC236}">
                <a16:creationId xmlns:a16="http://schemas.microsoft.com/office/drawing/2014/main" id="{29C7E573-A5C2-5295-99AA-51BC6802D019}"/>
              </a:ext>
            </a:extLst>
          </p:cNvPr>
          <p:cNvSpPr/>
          <p:nvPr/>
        </p:nvSpPr>
        <p:spPr>
          <a:xfrm>
            <a:off x="4246843" y="2794624"/>
            <a:ext cx="1480870" cy="788775"/>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28" name="Straight Arrow Connector 27">
            <a:extLst>
              <a:ext uri="{FF2B5EF4-FFF2-40B4-BE49-F238E27FC236}">
                <a16:creationId xmlns:a16="http://schemas.microsoft.com/office/drawing/2014/main" id="{302ACC75-FA96-985A-0B32-2BBE8AEE0B0B}"/>
              </a:ext>
            </a:extLst>
          </p:cNvPr>
          <p:cNvCxnSpPr>
            <a:cxnSpLocks/>
            <a:stCxn id="13" idx="1"/>
            <a:endCxn id="27" idx="3"/>
          </p:cNvCxnSpPr>
          <p:nvPr/>
        </p:nvCxnSpPr>
        <p:spPr>
          <a:xfrm flipH="1" flipV="1">
            <a:off x="5727713" y="3189012"/>
            <a:ext cx="4157807" cy="2172469"/>
          </a:xfrm>
          <a:prstGeom prst="straightConnector1">
            <a:avLst/>
          </a:prstGeom>
          <a:ln w="19050">
            <a:solidFill>
              <a:srgbClr val="19AAF8">
                <a:alpha val="69804"/>
              </a:srgb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19278C-9FDE-8F45-173D-CE5CB14B823C}"/>
              </a:ext>
            </a:extLst>
          </p:cNvPr>
          <p:cNvCxnSpPr>
            <a:cxnSpLocks/>
            <a:stCxn id="27" idx="2"/>
          </p:cNvCxnSpPr>
          <p:nvPr/>
        </p:nvCxnSpPr>
        <p:spPr>
          <a:xfrm flipH="1">
            <a:off x="2290141" y="3583399"/>
            <a:ext cx="2697137" cy="2158524"/>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78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CFCE8-5D07-17BA-2785-A173C884F1C2}"/>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0FC1A0E5-153E-C8A4-7BEF-B830D935212D}"/>
              </a:ext>
            </a:extLst>
          </p:cNvPr>
          <p:cNvSpPr txBox="1">
            <a:spLocks noGrp="1"/>
          </p:cNvSpPr>
          <p:nvPr>
            <p:ph idx="1"/>
          </p:nvPr>
        </p:nvSpPr>
        <p:spPr>
          <a:xfrm>
            <a:off x="539999" y="971999"/>
            <a:ext cx="8697785" cy="5353263"/>
          </a:xfrm>
        </p:spPr>
        <p:txBody>
          <a:bodyPr>
            <a:normAutofit/>
          </a:bodyPr>
          <a:lstStyle/>
          <a:p>
            <a:pPr>
              <a:lnSpc>
                <a:spcPct val="110000"/>
              </a:lnSpc>
            </a:pPr>
            <a:r>
              <a:rPr lang="nb-NO" sz="1400"/>
              <a:t>Create a new Dashboard. Name it "Cloud AP Dashboard" or something</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Go to Variables and Add av variable</a:t>
            </a:r>
          </a:p>
          <a:p>
            <a:pPr>
              <a:lnSpc>
                <a:spcPct val="110000"/>
              </a:lnSpc>
            </a:pPr>
            <a:endParaRPr lang="nb-NO" sz="1400"/>
          </a:p>
          <a:p>
            <a:pPr>
              <a:lnSpc>
                <a:spcPct val="110000"/>
              </a:lnSpc>
            </a:pPr>
            <a:endParaRPr lang="nb-NO" sz="900"/>
          </a:p>
          <a:p>
            <a:pPr>
              <a:lnSpc>
                <a:spcPct val="110000"/>
              </a:lnSpc>
            </a:pPr>
            <a:endParaRPr lang="nb-NO" sz="900"/>
          </a:p>
          <a:p>
            <a:pPr>
              <a:lnSpc>
                <a:spcPct val="110000"/>
              </a:lnSpc>
            </a:pPr>
            <a:endParaRPr lang="nb-NO" sz="1400"/>
          </a:p>
          <a:p>
            <a:pPr>
              <a:lnSpc>
                <a:spcPct val="110000"/>
              </a:lnSpc>
            </a:pPr>
            <a:r>
              <a:rPr lang="nb-NO" sz="1400"/>
              <a:t>We show values with key "host". The reason</a:t>
            </a:r>
            <a:br>
              <a:rPr lang="nb-NO" sz="1400"/>
            </a:br>
            <a:r>
              <a:rPr lang="nb-NO" sz="1400"/>
              <a:t>for this is that we put data in influxDB with</a:t>
            </a:r>
            <a:br>
              <a:rPr lang="nb-NO" sz="1400"/>
            </a:br>
            <a:r>
              <a:rPr lang="nb-NO" sz="1400"/>
              <a:t>that key</a:t>
            </a:r>
          </a:p>
        </p:txBody>
      </p:sp>
      <p:sp>
        <p:nvSpPr>
          <p:cNvPr id="124" name="Slide Number Placeholder 3">
            <a:extLst>
              <a:ext uri="{FF2B5EF4-FFF2-40B4-BE49-F238E27FC236}">
                <a16:creationId xmlns:a16="http://schemas.microsoft.com/office/drawing/2014/main" id="{7CDFF017-928F-BCB1-397D-105835383BFF}"/>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202</a:t>
            </a:fld>
            <a:endParaRPr lang="en-GB"/>
          </a:p>
        </p:txBody>
      </p:sp>
      <p:sp>
        <p:nvSpPr>
          <p:cNvPr id="180" name="Text+Image 50:50">
            <a:extLst>
              <a:ext uri="{FF2B5EF4-FFF2-40B4-BE49-F238E27FC236}">
                <a16:creationId xmlns:a16="http://schemas.microsoft.com/office/drawing/2014/main" id="{15F50B68-8C37-7080-68C6-54A78A6D34C0}"/>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B62F3AE5-EFBD-1346-8384-185A102F9AA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E0B4CD56-E799-3927-9EDC-C20541358BC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6" name="Picture 5">
            <a:extLst>
              <a:ext uri="{FF2B5EF4-FFF2-40B4-BE49-F238E27FC236}">
                <a16:creationId xmlns:a16="http://schemas.microsoft.com/office/drawing/2014/main" id="{2206D276-33AA-9380-82F8-C3BB0EA6BB9E}"/>
              </a:ext>
            </a:extLst>
          </p:cNvPr>
          <p:cNvPicPr>
            <a:picLocks noChangeAspect="1"/>
          </p:cNvPicPr>
          <p:nvPr/>
        </p:nvPicPr>
        <p:blipFill>
          <a:blip r:embed="rId3"/>
          <a:stretch>
            <a:fillRect/>
          </a:stretch>
        </p:blipFill>
        <p:spPr>
          <a:xfrm>
            <a:off x="4910428" y="2847463"/>
            <a:ext cx="3204925" cy="3171248"/>
          </a:xfrm>
          <a:prstGeom prst="rect">
            <a:avLst/>
          </a:prstGeom>
        </p:spPr>
      </p:pic>
      <p:pic>
        <p:nvPicPr>
          <p:cNvPr id="10" name="Picture 9">
            <a:extLst>
              <a:ext uri="{FF2B5EF4-FFF2-40B4-BE49-F238E27FC236}">
                <a16:creationId xmlns:a16="http://schemas.microsoft.com/office/drawing/2014/main" id="{F8894C6B-D950-DCB3-52AA-323C0BB0E133}"/>
              </a:ext>
            </a:extLst>
          </p:cNvPr>
          <p:cNvPicPr>
            <a:picLocks noChangeAspect="1"/>
          </p:cNvPicPr>
          <p:nvPr/>
        </p:nvPicPr>
        <p:blipFill>
          <a:blip r:embed="rId4"/>
          <a:stretch>
            <a:fillRect/>
          </a:stretch>
        </p:blipFill>
        <p:spPr>
          <a:xfrm>
            <a:off x="8257430" y="4777539"/>
            <a:ext cx="3855710" cy="1241172"/>
          </a:xfrm>
          <a:prstGeom prst="rect">
            <a:avLst/>
          </a:prstGeom>
        </p:spPr>
      </p:pic>
      <p:pic>
        <p:nvPicPr>
          <p:cNvPr id="2" name="Picture 1">
            <a:extLst>
              <a:ext uri="{FF2B5EF4-FFF2-40B4-BE49-F238E27FC236}">
                <a16:creationId xmlns:a16="http://schemas.microsoft.com/office/drawing/2014/main" id="{346D505B-FE83-F841-4F30-B01FF0FE9080}"/>
              </a:ext>
            </a:extLst>
          </p:cNvPr>
          <p:cNvPicPr>
            <a:picLocks noChangeAspect="1"/>
          </p:cNvPicPr>
          <p:nvPr/>
        </p:nvPicPr>
        <p:blipFill>
          <a:blip r:embed="rId5"/>
          <a:stretch>
            <a:fillRect/>
          </a:stretch>
        </p:blipFill>
        <p:spPr>
          <a:xfrm>
            <a:off x="815119" y="1433972"/>
            <a:ext cx="5744520" cy="1060419"/>
          </a:xfrm>
          <a:prstGeom prst="rect">
            <a:avLst/>
          </a:prstGeom>
        </p:spPr>
      </p:pic>
      <p:pic>
        <p:nvPicPr>
          <p:cNvPr id="5" name="Picture 4">
            <a:extLst>
              <a:ext uri="{FF2B5EF4-FFF2-40B4-BE49-F238E27FC236}">
                <a16:creationId xmlns:a16="http://schemas.microsoft.com/office/drawing/2014/main" id="{39E2B547-FAA2-EC0B-979E-A45F1D04CF95}"/>
              </a:ext>
            </a:extLst>
          </p:cNvPr>
          <p:cNvPicPr>
            <a:picLocks noChangeAspect="1"/>
          </p:cNvPicPr>
          <p:nvPr/>
        </p:nvPicPr>
        <p:blipFill>
          <a:blip r:embed="rId6"/>
          <a:stretch>
            <a:fillRect/>
          </a:stretch>
        </p:blipFill>
        <p:spPr>
          <a:xfrm>
            <a:off x="5578140" y="1871245"/>
            <a:ext cx="896949" cy="959046"/>
          </a:xfrm>
          <a:prstGeom prst="rect">
            <a:avLst/>
          </a:prstGeom>
        </p:spPr>
      </p:pic>
      <p:cxnSp>
        <p:nvCxnSpPr>
          <p:cNvPr id="7" name="Straight Arrow Connector 6">
            <a:extLst>
              <a:ext uri="{FF2B5EF4-FFF2-40B4-BE49-F238E27FC236}">
                <a16:creationId xmlns:a16="http://schemas.microsoft.com/office/drawing/2014/main" id="{E1E08229-3AE3-38B1-7742-7CF4164A4840}"/>
              </a:ext>
            </a:extLst>
          </p:cNvPr>
          <p:cNvCxnSpPr>
            <a:cxnSpLocks/>
            <a:endCxn id="8" idx="1"/>
          </p:cNvCxnSpPr>
          <p:nvPr/>
        </p:nvCxnSpPr>
        <p:spPr>
          <a:xfrm flipV="1">
            <a:off x="2053719" y="2315648"/>
            <a:ext cx="3524421" cy="2533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8" name="Rectangle: Rounded Corners 7">
            <a:extLst>
              <a:ext uri="{FF2B5EF4-FFF2-40B4-BE49-F238E27FC236}">
                <a16:creationId xmlns:a16="http://schemas.microsoft.com/office/drawing/2014/main" id="{C66BA33E-D9F8-93C7-EBE2-EFF47EEC3AF1}"/>
              </a:ext>
            </a:extLst>
          </p:cNvPr>
          <p:cNvSpPr/>
          <p:nvPr/>
        </p:nvSpPr>
        <p:spPr>
          <a:xfrm>
            <a:off x="5578140" y="2136904"/>
            <a:ext cx="896949" cy="357487"/>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pic>
        <p:nvPicPr>
          <p:cNvPr id="9" name="Picture 8">
            <a:extLst>
              <a:ext uri="{FF2B5EF4-FFF2-40B4-BE49-F238E27FC236}">
                <a16:creationId xmlns:a16="http://schemas.microsoft.com/office/drawing/2014/main" id="{B2A8F8AC-B750-52ED-046D-2934B7A887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79861" y="940023"/>
            <a:ext cx="1995433" cy="1656078"/>
          </a:xfrm>
          <a:prstGeom prst="rect">
            <a:avLst/>
          </a:prstGeom>
        </p:spPr>
      </p:pic>
      <p:pic>
        <p:nvPicPr>
          <p:cNvPr id="11" name="Picture 10">
            <a:extLst>
              <a:ext uri="{FF2B5EF4-FFF2-40B4-BE49-F238E27FC236}">
                <a16:creationId xmlns:a16="http://schemas.microsoft.com/office/drawing/2014/main" id="{ECF4E6BE-E886-9F07-959D-20A1BEEC9B82}"/>
              </a:ext>
            </a:extLst>
          </p:cNvPr>
          <p:cNvPicPr>
            <a:picLocks noChangeAspect="1"/>
          </p:cNvPicPr>
          <p:nvPr/>
        </p:nvPicPr>
        <p:blipFill>
          <a:blip r:embed="rId8"/>
          <a:stretch>
            <a:fillRect/>
          </a:stretch>
        </p:blipFill>
        <p:spPr>
          <a:xfrm>
            <a:off x="7211221" y="1422682"/>
            <a:ext cx="1571844" cy="543001"/>
          </a:xfrm>
          <a:prstGeom prst="rect">
            <a:avLst/>
          </a:prstGeom>
        </p:spPr>
      </p:pic>
      <p:cxnSp>
        <p:nvCxnSpPr>
          <p:cNvPr id="12" name="Straight Arrow Connector 11">
            <a:extLst>
              <a:ext uri="{FF2B5EF4-FFF2-40B4-BE49-F238E27FC236}">
                <a16:creationId xmlns:a16="http://schemas.microsoft.com/office/drawing/2014/main" id="{472F242C-B5A4-E682-EC7F-8A1C7761C7D0}"/>
              </a:ext>
            </a:extLst>
          </p:cNvPr>
          <p:cNvCxnSpPr>
            <a:cxnSpLocks/>
            <a:stCxn id="8" idx="3"/>
          </p:cNvCxnSpPr>
          <p:nvPr/>
        </p:nvCxnSpPr>
        <p:spPr>
          <a:xfrm flipV="1">
            <a:off x="6475089" y="1702079"/>
            <a:ext cx="1273457" cy="61356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BC5D5754-42B4-D136-6118-E2979041BB3D}"/>
              </a:ext>
            </a:extLst>
          </p:cNvPr>
          <p:cNvSpPr txBox="1"/>
          <p:nvPr/>
        </p:nvSpPr>
        <p:spPr>
          <a:xfrm>
            <a:off x="9636556" y="2239672"/>
            <a:ext cx="1566832" cy="254720"/>
          </a:xfrm>
          <a:prstGeom prst="rect">
            <a:avLst/>
          </a:prstGeom>
          <a:solidFill>
            <a:srgbClr val="111217"/>
          </a:solidFill>
        </p:spPr>
        <p:txBody>
          <a:bodyPr wrap="square" lIns="90000" tIns="46800" rIns="90000" bIns="46800" rtlCol="0">
            <a:noAutofit/>
          </a:bodyPr>
          <a:lstStyle/>
          <a:p>
            <a:pPr algn="l"/>
            <a:r>
              <a:rPr lang="nb-NO" sz="900">
                <a:solidFill>
                  <a:schemeClr val="bg1">
                    <a:lumMod val="85000"/>
                  </a:schemeClr>
                </a:solidFill>
              </a:rPr>
              <a:t>Cloud AP Dashboard</a:t>
            </a:r>
            <a:endParaRPr lang="nb-NO" sz="900" dirty="0" err="1">
              <a:solidFill>
                <a:schemeClr val="bg1">
                  <a:lumMod val="85000"/>
                </a:schemeClr>
              </a:solidFill>
            </a:endParaRPr>
          </a:p>
        </p:txBody>
      </p:sp>
      <p:cxnSp>
        <p:nvCxnSpPr>
          <p:cNvPr id="16" name="Straight Arrow Connector 15">
            <a:extLst>
              <a:ext uri="{FF2B5EF4-FFF2-40B4-BE49-F238E27FC236}">
                <a16:creationId xmlns:a16="http://schemas.microsoft.com/office/drawing/2014/main" id="{97EB1E14-E821-4C3F-5026-30BE9E6A3219}"/>
              </a:ext>
            </a:extLst>
          </p:cNvPr>
          <p:cNvCxnSpPr>
            <a:cxnSpLocks/>
          </p:cNvCxnSpPr>
          <p:nvPr/>
        </p:nvCxnSpPr>
        <p:spPr>
          <a:xfrm>
            <a:off x="8035365" y="1675683"/>
            <a:ext cx="1534030" cy="6913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2E0EF5E1-6EAA-99A7-8D3F-186CB17C46CA}"/>
              </a:ext>
            </a:extLst>
          </p:cNvPr>
          <p:cNvPicPr>
            <a:picLocks noChangeAspect="1"/>
          </p:cNvPicPr>
          <p:nvPr/>
        </p:nvPicPr>
        <p:blipFill rotWithShape="1">
          <a:blip r:embed="rId9"/>
          <a:srcRect b="52429"/>
          <a:stretch/>
        </p:blipFill>
        <p:spPr>
          <a:xfrm>
            <a:off x="815119" y="2938794"/>
            <a:ext cx="3234801" cy="1222937"/>
          </a:xfrm>
          <a:prstGeom prst="rect">
            <a:avLst/>
          </a:prstGeom>
        </p:spPr>
      </p:pic>
      <p:pic>
        <p:nvPicPr>
          <p:cNvPr id="19" name="Picture 18">
            <a:extLst>
              <a:ext uri="{FF2B5EF4-FFF2-40B4-BE49-F238E27FC236}">
                <a16:creationId xmlns:a16="http://schemas.microsoft.com/office/drawing/2014/main" id="{2A091FDA-27D5-7157-68B9-582E2A776E15}"/>
              </a:ext>
            </a:extLst>
          </p:cNvPr>
          <p:cNvPicPr>
            <a:picLocks noChangeAspect="1"/>
          </p:cNvPicPr>
          <p:nvPr/>
        </p:nvPicPr>
        <p:blipFill>
          <a:blip r:embed="rId10"/>
          <a:srcRect l="12723" t="16854" r="12728" b="11580"/>
          <a:stretch/>
        </p:blipFill>
        <p:spPr>
          <a:xfrm>
            <a:off x="4088282" y="3274694"/>
            <a:ext cx="701848" cy="231831"/>
          </a:xfrm>
          <a:prstGeom prst="rect">
            <a:avLst/>
          </a:prstGeom>
        </p:spPr>
      </p:pic>
      <p:cxnSp>
        <p:nvCxnSpPr>
          <p:cNvPr id="20" name="Straight Arrow Connector 19">
            <a:extLst>
              <a:ext uri="{FF2B5EF4-FFF2-40B4-BE49-F238E27FC236}">
                <a16:creationId xmlns:a16="http://schemas.microsoft.com/office/drawing/2014/main" id="{7288645B-8541-2C2C-E910-F78B807A981F}"/>
              </a:ext>
            </a:extLst>
          </p:cNvPr>
          <p:cNvCxnSpPr>
            <a:cxnSpLocks/>
            <a:endCxn id="19" idx="1"/>
          </p:cNvCxnSpPr>
          <p:nvPr/>
        </p:nvCxnSpPr>
        <p:spPr>
          <a:xfrm flipV="1">
            <a:off x="2952629" y="3390610"/>
            <a:ext cx="1135653" cy="588338"/>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0A2D2F6F-03B7-BD4A-708C-47B73B181548}"/>
              </a:ext>
            </a:extLst>
          </p:cNvPr>
          <p:cNvCxnSpPr>
            <a:cxnSpLocks/>
            <a:stCxn id="19" idx="3"/>
            <a:endCxn id="25" idx="1"/>
          </p:cNvCxnSpPr>
          <p:nvPr/>
        </p:nvCxnSpPr>
        <p:spPr>
          <a:xfrm>
            <a:off x="4790130" y="3390610"/>
            <a:ext cx="142076" cy="0"/>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25" name="Rectangle: Rounded Corners 24">
            <a:extLst>
              <a:ext uri="{FF2B5EF4-FFF2-40B4-BE49-F238E27FC236}">
                <a16:creationId xmlns:a16="http://schemas.microsoft.com/office/drawing/2014/main" id="{A8D239A9-AE5A-AA56-E4E8-B706AF81C847}"/>
              </a:ext>
            </a:extLst>
          </p:cNvPr>
          <p:cNvSpPr/>
          <p:nvPr/>
        </p:nvSpPr>
        <p:spPr>
          <a:xfrm>
            <a:off x="4932206" y="3274694"/>
            <a:ext cx="896949"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CC2F88C5-C784-2907-3E44-29D75EA3EDD5}"/>
              </a:ext>
            </a:extLst>
          </p:cNvPr>
          <p:cNvSpPr/>
          <p:nvPr/>
        </p:nvSpPr>
        <p:spPr>
          <a:xfrm>
            <a:off x="5866484" y="5735623"/>
            <a:ext cx="1750866" cy="23183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28" name="Straight Arrow Connector 27">
            <a:extLst>
              <a:ext uri="{FF2B5EF4-FFF2-40B4-BE49-F238E27FC236}">
                <a16:creationId xmlns:a16="http://schemas.microsoft.com/office/drawing/2014/main" id="{D7327946-1B07-4900-921F-D7ED6AD3192A}"/>
              </a:ext>
            </a:extLst>
          </p:cNvPr>
          <p:cNvCxnSpPr>
            <a:cxnSpLocks/>
          </p:cNvCxnSpPr>
          <p:nvPr/>
        </p:nvCxnSpPr>
        <p:spPr>
          <a:xfrm>
            <a:off x="5519491" y="3506525"/>
            <a:ext cx="1164652" cy="221764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691EEF42-B9CE-08ED-8710-9E34A91D5B46}"/>
              </a:ext>
            </a:extLst>
          </p:cNvPr>
          <p:cNvPicPr>
            <a:picLocks noChangeAspect="1"/>
          </p:cNvPicPr>
          <p:nvPr/>
        </p:nvPicPr>
        <p:blipFill>
          <a:blip r:embed="rId11"/>
          <a:stretch>
            <a:fillRect/>
          </a:stretch>
        </p:blipFill>
        <p:spPr>
          <a:xfrm>
            <a:off x="1682795" y="4771872"/>
            <a:ext cx="2256044" cy="1222936"/>
          </a:xfrm>
          <a:prstGeom prst="rect">
            <a:avLst/>
          </a:prstGeom>
        </p:spPr>
      </p:pic>
      <p:cxnSp>
        <p:nvCxnSpPr>
          <p:cNvPr id="34" name="Straight Arrow Connector 33">
            <a:extLst>
              <a:ext uri="{FF2B5EF4-FFF2-40B4-BE49-F238E27FC236}">
                <a16:creationId xmlns:a16="http://schemas.microsoft.com/office/drawing/2014/main" id="{BFB35F46-38A4-824D-53CC-2C5847EB058F}"/>
              </a:ext>
            </a:extLst>
          </p:cNvPr>
          <p:cNvCxnSpPr>
            <a:cxnSpLocks/>
            <a:endCxn id="26" idx="1"/>
          </p:cNvCxnSpPr>
          <p:nvPr/>
        </p:nvCxnSpPr>
        <p:spPr>
          <a:xfrm>
            <a:off x="2739008" y="5369713"/>
            <a:ext cx="3127476" cy="481826"/>
          </a:xfrm>
          <a:prstGeom prst="straightConnector1">
            <a:avLst/>
          </a:prstGeom>
          <a:ln w="9525">
            <a:prstDash val="dash"/>
            <a:tailEnd type="triangle"/>
          </a:ln>
        </p:spPr>
        <p:style>
          <a:lnRef idx="3">
            <a:schemeClr val="accent1"/>
          </a:lnRef>
          <a:fillRef idx="0">
            <a:schemeClr val="accent1"/>
          </a:fillRef>
          <a:effectRef idx="2">
            <a:schemeClr val="accent1"/>
          </a:effectRef>
          <a:fontRef idx="minor">
            <a:schemeClr val="tx1"/>
          </a:fontRef>
        </p:style>
      </p:cxnSp>
      <p:sp>
        <p:nvSpPr>
          <p:cNvPr id="39" name="The distance between the headline and the start of the body copy is always constant.…">
            <a:extLst>
              <a:ext uri="{FF2B5EF4-FFF2-40B4-BE49-F238E27FC236}">
                <a16:creationId xmlns:a16="http://schemas.microsoft.com/office/drawing/2014/main" id="{04ED6638-65C8-AAD9-772A-D4B147D35B40}"/>
              </a:ext>
            </a:extLst>
          </p:cNvPr>
          <p:cNvSpPr txBox="1">
            <a:spLocks/>
          </p:cNvSpPr>
          <p:nvPr/>
        </p:nvSpPr>
        <p:spPr bwMode="gray">
          <a:xfrm>
            <a:off x="8309268" y="3762064"/>
            <a:ext cx="3709129" cy="136475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400"/>
              <a:t>When you press "Run query" you should see the names of your APs that you have inserted into influxdb</a:t>
            </a:r>
          </a:p>
        </p:txBody>
      </p:sp>
    </p:spTree>
    <p:extLst>
      <p:ext uri="{BB962C8B-B14F-4D97-AF65-F5344CB8AC3E}">
        <p14:creationId xmlns:p14="http://schemas.microsoft.com/office/powerpoint/2010/main" val="75772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FDEBA-F13E-1151-06EC-70CD5712DEE0}"/>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09917E2-8B55-FEC6-FE45-6D3364564435}"/>
              </a:ext>
            </a:extLst>
          </p:cNvPr>
          <p:cNvSpPr txBox="1">
            <a:spLocks noGrp="1"/>
          </p:cNvSpPr>
          <p:nvPr>
            <p:ph idx="1"/>
          </p:nvPr>
        </p:nvSpPr>
        <p:spPr>
          <a:xfrm>
            <a:off x="539999" y="972000"/>
            <a:ext cx="5423479" cy="5222066"/>
          </a:xfrm>
        </p:spPr>
        <p:txBody>
          <a:bodyPr>
            <a:normAutofit/>
          </a:bodyPr>
          <a:lstStyle/>
          <a:p>
            <a:pPr>
              <a:lnSpc>
                <a:spcPct val="110000"/>
              </a:lnSpc>
            </a:pPr>
            <a:r>
              <a:rPr lang="nb-NO" sz="1400"/>
              <a:t>Go to the dashboard and select "Add visualization"</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Select the "CloudAP" datasource that you created</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Replicate this query for your first visualization </a:t>
            </a:r>
          </a:p>
        </p:txBody>
      </p:sp>
      <p:sp>
        <p:nvSpPr>
          <p:cNvPr id="124" name="Slide Number Placeholder 3">
            <a:extLst>
              <a:ext uri="{FF2B5EF4-FFF2-40B4-BE49-F238E27FC236}">
                <a16:creationId xmlns:a16="http://schemas.microsoft.com/office/drawing/2014/main" id="{797B05B3-A065-0109-0439-14AB7F2D961E}"/>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203</a:t>
            </a:fld>
            <a:endParaRPr lang="en-GB"/>
          </a:p>
        </p:txBody>
      </p:sp>
      <p:sp>
        <p:nvSpPr>
          <p:cNvPr id="180" name="Text+Image 50:50">
            <a:extLst>
              <a:ext uri="{FF2B5EF4-FFF2-40B4-BE49-F238E27FC236}">
                <a16:creationId xmlns:a16="http://schemas.microsoft.com/office/drawing/2014/main" id="{E4F30233-9909-D4D1-112C-69E2CD83981B}"/>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57D45160-3900-DAAD-ACD4-D3F70564A2CB}"/>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F754834-A2A0-7863-EC9F-B95745FFCE53}"/>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5" name="Picture 4">
            <a:extLst>
              <a:ext uri="{FF2B5EF4-FFF2-40B4-BE49-F238E27FC236}">
                <a16:creationId xmlns:a16="http://schemas.microsoft.com/office/drawing/2014/main" id="{0750FB5D-63B6-A1AD-3588-357C0B444EC5}"/>
              </a:ext>
            </a:extLst>
          </p:cNvPr>
          <p:cNvPicPr>
            <a:picLocks noChangeAspect="1"/>
          </p:cNvPicPr>
          <p:nvPr/>
        </p:nvPicPr>
        <p:blipFill>
          <a:blip r:embed="rId3"/>
          <a:stretch>
            <a:fillRect/>
          </a:stretch>
        </p:blipFill>
        <p:spPr>
          <a:xfrm>
            <a:off x="813865" y="1441519"/>
            <a:ext cx="4496281" cy="1307330"/>
          </a:xfrm>
          <a:prstGeom prst="rect">
            <a:avLst/>
          </a:prstGeom>
        </p:spPr>
      </p:pic>
      <p:pic>
        <p:nvPicPr>
          <p:cNvPr id="8" name="Picture 7">
            <a:extLst>
              <a:ext uri="{FF2B5EF4-FFF2-40B4-BE49-F238E27FC236}">
                <a16:creationId xmlns:a16="http://schemas.microsoft.com/office/drawing/2014/main" id="{2CF10841-C74A-EFDF-8E1E-B0580B2BD0F9}"/>
              </a:ext>
            </a:extLst>
          </p:cNvPr>
          <p:cNvPicPr>
            <a:picLocks noChangeAspect="1"/>
          </p:cNvPicPr>
          <p:nvPr/>
        </p:nvPicPr>
        <p:blipFill>
          <a:blip r:embed="rId4"/>
          <a:stretch>
            <a:fillRect/>
          </a:stretch>
        </p:blipFill>
        <p:spPr>
          <a:xfrm>
            <a:off x="813865" y="3263531"/>
            <a:ext cx="4496281" cy="1719390"/>
          </a:xfrm>
          <a:prstGeom prst="rect">
            <a:avLst/>
          </a:prstGeom>
        </p:spPr>
      </p:pic>
      <p:pic>
        <p:nvPicPr>
          <p:cNvPr id="2" name="Picture 1">
            <a:extLst>
              <a:ext uri="{FF2B5EF4-FFF2-40B4-BE49-F238E27FC236}">
                <a16:creationId xmlns:a16="http://schemas.microsoft.com/office/drawing/2014/main" id="{B47021D9-16DB-FDEE-5833-83C35A0718EF}"/>
              </a:ext>
            </a:extLst>
          </p:cNvPr>
          <p:cNvPicPr>
            <a:picLocks noChangeAspect="1"/>
          </p:cNvPicPr>
          <p:nvPr/>
        </p:nvPicPr>
        <p:blipFill>
          <a:blip r:embed="rId5"/>
          <a:srcRect t="52158" r="61261"/>
          <a:stretch/>
        </p:blipFill>
        <p:spPr>
          <a:xfrm>
            <a:off x="5638228" y="1674000"/>
            <a:ext cx="6457265" cy="4333056"/>
          </a:xfrm>
          <a:prstGeom prst="rect">
            <a:avLst/>
          </a:prstGeom>
        </p:spPr>
      </p:pic>
      <p:cxnSp>
        <p:nvCxnSpPr>
          <p:cNvPr id="6" name="Straight Arrow Connector 5">
            <a:extLst>
              <a:ext uri="{FF2B5EF4-FFF2-40B4-BE49-F238E27FC236}">
                <a16:creationId xmlns:a16="http://schemas.microsoft.com/office/drawing/2014/main" id="{DE48DAA6-8594-62E3-C894-465446C74012}"/>
              </a:ext>
            </a:extLst>
          </p:cNvPr>
          <p:cNvCxnSpPr>
            <a:cxnSpLocks/>
          </p:cNvCxnSpPr>
          <p:nvPr/>
        </p:nvCxnSpPr>
        <p:spPr>
          <a:xfrm flipV="1">
            <a:off x="4977517" y="4321534"/>
            <a:ext cx="878619" cy="910424"/>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123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1A448-2A3C-4056-D06B-F02DCB67229B}"/>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05B0EE57-6F01-1C42-4A25-9201B9F3656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204</a:t>
            </a:fld>
            <a:endParaRPr lang="en-GB"/>
          </a:p>
        </p:txBody>
      </p:sp>
      <p:sp>
        <p:nvSpPr>
          <p:cNvPr id="180" name="Text+Image 50:50">
            <a:extLst>
              <a:ext uri="{FF2B5EF4-FFF2-40B4-BE49-F238E27FC236}">
                <a16:creationId xmlns:a16="http://schemas.microsoft.com/office/drawing/2014/main" id="{51ACE933-9B4E-1CDB-B72E-F7EBF76C7C34}"/>
              </a:ext>
            </a:extLst>
          </p:cNvPr>
          <p:cNvSpPr txBox="1">
            <a:spLocks noGrp="1"/>
          </p:cNvSpPr>
          <p:nvPr>
            <p:ph type="title"/>
          </p:nvPr>
        </p:nvSpPr>
        <p:spPr>
          <a:xfrm>
            <a:off x="540000" y="432000"/>
            <a:ext cx="11109600" cy="540000"/>
          </a:xfrm>
        </p:spPr>
        <p:txBody>
          <a:bodyPr anchor="ctr">
            <a:normAutofit/>
          </a:bodyPr>
          <a:lstStyle/>
          <a:p>
            <a:pPr algn="l"/>
            <a:r>
              <a:rPr lang="en-US" sz="2800"/>
              <a:t>Creating the dashboard in Grafana</a:t>
            </a:r>
          </a:p>
        </p:txBody>
      </p:sp>
      <p:sp>
        <p:nvSpPr>
          <p:cNvPr id="3" name="Footer Placeholder 6">
            <a:extLst>
              <a:ext uri="{FF2B5EF4-FFF2-40B4-BE49-F238E27FC236}">
                <a16:creationId xmlns:a16="http://schemas.microsoft.com/office/drawing/2014/main" id="{ED5D5AFD-B5B8-8932-7F4D-02DBEDCD307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9854FF3-440B-28DA-1130-9E00D788104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5" name="Picture 4">
            <a:extLst>
              <a:ext uri="{FF2B5EF4-FFF2-40B4-BE49-F238E27FC236}">
                <a16:creationId xmlns:a16="http://schemas.microsoft.com/office/drawing/2014/main" id="{FC19059B-7AEC-44C2-FA36-2A49DF31F3D0}"/>
              </a:ext>
            </a:extLst>
          </p:cNvPr>
          <p:cNvPicPr>
            <a:picLocks noChangeAspect="1"/>
          </p:cNvPicPr>
          <p:nvPr/>
        </p:nvPicPr>
        <p:blipFill>
          <a:blip r:embed="rId3"/>
          <a:stretch>
            <a:fillRect/>
          </a:stretch>
        </p:blipFill>
        <p:spPr>
          <a:xfrm>
            <a:off x="540000" y="1316090"/>
            <a:ext cx="8669973" cy="4710853"/>
          </a:xfrm>
          <a:prstGeom prst="rect">
            <a:avLst/>
          </a:prstGeom>
        </p:spPr>
      </p:pic>
      <p:sp>
        <p:nvSpPr>
          <p:cNvPr id="2" name="The distance between the headline and the start of the body copy is always constant.…">
            <a:extLst>
              <a:ext uri="{FF2B5EF4-FFF2-40B4-BE49-F238E27FC236}">
                <a16:creationId xmlns:a16="http://schemas.microsoft.com/office/drawing/2014/main" id="{FC7D2B71-41A7-F39A-75A6-E849D868920C}"/>
              </a:ext>
            </a:extLst>
          </p:cNvPr>
          <p:cNvSpPr txBox="1">
            <a:spLocks noGrp="1"/>
          </p:cNvSpPr>
          <p:nvPr>
            <p:ph idx="1"/>
          </p:nvPr>
        </p:nvSpPr>
        <p:spPr>
          <a:xfrm>
            <a:off x="539999" y="860679"/>
            <a:ext cx="5423479" cy="5222066"/>
          </a:xfrm>
        </p:spPr>
        <p:txBody>
          <a:bodyPr>
            <a:normAutofit/>
          </a:bodyPr>
          <a:lstStyle/>
          <a:p>
            <a:pPr>
              <a:lnSpc>
                <a:spcPct val="110000"/>
              </a:lnSpc>
            </a:pPr>
            <a:r>
              <a:rPr lang="nb-NO" sz="1400"/>
              <a:t>You should see the graphs starting to show</a:t>
            </a:r>
          </a:p>
        </p:txBody>
      </p:sp>
      <p:cxnSp>
        <p:nvCxnSpPr>
          <p:cNvPr id="6" name="Straight Arrow Connector 5">
            <a:extLst>
              <a:ext uri="{FF2B5EF4-FFF2-40B4-BE49-F238E27FC236}">
                <a16:creationId xmlns:a16="http://schemas.microsoft.com/office/drawing/2014/main" id="{0618A184-C11A-7E4F-FF34-7EB965706F8E}"/>
              </a:ext>
            </a:extLst>
          </p:cNvPr>
          <p:cNvCxnSpPr>
            <a:cxnSpLocks/>
          </p:cNvCxnSpPr>
          <p:nvPr/>
        </p:nvCxnSpPr>
        <p:spPr>
          <a:xfrm>
            <a:off x="4711148" y="1192696"/>
            <a:ext cx="2449002" cy="208324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232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BDF8-398C-4D6F-5055-426E4D0C6538}"/>
            </a:ext>
          </a:extLst>
        </p:cNvPr>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4126EFA7-8367-A473-B740-6FE66974C03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205</a:t>
            </a:fld>
            <a:endParaRPr lang="en-GB"/>
          </a:p>
        </p:txBody>
      </p:sp>
      <p:sp>
        <p:nvSpPr>
          <p:cNvPr id="180" name="Text+Image 50:50">
            <a:extLst>
              <a:ext uri="{FF2B5EF4-FFF2-40B4-BE49-F238E27FC236}">
                <a16:creationId xmlns:a16="http://schemas.microsoft.com/office/drawing/2014/main" id="{C2D118F3-C9E8-BF54-60A4-86695C06AEA4}"/>
              </a:ext>
            </a:extLst>
          </p:cNvPr>
          <p:cNvSpPr txBox="1">
            <a:spLocks noGrp="1"/>
          </p:cNvSpPr>
          <p:nvPr>
            <p:ph type="title"/>
          </p:nvPr>
        </p:nvSpPr>
        <p:spPr>
          <a:xfrm>
            <a:off x="540000" y="432000"/>
            <a:ext cx="11109600" cy="540000"/>
          </a:xfrm>
        </p:spPr>
        <p:txBody>
          <a:bodyPr anchor="ctr">
            <a:normAutofit/>
          </a:bodyPr>
          <a:lstStyle/>
          <a:p>
            <a:pPr algn="l"/>
            <a:r>
              <a:rPr lang="en-US" sz="2800"/>
              <a:t>Example dashboard in Grafana</a:t>
            </a:r>
          </a:p>
        </p:txBody>
      </p:sp>
      <p:sp>
        <p:nvSpPr>
          <p:cNvPr id="3" name="Footer Placeholder 6">
            <a:extLst>
              <a:ext uri="{FF2B5EF4-FFF2-40B4-BE49-F238E27FC236}">
                <a16:creationId xmlns:a16="http://schemas.microsoft.com/office/drawing/2014/main" id="{DC38D7A2-3018-E7A7-8AB7-AC3B499B358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58901BB-B9C5-C256-8092-134AAF590C4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#71: Python - MIST-&gt;InfluxDB-&gt;Grafana</a:t>
            </a:r>
          </a:p>
        </p:txBody>
      </p:sp>
      <p:pic>
        <p:nvPicPr>
          <p:cNvPr id="8" name="Picture 7">
            <a:extLst>
              <a:ext uri="{FF2B5EF4-FFF2-40B4-BE49-F238E27FC236}">
                <a16:creationId xmlns:a16="http://schemas.microsoft.com/office/drawing/2014/main" id="{976820C2-06EC-CBF9-40C6-D555076F49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2351" y="1327433"/>
            <a:ext cx="8208949" cy="3293099"/>
          </a:xfrm>
          <a:prstGeom prst="rect">
            <a:avLst/>
          </a:prstGeom>
        </p:spPr>
      </p:pic>
      <p:sp>
        <p:nvSpPr>
          <p:cNvPr id="5" name="The distance between the headline and the start of the body copy is always constant.…">
            <a:extLst>
              <a:ext uri="{FF2B5EF4-FFF2-40B4-BE49-F238E27FC236}">
                <a16:creationId xmlns:a16="http://schemas.microsoft.com/office/drawing/2014/main" id="{56E70B81-F6B0-5F12-07F8-8F5F38E5CDC2}"/>
              </a:ext>
            </a:extLst>
          </p:cNvPr>
          <p:cNvSpPr txBox="1">
            <a:spLocks noGrp="1"/>
          </p:cNvSpPr>
          <p:nvPr>
            <p:ph idx="1"/>
          </p:nvPr>
        </p:nvSpPr>
        <p:spPr>
          <a:xfrm>
            <a:off x="539999" y="860679"/>
            <a:ext cx="7093253" cy="5222066"/>
          </a:xfrm>
        </p:spPr>
        <p:txBody>
          <a:bodyPr>
            <a:normAutofit/>
          </a:bodyPr>
          <a:lstStyle/>
          <a:p>
            <a:pPr>
              <a:lnSpc>
                <a:spcPct val="110000"/>
              </a:lnSpc>
            </a:pPr>
            <a:r>
              <a:rPr lang="nb-NO" sz="1400"/>
              <a:t>Duplicate the 2.4GHz visualization and create a panel for 5GHz and 6GHz</a:t>
            </a:r>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You can import the example dashboard from the Lab71 folder in "solutions"</a:t>
            </a:r>
            <a:endParaRPr lang="nb-NO" sz="200"/>
          </a:p>
        </p:txBody>
      </p:sp>
      <p:pic>
        <p:nvPicPr>
          <p:cNvPr id="7" name="Picture 6">
            <a:extLst>
              <a:ext uri="{FF2B5EF4-FFF2-40B4-BE49-F238E27FC236}">
                <a16:creationId xmlns:a16="http://schemas.microsoft.com/office/drawing/2014/main" id="{C41F6C46-AB22-6C04-C794-FAE78B3B1287}"/>
              </a:ext>
            </a:extLst>
          </p:cNvPr>
          <p:cNvPicPr>
            <a:picLocks noChangeAspect="1"/>
          </p:cNvPicPr>
          <p:nvPr/>
        </p:nvPicPr>
        <p:blipFill>
          <a:blip r:embed="rId4"/>
          <a:stretch>
            <a:fillRect/>
          </a:stretch>
        </p:blipFill>
        <p:spPr>
          <a:xfrm>
            <a:off x="847984" y="5305479"/>
            <a:ext cx="2655226" cy="648187"/>
          </a:xfrm>
          <a:prstGeom prst="rect">
            <a:avLst/>
          </a:prstGeom>
        </p:spPr>
      </p:pic>
      <p:pic>
        <p:nvPicPr>
          <p:cNvPr id="10" name="Picture 9">
            <a:extLst>
              <a:ext uri="{FF2B5EF4-FFF2-40B4-BE49-F238E27FC236}">
                <a16:creationId xmlns:a16="http://schemas.microsoft.com/office/drawing/2014/main" id="{CCB7542C-298D-DCF4-FA09-AF559A42C5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0588" y="5268003"/>
            <a:ext cx="1704412" cy="775921"/>
          </a:xfrm>
          <a:prstGeom prst="rect">
            <a:avLst/>
          </a:prstGeom>
        </p:spPr>
      </p:pic>
      <p:pic>
        <p:nvPicPr>
          <p:cNvPr id="12" name="Picture 11">
            <a:extLst>
              <a:ext uri="{FF2B5EF4-FFF2-40B4-BE49-F238E27FC236}">
                <a16:creationId xmlns:a16="http://schemas.microsoft.com/office/drawing/2014/main" id="{E89E46BF-0DB5-B707-7BD8-2F0F79833AFA}"/>
              </a:ext>
            </a:extLst>
          </p:cNvPr>
          <p:cNvPicPr>
            <a:picLocks noChangeAspect="1"/>
          </p:cNvPicPr>
          <p:nvPr/>
        </p:nvPicPr>
        <p:blipFill>
          <a:blip r:embed="rId6"/>
          <a:stretch>
            <a:fillRect/>
          </a:stretch>
        </p:blipFill>
        <p:spPr>
          <a:xfrm>
            <a:off x="6670565" y="5253192"/>
            <a:ext cx="771745" cy="805544"/>
          </a:xfrm>
          <a:prstGeom prst="rect">
            <a:avLst/>
          </a:prstGeom>
        </p:spPr>
      </p:pic>
      <p:pic>
        <p:nvPicPr>
          <p:cNvPr id="14" name="Picture 13">
            <a:extLst>
              <a:ext uri="{FF2B5EF4-FFF2-40B4-BE49-F238E27FC236}">
                <a16:creationId xmlns:a16="http://schemas.microsoft.com/office/drawing/2014/main" id="{9F4D4C49-49E3-7EEC-4B7B-8DDBB37C4458}"/>
              </a:ext>
            </a:extLst>
          </p:cNvPr>
          <p:cNvPicPr>
            <a:picLocks noChangeAspect="1"/>
          </p:cNvPicPr>
          <p:nvPr/>
        </p:nvPicPr>
        <p:blipFill>
          <a:blip r:embed="rId7"/>
          <a:srcRect r="21793"/>
          <a:stretch/>
        </p:blipFill>
        <p:spPr>
          <a:xfrm>
            <a:off x="9052021" y="5221586"/>
            <a:ext cx="1412779" cy="837149"/>
          </a:xfrm>
          <a:prstGeom prst="rect">
            <a:avLst/>
          </a:prstGeom>
        </p:spPr>
      </p:pic>
      <p:sp>
        <p:nvSpPr>
          <p:cNvPr id="16" name="TextBox 15">
            <a:extLst>
              <a:ext uri="{FF2B5EF4-FFF2-40B4-BE49-F238E27FC236}">
                <a16:creationId xmlns:a16="http://schemas.microsoft.com/office/drawing/2014/main" id="{5C0BA711-84C3-94FE-4136-5E1D183556B5}"/>
              </a:ext>
            </a:extLst>
          </p:cNvPr>
          <p:cNvSpPr txBox="1"/>
          <p:nvPr/>
        </p:nvSpPr>
        <p:spPr>
          <a:xfrm>
            <a:off x="819972" y="4936147"/>
            <a:ext cx="2683238" cy="261610"/>
          </a:xfrm>
          <a:prstGeom prst="rect">
            <a:avLst/>
          </a:prstGeom>
          <a:noFill/>
        </p:spPr>
        <p:txBody>
          <a:bodyPr wrap="square">
            <a:spAutoFit/>
          </a:bodyPr>
          <a:lstStyle/>
          <a:p>
            <a:r>
              <a:rPr lang="nb-NO" sz="1050"/>
              <a:t>VS Code, open the JSON file </a:t>
            </a:r>
          </a:p>
        </p:txBody>
      </p:sp>
      <p:sp>
        <p:nvSpPr>
          <p:cNvPr id="17" name="TextBox 16">
            <a:extLst>
              <a:ext uri="{FF2B5EF4-FFF2-40B4-BE49-F238E27FC236}">
                <a16:creationId xmlns:a16="http://schemas.microsoft.com/office/drawing/2014/main" id="{6F9A842A-7714-7F01-532A-578AB054A46D}"/>
              </a:ext>
            </a:extLst>
          </p:cNvPr>
          <p:cNvSpPr txBox="1"/>
          <p:nvPr/>
        </p:nvSpPr>
        <p:spPr>
          <a:xfrm>
            <a:off x="4010588" y="4936147"/>
            <a:ext cx="1548578" cy="261610"/>
          </a:xfrm>
          <a:prstGeom prst="rect">
            <a:avLst/>
          </a:prstGeom>
          <a:noFill/>
        </p:spPr>
        <p:txBody>
          <a:bodyPr wrap="square">
            <a:spAutoFit/>
          </a:bodyPr>
          <a:lstStyle/>
          <a:p>
            <a:r>
              <a:rPr lang="nb-NO" sz="1050"/>
              <a:t>Copy the text</a:t>
            </a:r>
          </a:p>
        </p:txBody>
      </p:sp>
      <p:sp>
        <p:nvSpPr>
          <p:cNvPr id="18" name="TextBox 17">
            <a:extLst>
              <a:ext uri="{FF2B5EF4-FFF2-40B4-BE49-F238E27FC236}">
                <a16:creationId xmlns:a16="http://schemas.microsoft.com/office/drawing/2014/main" id="{1E743B20-E424-A51F-4B33-D2531A5737B3}"/>
              </a:ext>
            </a:extLst>
          </p:cNvPr>
          <p:cNvSpPr txBox="1"/>
          <p:nvPr/>
        </p:nvSpPr>
        <p:spPr>
          <a:xfrm>
            <a:off x="6318701" y="4936147"/>
            <a:ext cx="1704412" cy="253916"/>
          </a:xfrm>
          <a:prstGeom prst="rect">
            <a:avLst/>
          </a:prstGeom>
          <a:noFill/>
        </p:spPr>
        <p:txBody>
          <a:bodyPr wrap="square">
            <a:spAutoFit/>
          </a:bodyPr>
          <a:lstStyle/>
          <a:p>
            <a:r>
              <a:rPr lang="nb-NO" sz="1050"/>
              <a:t>Grafana (Dashboards)</a:t>
            </a:r>
          </a:p>
        </p:txBody>
      </p:sp>
      <p:sp>
        <p:nvSpPr>
          <p:cNvPr id="19" name="TextBox 18">
            <a:extLst>
              <a:ext uri="{FF2B5EF4-FFF2-40B4-BE49-F238E27FC236}">
                <a16:creationId xmlns:a16="http://schemas.microsoft.com/office/drawing/2014/main" id="{94FB85F2-D8E2-11B9-D507-1F792BD43BD5}"/>
              </a:ext>
            </a:extLst>
          </p:cNvPr>
          <p:cNvSpPr txBox="1"/>
          <p:nvPr/>
        </p:nvSpPr>
        <p:spPr>
          <a:xfrm>
            <a:off x="9045780" y="4936147"/>
            <a:ext cx="2752519" cy="253916"/>
          </a:xfrm>
          <a:prstGeom prst="rect">
            <a:avLst/>
          </a:prstGeom>
          <a:noFill/>
        </p:spPr>
        <p:txBody>
          <a:bodyPr wrap="square">
            <a:spAutoFit/>
          </a:bodyPr>
          <a:lstStyle/>
          <a:p>
            <a:r>
              <a:rPr lang="nb-NO" sz="1050"/>
              <a:t>Paste the JSON            press "Load"</a:t>
            </a:r>
          </a:p>
        </p:txBody>
      </p:sp>
      <p:pic>
        <p:nvPicPr>
          <p:cNvPr id="21" name="Picture 20">
            <a:extLst>
              <a:ext uri="{FF2B5EF4-FFF2-40B4-BE49-F238E27FC236}">
                <a16:creationId xmlns:a16="http://schemas.microsoft.com/office/drawing/2014/main" id="{E9FCEF37-033F-4A82-7F96-C6A3D6992850}"/>
              </a:ext>
            </a:extLst>
          </p:cNvPr>
          <p:cNvPicPr>
            <a:picLocks noChangeAspect="1"/>
          </p:cNvPicPr>
          <p:nvPr/>
        </p:nvPicPr>
        <p:blipFill>
          <a:blip r:embed="rId8"/>
          <a:stretch>
            <a:fillRect/>
          </a:stretch>
        </p:blipFill>
        <p:spPr>
          <a:xfrm>
            <a:off x="10725882" y="5409435"/>
            <a:ext cx="502247" cy="286226"/>
          </a:xfrm>
          <a:prstGeom prst="rect">
            <a:avLst/>
          </a:prstGeom>
        </p:spPr>
      </p:pic>
      <p:cxnSp>
        <p:nvCxnSpPr>
          <p:cNvPr id="22" name="Straight Arrow Connector 21">
            <a:extLst>
              <a:ext uri="{FF2B5EF4-FFF2-40B4-BE49-F238E27FC236}">
                <a16:creationId xmlns:a16="http://schemas.microsoft.com/office/drawing/2014/main" id="{C0B6C3EF-0ED1-BDE6-761C-8B38DEAFF602}"/>
              </a:ext>
            </a:extLst>
          </p:cNvPr>
          <p:cNvCxnSpPr>
            <a:cxnSpLocks/>
            <a:endCxn id="10" idx="1"/>
          </p:cNvCxnSpPr>
          <p:nvPr/>
        </p:nvCxnSpPr>
        <p:spPr>
          <a:xfrm flipV="1">
            <a:off x="3441700" y="5655964"/>
            <a:ext cx="568888" cy="65386"/>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961652DD-C2CA-6F65-CD1C-C52C0E30D6B9}"/>
              </a:ext>
            </a:extLst>
          </p:cNvPr>
          <p:cNvCxnSpPr>
            <a:cxnSpLocks/>
          </p:cNvCxnSpPr>
          <p:nvPr/>
        </p:nvCxnSpPr>
        <p:spPr>
          <a:xfrm flipV="1">
            <a:off x="7432967" y="5305479"/>
            <a:ext cx="1612813" cy="648187"/>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958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502CA-B4B9-0324-9002-C5706A5FC0ED}"/>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C3896FFD-4512-BB16-7032-FB1E8CF7DE20}"/>
              </a:ext>
            </a:extLst>
          </p:cNvPr>
          <p:cNvSpPr txBox="1">
            <a:spLocks noGrp="1"/>
          </p:cNvSpPr>
          <p:nvPr>
            <p:ph idx="1"/>
          </p:nvPr>
        </p:nvSpPr>
        <p:spPr>
          <a:xfrm>
            <a:off x="539999" y="972000"/>
            <a:ext cx="6768851" cy="5275800"/>
          </a:xfrm>
        </p:spPr>
        <p:txBody>
          <a:bodyPr>
            <a:normAutofit/>
          </a:bodyPr>
          <a:lstStyle/>
          <a:p>
            <a:pPr>
              <a:lnSpc>
                <a:spcPct val="110000"/>
              </a:lnSpc>
            </a:pPr>
            <a:r>
              <a:rPr lang="nb-NO" sz="1200"/>
              <a:t>These are all in the getSiteDevicesStats which we already pull in the Python script. We will use them to build a couple of panels to expand our Dashboard</a:t>
            </a:r>
          </a:p>
          <a:p>
            <a:pPr lvl="1">
              <a:lnSpc>
                <a:spcPct val="110000"/>
              </a:lnSpc>
            </a:pPr>
            <a:r>
              <a:rPr lang="nb-NO" sz="1200"/>
              <a:t>Channel history panel</a:t>
            </a:r>
            <a:br>
              <a:rPr lang="nb-NO" sz="1200"/>
            </a:br>
            <a:r>
              <a:rPr lang="nb-NO" sz="1100"/>
              <a:t>Client count: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num_clients</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Current channel: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channel</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Channel width: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bandwidth</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TxPower: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power</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Number of clients: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num_clients</a:t>
            </a:r>
          </a:p>
          <a:p>
            <a:pPr lvl="1">
              <a:lnSpc>
                <a:spcPct val="110000"/>
              </a:lnSpc>
            </a:pPr>
            <a:r>
              <a:rPr lang="nb-NO" sz="1200"/>
              <a:t>AP info panel</a:t>
            </a:r>
            <a:br>
              <a:rPr lang="nb-NO" sz="1200"/>
            </a:br>
            <a:r>
              <a:rPr lang="nb-NO" sz="1200"/>
              <a:t>AP Name: </a:t>
            </a:r>
            <a:r>
              <a:rPr lang="nb-NO" sz="1200">
                <a:latin typeface="Cascadia Code NF" panose="020B0609020000020004" pitchFamily="49" charset="0"/>
                <a:ea typeface="Cascadia Code NF" panose="020B0609020000020004" pitchFamily="49" charset="0"/>
                <a:cs typeface="Cascadia Code NF" panose="020B0609020000020004" pitchFamily="49" charset="0"/>
              </a:rPr>
              <a:t>already saved in the $APName variable in Grafana</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AP Model: </a:t>
            </a:r>
            <a:r>
              <a:rPr lang="nb-NO" sz="1200">
                <a:latin typeface="Cascadia Code NF" panose="020B0609020000020004" pitchFamily="49" charset="0"/>
                <a:ea typeface="Cascadia Code NF" panose="020B0609020000020004" pitchFamily="49" charset="0"/>
                <a:cs typeface="Cascadia Code NF" panose="020B0609020000020004" pitchFamily="49" charset="0"/>
              </a:rPr>
              <a:t>model</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IP Address: </a:t>
            </a:r>
            <a:r>
              <a:rPr lang="nb-NO" sz="1200">
                <a:latin typeface="Cascadia Code NF" panose="020B0609020000020004" pitchFamily="49" charset="0"/>
                <a:ea typeface="Cascadia Code NF" panose="020B0609020000020004" pitchFamily="49" charset="0"/>
                <a:cs typeface="Cascadia Code NF" panose="020B0609020000020004" pitchFamily="49" charset="0"/>
              </a:rPr>
              <a:t>ip</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External IP: </a:t>
            </a:r>
            <a:r>
              <a:rPr lang="nb-NO" sz="1200">
                <a:latin typeface="Cascadia Code NF" panose="020B0609020000020004" pitchFamily="49" charset="0"/>
                <a:ea typeface="Cascadia Code NF" panose="020B0609020000020004" pitchFamily="49" charset="0"/>
                <a:cs typeface="Cascadia Code NF" panose="020B0609020000020004" pitchFamily="49" charset="0"/>
              </a:rPr>
              <a:t>ext_ip</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Mount direction: </a:t>
            </a:r>
            <a:r>
              <a:rPr lang="nb-NO" sz="1200">
                <a:latin typeface="Cascadia Code NF" panose="020B0609020000020004" pitchFamily="49" charset="0"/>
                <a:ea typeface="Cascadia Code NF" panose="020B0609020000020004" pitchFamily="49" charset="0"/>
                <a:cs typeface="Cascadia Code NF" panose="020B0609020000020004" pitchFamily="49" charset="0"/>
              </a:rPr>
              <a:t>mount</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Power source: </a:t>
            </a:r>
            <a:r>
              <a:rPr lang="nb-NO" sz="1200">
                <a:latin typeface="Cascadia Code NF" panose="020B0609020000020004" pitchFamily="49" charset="0"/>
                <a:ea typeface="Cascadia Code NF" panose="020B0609020000020004" pitchFamily="49" charset="0"/>
                <a:cs typeface="Cascadia Code NF" panose="020B0609020000020004" pitchFamily="49" charset="0"/>
              </a:rPr>
              <a:t>power_src</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Ethernet MAC: </a:t>
            </a:r>
            <a:r>
              <a:rPr lang="nb-NO" sz="1200">
                <a:latin typeface="Cascadia Code NF" panose="020B0609020000020004" pitchFamily="49" charset="0"/>
                <a:ea typeface="Cascadia Code NF" panose="020B0609020000020004" pitchFamily="49" charset="0"/>
                <a:cs typeface="Cascadia Code NF" panose="020B0609020000020004" pitchFamily="49" charset="0"/>
              </a:rPr>
              <a:t>mac</a:t>
            </a:r>
            <a:br>
              <a:rPr lang="nb-NO" sz="1200">
                <a:latin typeface="Cascadia Code NF" panose="020B0609020000020004" pitchFamily="49" charset="0"/>
                <a:ea typeface="Cascadia Code NF" panose="020B0609020000020004" pitchFamily="49" charset="0"/>
                <a:cs typeface="Cascadia Code NF" panose="020B0609020000020004" pitchFamily="49" charset="0"/>
              </a:rPr>
            </a:br>
            <a:r>
              <a:rPr lang="nb-NO" sz="1200"/>
              <a:t>Radio MAC 5GHz: </a:t>
            </a:r>
            <a:r>
              <a:rPr lang="nb-NO" sz="1200">
                <a:latin typeface="Cascadia Code NF" panose="020B0609020000020004" pitchFamily="49" charset="0"/>
                <a:ea typeface="Cascadia Code NF" panose="020B0609020000020004" pitchFamily="49" charset="0"/>
                <a:cs typeface="Cascadia Code NF" panose="020B0609020000020004" pitchFamily="49" charset="0"/>
              </a:rPr>
              <a:t>radio_stat -&gt; band_5 -&gt; mac</a:t>
            </a:r>
            <a:endParaRPr lang="nb-NO" sz="1200"/>
          </a:p>
          <a:p>
            <a:pPr lvl="1">
              <a:lnSpc>
                <a:spcPct val="110000"/>
              </a:lnSpc>
            </a:pPr>
            <a:r>
              <a:rPr lang="nb-NO" sz="1200"/>
              <a:t>For each new value you will need to modify the Python file to insert data into InfluxDB. You can then pull the data into your Grafana Dashboard. The next slides will give examples and explanations on this for the above values</a:t>
            </a:r>
          </a:p>
        </p:txBody>
      </p:sp>
      <p:sp>
        <p:nvSpPr>
          <p:cNvPr id="124" name="Slide Number Placeholder 3">
            <a:extLst>
              <a:ext uri="{FF2B5EF4-FFF2-40B4-BE49-F238E27FC236}">
                <a16:creationId xmlns:a16="http://schemas.microsoft.com/office/drawing/2014/main" id="{2E1E42BB-4FC3-A994-4F37-49E4DDA66CB2}"/>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206</a:t>
            </a:fld>
            <a:endParaRPr lang="en-GB"/>
          </a:p>
        </p:txBody>
      </p:sp>
      <p:sp>
        <p:nvSpPr>
          <p:cNvPr id="180" name="Text+Image 50:50">
            <a:extLst>
              <a:ext uri="{FF2B5EF4-FFF2-40B4-BE49-F238E27FC236}">
                <a16:creationId xmlns:a16="http://schemas.microsoft.com/office/drawing/2014/main" id="{3AD8E460-11B7-1957-FB93-2EE9D50EDB43}"/>
              </a:ext>
            </a:extLst>
          </p:cNvPr>
          <p:cNvSpPr txBox="1">
            <a:spLocks noGrp="1"/>
          </p:cNvSpPr>
          <p:nvPr>
            <p:ph type="title"/>
          </p:nvPr>
        </p:nvSpPr>
        <p:spPr>
          <a:xfrm>
            <a:off x="540000" y="432000"/>
            <a:ext cx="11109600" cy="540000"/>
          </a:xfrm>
        </p:spPr>
        <p:txBody>
          <a:bodyPr anchor="ctr">
            <a:normAutofit/>
          </a:bodyPr>
          <a:lstStyle/>
          <a:p>
            <a:pPr algn="l"/>
            <a:r>
              <a:rPr lang="en-US"/>
              <a:t>Lab Exercise #72: Expanding the dashboard</a:t>
            </a:r>
            <a:endParaRPr lang="en-US" sz="2800"/>
          </a:p>
        </p:txBody>
      </p:sp>
      <p:sp>
        <p:nvSpPr>
          <p:cNvPr id="3" name="Footer Placeholder 6">
            <a:extLst>
              <a:ext uri="{FF2B5EF4-FFF2-40B4-BE49-F238E27FC236}">
                <a16:creationId xmlns:a16="http://schemas.microsoft.com/office/drawing/2014/main" id="{D5B01FF6-88B1-D34E-C498-ED03A334A2C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702A4C99-F751-1EDC-4301-9330EA43727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sp>
        <p:nvSpPr>
          <p:cNvPr id="7" name="TextBox 6">
            <a:extLst>
              <a:ext uri="{FF2B5EF4-FFF2-40B4-BE49-F238E27FC236}">
                <a16:creationId xmlns:a16="http://schemas.microsoft.com/office/drawing/2014/main" id="{E02D8E67-9F28-4A4E-820B-EBFED4DF919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8" name="TextBox 7">
            <a:extLst>
              <a:ext uri="{FF2B5EF4-FFF2-40B4-BE49-F238E27FC236}">
                <a16:creationId xmlns:a16="http://schemas.microsoft.com/office/drawing/2014/main" id="{9FA45D09-C9E3-C21D-A580-178CD97A827D}"/>
              </a:ext>
            </a:extLst>
          </p:cNvPr>
          <p:cNvSpPr txBox="1"/>
          <p:nvPr/>
        </p:nvSpPr>
        <p:spPr>
          <a:xfrm>
            <a:off x="8909050" y="1175347"/>
            <a:ext cx="3281364" cy="4887492"/>
          </a:xfrm>
          <a:prstGeom prst="rect">
            <a:avLst/>
          </a:prstGeom>
          <a:noFill/>
          <a:ln>
            <a:solidFill>
              <a:schemeClr val="tx1"/>
            </a:solidFill>
          </a:ln>
        </p:spPr>
        <p:txBody>
          <a:bodyPr wrap="square">
            <a:spAutoFit/>
          </a:bodyPr>
          <a:lstStyle/>
          <a:p>
            <a:r>
              <a:rPr lang="nb-NO" sz="380">
                <a:latin typeface="Consolas" panose="020B0609020204030204" pitchFamily="49" charset="0"/>
              </a:rPr>
              <a:t>from influxdb import InfluxDBClient</a:t>
            </a:r>
          </a:p>
          <a:p>
            <a:r>
              <a:rPr lang="nb-NO" sz="380">
                <a:latin typeface="Consolas" panose="020B0609020204030204" pitchFamily="49" charset="0"/>
              </a:rPr>
              <a:t>from datetime import datetime, timezone</a:t>
            </a:r>
          </a:p>
          <a:p>
            <a:r>
              <a:rPr lang="nb-NO" sz="380">
                <a:latin typeface="Consolas" panose="020B0609020204030204" pitchFamily="49" charset="0"/>
              </a:rPr>
              <a:t>from dotenv import dotenv_values</a:t>
            </a:r>
          </a:p>
          <a:p>
            <a:r>
              <a:rPr lang="nb-NO" sz="380">
                <a:latin typeface="Consolas" panose="020B0609020204030204" pitchFamily="49" charset="0"/>
              </a:rPr>
              <a:t>import requests</a:t>
            </a:r>
          </a:p>
          <a:p>
            <a:r>
              <a:rPr lang="nb-NO" sz="380">
                <a:latin typeface="Consolas" panose="020B0609020204030204" pitchFamily="49" charset="0"/>
              </a:rPr>
              <a:t>import time</a:t>
            </a:r>
          </a:p>
          <a:p>
            <a:endParaRPr lang="nb-NO" sz="380">
              <a:latin typeface="Consolas" panose="020B0609020204030204" pitchFamily="49" charset="0"/>
            </a:endParaRPr>
          </a:p>
          <a:p>
            <a:r>
              <a:rPr lang="nb-NO" sz="380">
                <a:latin typeface="Consolas" panose="020B0609020204030204" pitchFamily="49" charset="0"/>
              </a:rPr>
              <a:t># Import variables from the .env file</a:t>
            </a:r>
          </a:p>
          <a:p>
            <a:r>
              <a:rPr lang="nb-NO" sz="380">
                <a:latin typeface="Consolas" panose="020B0609020204030204" pitchFamily="49" charset="0"/>
              </a:rPr>
              <a:t>env = dotenv_values('.env')</a:t>
            </a:r>
          </a:p>
          <a:p>
            <a:r>
              <a:rPr lang="nb-NO" sz="380">
                <a:latin typeface="Consolas" panose="020B0609020204030204" pitchFamily="49" charset="0"/>
              </a:rPr>
              <a:t>host = env['host']</a:t>
            </a:r>
          </a:p>
          <a:p>
            <a:r>
              <a:rPr lang="nb-NO" sz="380">
                <a:latin typeface="Consolas" panose="020B0609020204030204" pitchFamily="49" charset="0"/>
              </a:rPr>
              <a:t>apitoken = env['apitoken']</a:t>
            </a:r>
          </a:p>
          <a:p>
            <a:r>
              <a:rPr lang="nb-NO" sz="380">
                <a:latin typeface="Consolas" panose="020B0609020204030204" pitchFamily="49" charset="0"/>
              </a:rPr>
              <a:t>org_id=env['org_id']</a:t>
            </a:r>
          </a:p>
          <a:p>
            <a:r>
              <a:rPr lang="nb-NO" sz="380">
                <a:latin typeface="Consolas" panose="020B0609020204030204" pitchFamily="49" charset="0"/>
              </a:rPr>
              <a:t>site_id=env['site_id']</a:t>
            </a:r>
          </a:p>
          <a:p>
            <a:endParaRPr lang="nb-NO" sz="380">
              <a:latin typeface="Consolas" panose="020B0609020204030204" pitchFamily="49" charset="0"/>
            </a:endParaRPr>
          </a:p>
          <a:p>
            <a:r>
              <a:rPr lang="nb-NO" sz="380">
                <a:latin typeface="Consolas" panose="020B0609020204030204" pitchFamily="49" charset="0"/>
              </a:rPr>
              <a:t>def get_device_statistics():</a:t>
            </a:r>
          </a:p>
          <a:p>
            <a:r>
              <a:rPr lang="nb-NO" sz="380">
                <a:latin typeface="Consolas" panose="020B0609020204030204" pitchFamily="49" charset="0"/>
              </a:rPr>
              <a:t>    url = f"https://{host}/api/v1/sites/{site_id}/stats/devices"</a:t>
            </a:r>
          </a:p>
          <a:p>
            <a:endParaRPr lang="nb-NO" sz="380">
              <a:latin typeface="Consolas" panose="020B0609020204030204" pitchFamily="49" charset="0"/>
            </a:endParaRPr>
          </a:p>
          <a:p>
            <a:r>
              <a:rPr lang="nb-NO" sz="380">
                <a:latin typeface="Consolas" panose="020B0609020204030204" pitchFamily="49" charset="0"/>
              </a:rPr>
              <a:t>    payload = {}</a:t>
            </a:r>
          </a:p>
          <a:p>
            <a:r>
              <a:rPr lang="nb-NO" sz="380">
                <a:latin typeface="Consolas" panose="020B0609020204030204" pitchFamily="49" charset="0"/>
              </a:rPr>
              <a:t>    headers = {</a:t>
            </a:r>
          </a:p>
          <a:p>
            <a:r>
              <a:rPr lang="nb-NO" sz="380">
                <a:latin typeface="Consolas" panose="020B0609020204030204" pitchFamily="49" charset="0"/>
              </a:rPr>
              <a:t>    'Authorization': f'Token {apitoken}'</a:t>
            </a:r>
          </a:p>
          <a:p>
            <a:r>
              <a:rPr lang="nb-NO" sz="380">
                <a:latin typeface="Consolas" panose="020B0609020204030204" pitchFamily="49" charset="0"/>
              </a:rPr>
              <a:t>    }</a:t>
            </a:r>
          </a:p>
          <a:p>
            <a:endParaRPr lang="nb-NO" sz="380">
              <a:latin typeface="Consolas" panose="020B0609020204030204" pitchFamily="49" charset="0"/>
            </a:endParaRPr>
          </a:p>
          <a:p>
            <a:r>
              <a:rPr lang="nb-NO" sz="380">
                <a:latin typeface="Consolas" panose="020B0609020204030204" pitchFamily="49" charset="0"/>
              </a:rPr>
              <a:t>    response = requests.request("GET", url, headers=headers, data=payload)</a:t>
            </a:r>
          </a:p>
          <a:p>
            <a:r>
              <a:rPr lang="nb-NO" sz="380">
                <a:latin typeface="Consolas" panose="020B0609020204030204" pitchFamily="49" charset="0"/>
              </a:rPr>
              <a:t>    return response.json()</a:t>
            </a:r>
          </a:p>
          <a:p>
            <a:endParaRPr lang="nb-NO" sz="380">
              <a:latin typeface="Consolas" panose="020B0609020204030204" pitchFamily="49" charset="0"/>
            </a:endParaRPr>
          </a:p>
          <a:p>
            <a:r>
              <a:rPr lang="nb-NO" sz="380">
                <a:latin typeface="Consolas" panose="020B0609020204030204" pitchFamily="49" charset="0"/>
              </a:rPr>
              <a:t>def update_influxDB(measurement_name, hostname, fields):</a:t>
            </a:r>
          </a:p>
          <a:p>
            <a:r>
              <a:rPr lang="nb-NO" sz="380">
                <a:latin typeface="Consolas" panose="020B0609020204030204" pitchFamily="49" charset="0"/>
              </a:rPr>
              <a:t>    timestamp = datetime.now(timezone.utc).strftime('%Y-%m-%dT%H:%M:%SZ')</a:t>
            </a:r>
          </a:p>
          <a:p>
            <a:r>
              <a:rPr lang="nb-NO" sz="380">
                <a:latin typeface="Consolas" panose="020B0609020204030204" pitchFamily="49" charset="0"/>
              </a:rPr>
              <a:t>    json_body = [</a:t>
            </a:r>
          </a:p>
          <a:p>
            <a:r>
              <a:rPr lang="nb-NO" sz="380">
                <a:latin typeface="Consolas" panose="020B0609020204030204" pitchFamily="49" charset="0"/>
              </a:rPr>
              <a:t>        {</a:t>
            </a:r>
          </a:p>
          <a:p>
            <a:r>
              <a:rPr lang="nb-NO" sz="380">
                <a:latin typeface="Consolas" panose="020B0609020204030204" pitchFamily="49" charset="0"/>
              </a:rPr>
              <a:t>            "measurement": measurement_name,</a:t>
            </a:r>
          </a:p>
          <a:p>
            <a:r>
              <a:rPr lang="nb-NO" sz="380">
                <a:latin typeface="Consolas" panose="020B0609020204030204" pitchFamily="49" charset="0"/>
              </a:rPr>
              <a:t>            "tags": {</a:t>
            </a:r>
          </a:p>
          <a:p>
            <a:r>
              <a:rPr lang="nb-NO" sz="380">
                <a:latin typeface="Consolas" panose="020B0609020204030204" pitchFamily="49" charset="0"/>
              </a:rPr>
              <a:t>                "host": hostname,</a:t>
            </a:r>
          </a:p>
          <a:p>
            <a:r>
              <a:rPr lang="nb-NO" sz="380">
                <a:latin typeface="Consolas" panose="020B0609020204030204" pitchFamily="49" charset="0"/>
              </a:rPr>
              <a:t>            },</a:t>
            </a:r>
          </a:p>
          <a:p>
            <a:r>
              <a:rPr lang="nb-NO" sz="380">
                <a:latin typeface="Consolas" panose="020B0609020204030204" pitchFamily="49" charset="0"/>
              </a:rPr>
              <a:t>            "time": timestamp,</a:t>
            </a:r>
          </a:p>
          <a:p>
            <a:r>
              <a:rPr lang="nb-NO" sz="380">
                <a:latin typeface="Consolas" panose="020B0609020204030204" pitchFamily="49" charset="0"/>
              </a:rPr>
              <a:t>            "fields": fields</a:t>
            </a:r>
          </a:p>
          <a:p>
            <a:r>
              <a:rPr lang="nb-NO" sz="380">
                <a:latin typeface="Consolas" panose="020B0609020204030204" pitchFamily="49" charset="0"/>
              </a:rPr>
              <a:t>        }</a:t>
            </a:r>
          </a:p>
          <a:p>
            <a:r>
              <a:rPr lang="nb-NO" sz="380">
                <a:latin typeface="Consolas" panose="020B0609020204030204" pitchFamily="49" charset="0"/>
              </a:rPr>
              <a:t>    ]</a:t>
            </a:r>
          </a:p>
          <a:p>
            <a:r>
              <a:rPr lang="nb-NO" sz="380">
                <a:latin typeface="Consolas" panose="020B0609020204030204" pitchFamily="49" charset="0"/>
              </a:rPr>
              <a:t>    client = InfluxDBClient('localhost', 8086, 'devnet-adm', 'ChangeMe2025!', 'cloud-ap-db')</a:t>
            </a:r>
          </a:p>
          <a:p>
            <a:r>
              <a:rPr lang="nb-NO" sz="380">
                <a:latin typeface="Consolas" panose="020B0609020204030204" pitchFamily="49" charset="0"/>
              </a:rPr>
              <a:t>    client.write_points(json_body)</a:t>
            </a:r>
          </a:p>
          <a:p>
            <a:r>
              <a:rPr lang="nb-NO" sz="380">
                <a:latin typeface="Consolas" panose="020B0609020204030204" pitchFamily="49" charset="0"/>
              </a:rPr>
              <a:t>    print(f"Updated InfluxDB with data from {hostname} at {timestamp}")</a:t>
            </a:r>
          </a:p>
          <a:p>
            <a:endParaRPr lang="nb-NO" sz="380">
              <a:latin typeface="Consolas" panose="020B0609020204030204" pitchFamily="49" charset="0"/>
            </a:endParaRPr>
          </a:p>
          <a:p>
            <a:r>
              <a:rPr lang="nb-NO" sz="380">
                <a:latin typeface="Consolas" panose="020B0609020204030204" pitchFamily="49" charset="0"/>
              </a:rPr>
              <a:t># Iterate through all devices and do stuff</a:t>
            </a:r>
          </a:p>
          <a:p>
            <a:r>
              <a:rPr lang="nb-NO" sz="380">
                <a:latin typeface="Consolas" panose="020B0609020204030204" pitchFamily="49" charset="0"/>
              </a:rPr>
              <a:t>def iterate_access_points():</a:t>
            </a:r>
          </a:p>
          <a:p>
            <a:r>
              <a:rPr lang="nb-NO" sz="380">
                <a:latin typeface="Consolas" panose="020B0609020204030204" pitchFamily="49" charset="0"/>
              </a:rPr>
              <a:t>    devices = get_device_statistics()</a:t>
            </a:r>
          </a:p>
          <a:p>
            <a:r>
              <a:rPr lang="nb-NO" sz="380">
                <a:latin typeface="Consolas" panose="020B0609020204030204" pitchFamily="49" charset="0"/>
              </a:rPr>
              <a:t>    for device in devices:</a:t>
            </a:r>
          </a:p>
          <a:p>
            <a:r>
              <a:rPr lang="nb-NO" sz="380">
                <a:latin typeface="Consolas" panose="020B0609020204030204" pitchFamily="49" charset="0"/>
              </a:rPr>
              <a:t>        if device['type'] == "ap":</a:t>
            </a:r>
          </a:p>
          <a:p>
            <a:r>
              <a:rPr lang="nb-NO" sz="380">
                <a:latin typeface="Consolas" panose="020B0609020204030204" pitchFamily="49" charset="0"/>
              </a:rPr>
              <a:t>            interference = {}</a:t>
            </a:r>
          </a:p>
          <a:p>
            <a:r>
              <a:rPr lang="nb-NO" sz="380">
                <a:latin typeface="Consolas" panose="020B0609020204030204" pitchFamily="49" charset="0"/>
              </a:rPr>
              <a:t>            for band in device['radio_stat']:</a:t>
            </a:r>
          </a:p>
          <a:p>
            <a:r>
              <a:rPr lang="nb-NO" sz="380">
                <a:latin typeface="Consolas" panose="020B0609020204030204" pitchFamily="49" charset="0"/>
              </a:rPr>
              <a:t>                if band=="band_24": bandname = "2.4"</a:t>
            </a:r>
          </a:p>
          <a:p>
            <a:r>
              <a:rPr lang="nb-NO" sz="380">
                <a:latin typeface="Consolas" panose="020B0609020204030204" pitchFamily="49" charset="0"/>
              </a:rPr>
              <a:t>                if band=="band_5": bandname = "5"</a:t>
            </a:r>
          </a:p>
          <a:p>
            <a:r>
              <a:rPr lang="nb-NO" sz="380">
                <a:latin typeface="Consolas" panose="020B0609020204030204" pitchFamily="49" charset="0"/>
              </a:rPr>
              <a:t>                if band=="band_6": bandname = "6"</a:t>
            </a:r>
          </a:p>
          <a:p>
            <a:r>
              <a:rPr lang="nb-NO" sz="380">
                <a:latin typeface="Consolas" panose="020B0609020204030204" pitchFamily="49" charset="0"/>
              </a:rPr>
              <a:t>                interference[bandname+"GHz Wi-Fi"] = device['radio_stat'][band]['util_rx_in_bss'] + device['radio_stat'][band]['util_rx_other_bss'] + device['radio_stat'][band]['util_unknown_wifi'] + device['radio_stat'][band]['util_undecodable_wifi']</a:t>
            </a:r>
          </a:p>
          <a:p>
            <a:r>
              <a:rPr lang="nb-NO" sz="380">
                <a:latin typeface="Consolas" panose="020B0609020204030204" pitchFamily="49" charset="0"/>
              </a:rPr>
              <a:t>                interference[bandname+"GHz non-Wi-Fi"] = device['radio_stat'][band]['util_non_wifi']</a:t>
            </a:r>
          </a:p>
          <a:p>
            <a:r>
              <a:rPr lang="nb-NO" sz="380">
                <a:latin typeface="Consolas" panose="020B0609020204030204" pitchFamily="49" charset="0"/>
              </a:rPr>
              <a:t>                interference[bandname+"GHz Total"] = device['radio_stat'][band]['util_all']</a:t>
            </a:r>
          </a:p>
          <a:p>
            <a:r>
              <a:rPr lang="nb-NO" sz="380">
                <a:latin typeface="Consolas" panose="020B0609020204030204" pitchFamily="49" charset="0"/>
              </a:rPr>
              <a:t>            update_influxDB('ch_utilization', device['name'], interference)</a:t>
            </a:r>
          </a:p>
          <a:p>
            <a:r>
              <a:rPr lang="nb-NO" sz="380">
                <a:latin typeface="Consolas" panose="020B0609020204030204" pitchFamily="49" charset="0"/>
              </a:rPr>
              <a:t>            </a:t>
            </a:r>
          </a:p>
          <a:p>
            <a:r>
              <a:rPr lang="nb-NO" sz="380">
                <a:latin typeface="Consolas" panose="020B0609020204030204" pitchFamily="49" charset="0"/>
              </a:rPr>
              <a:t>            channel_history = {}</a:t>
            </a:r>
          </a:p>
          <a:p>
            <a:r>
              <a:rPr lang="nb-NO" sz="380">
                <a:latin typeface="Consolas" panose="020B0609020204030204" pitchFamily="49" charset="0"/>
              </a:rPr>
              <a:t>            for band in device['radio_stat']:</a:t>
            </a:r>
          </a:p>
          <a:p>
            <a:r>
              <a:rPr lang="nb-NO" sz="380">
                <a:latin typeface="Consolas" panose="020B0609020204030204" pitchFamily="49" charset="0"/>
              </a:rPr>
              <a:t>                if band=="band_24": bandname = "2.4"</a:t>
            </a:r>
          </a:p>
          <a:p>
            <a:r>
              <a:rPr lang="nb-NO" sz="380">
                <a:latin typeface="Consolas" panose="020B0609020204030204" pitchFamily="49" charset="0"/>
              </a:rPr>
              <a:t>                if band=="band_5": bandname = "5"</a:t>
            </a:r>
          </a:p>
          <a:p>
            <a:r>
              <a:rPr lang="nb-NO" sz="380">
                <a:latin typeface="Consolas" panose="020B0609020204030204" pitchFamily="49" charset="0"/>
              </a:rPr>
              <a:t>                if band=="band_6": bandname = "6"</a:t>
            </a:r>
          </a:p>
          <a:p>
            <a:r>
              <a:rPr lang="nb-NO" sz="380">
                <a:latin typeface="Consolas" panose="020B0609020204030204" pitchFamily="49" charset="0"/>
              </a:rPr>
              <a:t>                channel_history[bandname+"GHz #Clients"] = device['radio_stat'][band]['num_clients']</a:t>
            </a:r>
          </a:p>
          <a:p>
            <a:r>
              <a:rPr lang="nb-NO" sz="380">
                <a:latin typeface="Consolas" panose="020B0609020204030204" pitchFamily="49" charset="0"/>
              </a:rPr>
              <a:t>                channel_history[bandname+"GHz Channel"] = device['radio_stat'][band]['channel']</a:t>
            </a:r>
          </a:p>
          <a:p>
            <a:r>
              <a:rPr lang="nb-NO" sz="380">
                <a:latin typeface="Consolas" panose="020B0609020204030204" pitchFamily="49" charset="0"/>
              </a:rPr>
              <a:t>                channel_history[bandname+"GHz Bandwidth"] = device['radio_stat'][band]['bandwidth']</a:t>
            </a:r>
          </a:p>
          <a:p>
            <a:r>
              <a:rPr lang="nb-NO" sz="380">
                <a:latin typeface="Consolas" panose="020B0609020204030204" pitchFamily="49" charset="0"/>
              </a:rPr>
              <a:t>                channel_history[bandname+"GHz TxPower"] = device['radio_stat'][band]['power']</a:t>
            </a:r>
          </a:p>
          <a:p>
            <a:r>
              <a:rPr lang="nb-NO" sz="380">
                <a:latin typeface="Consolas" panose="020B0609020204030204" pitchFamily="49" charset="0"/>
              </a:rPr>
              <a:t>            update_influxDB('channel_history', device['name'], channel_history)</a:t>
            </a:r>
          </a:p>
          <a:p>
            <a:endParaRPr lang="nb-NO" sz="380">
              <a:latin typeface="Consolas" panose="020B0609020204030204" pitchFamily="49" charset="0"/>
            </a:endParaRPr>
          </a:p>
          <a:p>
            <a:r>
              <a:rPr lang="nb-NO" sz="380">
                <a:latin typeface="Consolas" panose="020B0609020204030204" pitchFamily="49" charset="0"/>
              </a:rPr>
              <a:t>            device_info = {}</a:t>
            </a:r>
          </a:p>
          <a:p>
            <a:r>
              <a:rPr lang="nb-NO" sz="380">
                <a:latin typeface="Consolas" panose="020B0609020204030204" pitchFamily="49" charset="0"/>
              </a:rPr>
              <a:t>            device_info['model'] = device['model']</a:t>
            </a:r>
          </a:p>
          <a:p>
            <a:r>
              <a:rPr lang="nb-NO" sz="380">
                <a:latin typeface="Consolas" panose="020B0609020204030204" pitchFamily="49" charset="0"/>
              </a:rPr>
              <a:t>            device_info['ip'] = device['ip']</a:t>
            </a:r>
          </a:p>
          <a:p>
            <a:r>
              <a:rPr lang="nb-NO" sz="380">
                <a:latin typeface="Consolas" panose="020B0609020204030204" pitchFamily="49" charset="0"/>
              </a:rPr>
              <a:t>            device_info['ext_ip'] = device['ext_ip']</a:t>
            </a:r>
          </a:p>
          <a:p>
            <a:r>
              <a:rPr lang="nb-NO" sz="380">
                <a:latin typeface="Consolas" panose="020B0609020204030204" pitchFamily="49" charset="0"/>
              </a:rPr>
              <a:t>            device_info['mount'] = device['mount']</a:t>
            </a:r>
          </a:p>
          <a:p>
            <a:r>
              <a:rPr lang="nb-NO" sz="380">
                <a:latin typeface="Consolas" panose="020B0609020204030204" pitchFamily="49" charset="0"/>
              </a:rPr>
              <a:t>            device_info['power_src'] = device['power_src']</a:t>
            </a:r>
          </a:p>
          <a:p>
            <a:r>
              <a:rPr lang="nb-NO" sz="380">
                <a:latin typeface="Consolas" panose="020B0609020204030204" pitchFamily="49" charset="0"/>
              </a:rPr>
              <a:t>            device_info['mac'] = device['mac']</a:t>
            </a:r>
          </a:p>
          <a:p>
            <a:r>
              <a:rPr lang="nb-NO" sz="380">
                <a:latin typeface="Consolas" panose="020B0609020204030204" pitchFamily="49" charset="0"/>
              </a:rPr>
              <a:t>            device_info['radio_mac'] = device['radio_stat']['band_5']['mac']</a:t>
            </a:r>
          </a:p>
          <a:p>
            <a:r>
              <a:rPr lang="nb-NO" sz="380">
                <a:latin typeface="Consolas" panose="020B0609020204030204" pitchFamily="49" charset="0"/>
              </a:rPr>
              <a:t>            update_influxDB('device_info', device['name'], device_info)</a:t>
            </a:r>
          </a:p>
          <a:p>
            <a:endParaRPr lang="nb-NO" sz="380">
              <a:latin typeface="Consolas" panose="020B0609020204030204" pitchFamily="49" charset="0"/>
            </a:endParaRPr>
          </a:p>
          <a:p>
            <a:endParaRPr lang="nb-NO" sz="380">
              <a:latin typeface="Consolas" panose="020B0609020204030204" pitchFamily="49" charset="0"/>
            </a:endParaRPr>
          </a:p>
          <a:p>
            <a:r>
              <a:rPr lang="nb-NO" sz="380">
                <a:latin typeface="Consolas" panose="020B0609020204030204" pitchFamily="49" charset="0"/>
              </a:rPr>
              <a:t>while True:</a:t>
            </a:r>
          </a:p>
          <a:p>
            <a:r>
              <a:rPr lang="nb-NO" sz="380">
                <a:latin typeface="Consolas" panose="020B0609020204030204" pitchFamily="49" charset="0"/>
              </a:rPr>
              <a:t>    iterate_access_points()</a:t>
            </a:r>
          </a:p>
          <a:p>
            <a:r>
              <a:rPr lang="nb-NO" sz="380">
                <a:latin typeface="Consolas" panose="020B0609020204030204" pitchFamily="49" charset="0"/>
              </a:rPr>
              <a:t>    time.sleep(10)</a:t>
            </a:r>
          </a:p>
        </p:txBody>
      </p:sp>
      <p:sp>
        <p:nvSpPr>
          <p:cNvPr id="9" name="TextBox 8">
            <a:extLst>
              <a:ext uri="{FF2B5EF4-FFF2-40B4-BE49-F238E27FC236}">
                <a16:creationId xmlns:a16="http://schemas.microsoft.com/office/drawing/2014/main" id="{1EAB5BB3-E401-7CEF-F310-BC1758AA167D}"/>
              </a:ext>
            </a:extLst>
          </p:cNvPr>
          <p:cNvSpPr txBox="1"/>
          <p:nvPr/>
        </p:nvSpPr>
        <p:spPr>
          <a:xfrm>
            <a:off x="8909050" y="936811"/>
            <a:ext cx="2995477" cy="276999"/>
          </a:xfrm>
          <a:prstGeom prst="rect">
            <a:avLst/>
          </a:prstGeom>
          <a:noFill/>
        </p:spPr>
        <p:txBody>
          <a:bodyPr wrap="square">
            <a:spAutoFit/>
          </a:bodyPr>
          <a:lstStyle/>
          <a:p>
            <a:r>
              <a:rPr lang="en-GB" sz="1200">
                <a:latin typeface="Consolas" panose="020B0609020204030204" pitchFamily="49" charset="0"/>
              </a:rPr>
              <a:t>mist-influxdb-script-expanded.py</a:t>
            </a:r>
            <a:endParaRPr lang="nb-NO" sz="1200">
              <a:latin typeface="Consolas" panose="020B0609020204030204" pitchFamily="49" charset="0"/>
            </a:endParaRPr>
          </a:p>
        </p:txBody>
      </p:sp>
      <p:sp>
        <p:nvSpPr>
          <p:cNvPr id="10" name="TextBox 9">
            <a:extLst>
              <a:ext uri="{FF2B5EF4-FFF2-40B4-BE49-F238E27FC236}">
                <a16:creationId xmlns:a16="http://schemas.microsoft.com/office/drawing/2014/main" id="{08B8D5C4-30B1-234C-3F50-9070D51644D8}"/>
              </a:ext>
            </a:extLst>
          </p:cNvPr>
          <p:cNvSpPr txBox="1"/>
          <p:nvPr/>
        </p:nvSpPr>
        <p:spPr>
          <a:xfrm>
            <a:off x="9494462" y="266456"/>
            <a:ext cx="2695951" cy="584775"/>
          </a:xfrm>
          <a:prstGeom prst="rect">
            <a:avLst/>
          </a:prstGeom>
          <a:noFill/>
          <a:ln>
            <a:solidFill>
              <a:schemeClr val="tx1"/>
            </a:solidFill>
          </a:ln>
        </p:spPr>
        <p:txBody>
          <a:bodyPr wrap="square">
            <a:spAutoFit/>
          </a:bodyPr>
          <a:lstStyle/>
          <a:p>
            <a:r>
              <a:rPr lang="nb-NO" sz="800">
                <a:latin typeface="Consolas" panose="020B0609020204030204" pitchFamily="49" charset="0"/>
              </a:rPr>
              <a:t>apitoken='{YOUR TOKEN}'</a:t>
            </a:r>
          </a:p>
          <a:p>
            <a:r>
              <a:rPr lang="nb-NO" sz="800">
                <a:latin typeface="Consolas" panose="020B0609020204030204" pitchFamily="49" charset="0"/>
              </a:rPr>
              <a:t>host='{YOUR API ENDPOINT URL}'</a:t>
            </a:r>
          </a:p>
          <a:p>
            <a:r>
              <a:rPr lang="nb-NO" sz="800">
                <a:latin typeface="Consolas" panose="020B0609020204030204" pitchFamily="49" charset="0"/>
              </a:rPr>
              <a:t>org_id='{YOUR Org ID}'</a:t>
            </a:r>
          </a:p>
          <a:p>
            <a:r>
              <a:rPr lang="nb-NO" sz="800">
                <a:latin typeface="Consolas" panose="020B0609020204030204" pitchFamily="49" charset="0"/>
              </a:rPr>
              <a:t>site_id='{YOUR Site ID}'</a:t>
            </a:r>
          </a:p>
        </p:txBody>
      </p:sp>
    </p:spTree>
    <p:extLst>
      <p:ext uri="{BB962C8B-B14F-4D97-AF65-F5344CB8AC3E}">
        <p14:creationId xmlns:p14="http://schemas.microsoft.com/office/powerpoint/2010/main" val="12989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B0BA9-4211-9FEB-0BD0-ACFDFE1EC9C6}"/>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38494B36-17AA-6544-315B-917EB51EA2AA}"/>
              </a:ext>
            </a:extLst>
          </p:cNvPr>
          <p:cNvSpPr txBox="1">
            <a:spLocks noGrp="1"/>
          </p:cNvSpPr>
          <p:nvPr>
            <p:ph idx="1"/>
          </p:nvPr>
        </p:nvSpPr>
        <p:spPr>
          <a:xfrm>
            <a:off x="539999" y="972000"/>
            <a:ext cx="5282951" cy="5275800"/>
          </a:xfrm>
        </p:spPr>
        <p:txBody>
          <a:bodyPr>
            <a:normAutofit/>
          </a:bodyPr>
          <a:lstStyle/>
          <a:p>
            <a:pPr>
              <a:lnSpc>
                <a:spcPct val="110000"/>
              </a:lnSpc>
            </a:pPr>
            <a:r>
              <a:rPr lang="nb-NO" sz="1200"/>
              <a:t>For this example (and the solutions folder) I have copied the Lab71 folder to Lab72. We start by modifying the python script, in the "iterace_access_points()" function</a:t>
            </a:r>
          </a:p>
          <a:p>
            <a:pPr lvl="1">
              <a:lnSpc>
                <a:spcPct val="110000"/>
              </a:lnSpc>
            </a:pPr>
            <a:r>
              <a:rPr lang="nb-NO" sz="1200"/>
              <a:t>Original section from Lab 71</a:t>
            </a:r>
          </a:p>
          <a:p>
            <a:pPr lvl="1">
              <a:lnSpc>
                <a:spcPct val="110000"/>
              </a:lnSpc>
            </a:pPr>
            <a:r>
              <a:rPr lang="nb-NO" sz="1200"/>
              <a:t>Channel history panel</a:t>
            </a:r>
            <a:br>
              <a:rPr lang="nb-NO" sz="1200"/>
            </a:br>
            <a:r>
              <a:rPr lang="nb-NO" sz="1100"/>
              <a:t>Client count: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num_clients</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Current channel: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channel</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Channel width: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bandwidth</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TxPower: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power</a:t>
            </a:r>
          </a:p>
          <a:p>
            <a:pPr lvl="1">
              <a:lnSpc>
                <a:spcPct val="110000"/>
              </a:lnSpc>
            </a:pPr>
            <a:r>
              <a:rPr lang="nb-NO" sz="1200"/>
              <a:t>AP info panel</a:t>
            </a:r>
            <a:br>
              <a:rPr lang="nb-NO" sz="1200"/>
            </a:br>
            <a:r>
              <a:rPr lang="nb-NO" sz="1100"/>
              <a:t>AP Name: </a:t>
            </a:r>
            <a:r>
              <a:rPr lang="nb-NO" sz="1100">
                <a:latin typeface="Cascadia Code NF" panose="020B0609020000020004" pitchFamily="49" charset="0"/>
                <a:ea typeface="Cascadia Code NF" panose="020B0609020000020004" pitchFamily="49" charset="0"/>
                <a:cs typeface="Cascadia Code NF" panose="020B0609020000020004" pitchFamily="49" charset="0"/>
              </a:rPr>
              <a:t>already saved in </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latin typeface="Cascadia Code NF" panose="020B0609020000020004" pitchFamily="49" charset="0"/>
                <a:ea typeface="Cascadia Code NF" panose="020B0609020000020004" pitchFamily="49" charset="0"/>
                <a:cs typeface="Cascadia Code NF" panose="020B0609020000020004" pitchFamily="49" charset="0"/>
              </a:rPr>
              <a:t>the $APName variable in Grafana</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AP Model: </a:t>
            </a:r>
            <a:r>
              <a:rPr lang="nb-NO" sz="1100">
                <a:latin typeface="Cascadia Code NF" panose="020B0609020000020004" pitchFamily="49" charset="0"/>
                <a:ea typeface="Cascadia Code NF" panose="020B0609020000020004" pitchFamily="49" charset="0"/>
                <a:cs typeface="Cascadia Code NF" panose="020B0609020000020004" pitchFamily="49" charset="0"/>
              </a:rPr>
              <a:t>model</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IP Address: </a:t>
            </a:r>
            <a:r>
              <a:rPr lang="nb-NO" sz="1100">
                <a:latin typeface="Cascadia Code NF" panose="020B0609020000020004" pitchFamily="49" charset="0"/>
                <a:ea typeface="Cascadia Code NF" panose="020B0609020000020004" pitchFamily="49" charset="0"/>
                <a:cs typeface="Cascadia Code NF" panose="020B0609020000020004" pitchFamily="49" charset="0"/>
              </a:rPr>
              <a:t>ip</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External IP: </a:t>
            </a:r>
            <a:r>
              <a:rPr lang="nb-NO" sz="1100">
                <a:latin typeface="Cascadia Code NF" panose="020B0609020000020004" pitchFamily="49" charset="0"/>
                <a:ea typeface="Cascadia Code NF" panose="020B0609020000020004" pitchFamily="49" charset="0"/>
                <a:cs typeface="Cascadia Code NF" panose="020B0609020000020004" pitchFamily="49" charset="0"/>
              </a:rPr>
              <a:t>ext_ip</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Mount direction: </a:t>
            </a:r>
            <a:r>
              <a:rPr lang="nb-NO" sz="1100">
                <a:latin typeface="Cascadia Code NF" panose="020B0609020000020004" pitchFamily="49" charset="0"/>
                <a:ea typeface="Cascadia Code NF" panose="020B0609020000020004" pitchFamily="49" charset="0"/>
                <a:cs typeface="Cascadia Code NF" panose="020B0609020000020004" pitchFamily="49" charset="0"/>
              </a:rPr>
              <a:t>mount</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Power source: </a:t>
            </a:r>
            <a:r>
              <a:rPr lang="nb-NO" sz="1100">
                <a:latin typeface="Cascadia Code NF" panose="020B0609020000020004" pitchFamily="49" charset="0"/>
                <a:ea typeface="Cascadia Code NF" panose="020B0609020000020004" pitchFamily="49" charset="0"/>
                <a:cs typeface="Cascadia Code NF" panose="020B0609020000020004" pitchFamily="49" charset="0"/>
              </a:rPr>
              <a:t>power_src</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Ethernet MAC: </a:t>
            </a:r>
            <a:r>
              <a:rPr lang="nb-NO" sz="1100">
                <a:latin typeface="Cascadia Code NF" panose="020B0609020000020004" pitchFamily="49" charset="0"/>
                <a:ea typeface="Cascadia Code NF" panose="020B0609020000020004" pitchFamily="49" charset="0"/>
                <a:cs typeface="Cascadia Code NF" panose="020B0609020000020004" pitchFamily="49" charset="0"/>
              </a:rPr>
              <a:t>mac</a:t>
            </a:r>
            <a:br>
              <a:rPr lang="nb-NO" sz="1100">
                <a:latin typeface="Cascadia Code NF" panose="020B0609020000020004" pitchFamily="49" charset="0"/>
                <a:ea typeface="Cascadia Code NF" panose="020B0609020000020004" pitchFamily="49" charset="0"/>
                <a:cs typeface="Cascadia Code NF" panose="020B0609020000020004" pitchFamily="49" charset="0"/>
              </a:rPr>
            </a:br>
            <a:r>
              <a:rPr lang="nb-NO" sz="1100"/>
              <a:t>Radio MAC 5GHz: </a:t>
            </a:r>
            <a:r>
              <a:rPr lang="nb-NO" sz="1100">
                <a:latin typeface="Cascadia Code NF" panose="020B0609020000020004" pitchFamily="49" charset="0"/>
                <a:ea typeface="Cascadia Code NF" panose="020B0609020000020004" pitchFamily="49" charset="0"/>
                <a:cs typeface="Cascadia Code NF" panose="020B0609020000020004" pitchFamily="49" charset="0"/>
              </a:rPr>
              <a:t>radio_stat -&gt; band_5 -&gt; mac</a:t>
            </a:r>
          </a:p>
          <a:p>
            <a:pPr lvl="1">
              <a:lnSpc>
                <a:spcPct val="110000"/>
              </a:lnSpc>
            </a:pPr>
            <a:endParaRPr lang="nb-NO" sz="600"/>
          </a:p>
          <a:p>
            <a:pPr lvl="1">
              <a:lnSpc>
                <a:spcPct val="110000"/>
              </a:lnSpc>
            </a:pPr>
            <a:r>
              <a:rPr lang="nb-NO" sz="1200"/>
              <a:t>(Yes there are a lot of possibilities to optimize this code </a:t>
            </a:r>
            <a:r>
              <a:rPr lang="nb-NO" sz="1200">
                <a:sym typeface="Wingdings" panose="05000000000000000000" pitchFamily="2" charset="2"/>
              </a:rPr>
              <a:t>)</a:t>
            </a:r>
          </a:p>
          <a:p>
            <a:pPr lvl="1">
              <a:lnSpc>
                <a:spcPct val="110000"/>
              </a:lnSpc>
            </a:pPr>
            <a:r>
              <a:rPr lang="nb-NO" sz="1200">
                <a:sym typeface="Wingdings" panose="05000000000000000000" pitchFamily="2" charset="2"/>
              </a:rPr>
              <a:t>Run the script and continue to next slide</a:t>
            </a:r>
            <a:endParaRPr lang="nb-NO" sz="1200"/>
          </a:p>
        </p:txBody>
      </p:sp>
      <p:sp>
        <p:nvSpPr>
          <p:cNvPr id="124" name="Slide Number Placeholder 3">
            <a:extLst>
              <a:ext uri="{FF2B5EF4-FFF2-40B4-BE49-F238E27FC236}">
                <a16:creationId xmlns:a16="http://schemas.microsoft.com/office/drawing/2014/main" id="{5BDB917E-EAD8-5276-0167-1A791C287EE4}"/>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207</a:t>
            </a:fld>
            <a:endParaRPr lang="en-GB"/>
          </a:p>
        </p:txBody>
      </p:sp>
      <p:sp>
        <p:nvSpPr>
          <p:cNvPr id="180" name="Text+Image 50:50">
            <a:extLst>
              <a:ext uri="{FF2B5EF4-FFF2-40B4-BE49-F238E27FC236}">
                <a16:creationId xmlns:a16="http://schemas.microsoft.com/office/drawing/2014/main" id="{FF9FCE5C-5E14-836A-B21A-D24DD598E1E1}"/>
              </a:ext>
            </a:extLst>
          </p:cNvPr>
          <p:cNvSpPr txBox="1">
            <a:spLocks noGrp="1"/>
          </p:cNvSpPr>
          <p:nvPr>
            <p:ph type="title"/>
          </p:nvPr>
        </p:nvSpPr>
        <p:spPr>
          <a:xfrm>
            <a:off x="540000" y="432000"/>
            <a:ext cx="11109600" cy="540000"/>
          </a:xfrm>
        </p:spPr>
        <p:txBody>
          <a:bodyPr anchor="ctr">
            <a:normAutofit/>
          </a:bodyPr>
          <a:lstStyle/>
          <a:p>
            <a:pPr algn="l"/>
            <a:r>
              <a:rPr lang="en-US"/>
              <a:t>Modifying the Python script</a:t>
            </a:r>
            <a:endParaRPr lang="en-US" sz="2800"/>
          </a:p>
        </p:txBody>
      </p:sp>
      <p:sp>
        <p:nvSpPr>
          <p:cNvPr id="3" name="Footer Placeholder 6">
            <a:extLst>
              <a:ext uri="{FF2B5EF4-FFF2-40B4-BE49-F238E27FC236}">
                <a16:creationId xmlns:a16="http://schemas.microsoft.com/office/drawing/2014/main" id="{F4B5A5BC-8C5A-CFD6-6C58-6C1963788921}"/>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52ABE424-DD2A-9A5C-1064-2257D4FB80F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5" name="Picture 4">
            <a:extLst>
              <a:ext uri="{FF2B5EF4-FFF2-40B4-BE49-F238E27FC236}">
                <a16:creationId xmlns:a16="http://schemas.microsoft.com/office/drawing/2014/main" id="{F49611AC-B752-C918-2526-6A26D69D9615}"/>
              </a:ext>
            </a:extLst>
          </p:cNvPr>
          <p:cNvPicPr>
            <a:picLocks noChangeAspect="1"/>
          </p:cNvPicPr>
          <p:nvPr/>
        </p:nvPicPr>
        <p:blipFill>
          <a:blip r:embed="rId3"/>
          <a:stretch>
            <a:fillRect/>
          </a:stretch>
        </p:blipFill>
        <p:spPr>
          <a:xfrm>
            <a:off x="5990368" y="972000"/>
            <a:ext cx="6200045" cy="4412094"/>
          </a:xfrm>
          <a:prstGeom prst="rect">
            <a:avLst/>
          </a:prstGeom>
        </p:spPr>
      </p:pic>
      <p:cxnSp>
        <p:nvCxnSpPr>
          <p:cNvPr id="6" name="Straight Arrow Connector 5">
            <a:extLst>
              <a:ext uri="{FF2B5EF4-FFF2-40B4-BE49-F238E27FC236}">
                <a16:creationId xmlns:a16="http://schemas.microsoft.com/office/drawing/2014/main" id="{9D71E50D-96CE-2B88-2525-4241836C3A03}"/>
              </a:ext>
            </a:extLst>
          </p:cNvPr>
          <p:cNvCxnSpPr>
            <a:cxnSpLocks/>
            <a:endCxn id="7" idx="1"/>
          </p:cNvCxnSpPr>
          <p:nvPr/>
        </p:nvCxnSpPr>
        <p:spPr>
          <a:xfrm flipV="1">
            <a:off x="3511550" y="1803023"/>
            <a:ext cx="2632943" cy="18452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A16BA438-8473-B1D4-A3AE-3DF67461BD61}"/>
              </a:ext>
            </a:extLst>
          </p:cNvPr>
          <p:cNvSpPr/>
          <p:nvPr/>
        </p:nvSpPr>
        <p:spPr>
          <a:xfrm>
            <a:off x="6144493" y="991010"/>
            <a:ext cx="163854" cy="1624025"/>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9" name="Left Brace 8">
            <a:extLst>
              <a:ext uri="{FF2B5EF4-FFF2-40B4-BE49-F238E27FC236}">
                <a16:creationId xmlns:a16="http://schemas.microsoft.com/office/drawing/2014/main" id="{14CE2402-031B-CF13-13F4-EC5456AED2B0}"/>
              </a:ext>
            </a:extLst>
          </p:cNvPr>
          <p:cNvSpPr/>
          <p:nvPr/>
        </p:nvSpPr>
        <p:spPr>
          <a:xfrm>
            <a:off x="6862043" y="2797887"/>
            <a:ext cx="163854" cy="1259763"/>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1" name="Left Brace 10">
            <a:extLst>
              <a:ext uri="{FF2B5EF4-FFF2-40B4-BE49-F238E27FC236}">
                <a16:creationId xmlns:a16="http://schemas.microsoft.com/office/drawing/2014/main" id="{C85E8313-B68C-1B93-CF98-0E7A92DC5BDD}"/>
              </a:ext>
            </a:extLst>
          </p:cNvPr>
          <p:cNvSpPr/>
          <p:nvPr/>
        </p:nvSpPr>
        <p:spPr>
          <a:xfrm>
            <a:off x="6862043" y="4220287"/>
            <a:ext cx="163854" cy="1139113"/>
          </a:xfrm>
          <a:prstGeom prst="leftBrac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12" name="Straight Arrow Connector 11">
            <a:extLst>
              <a:ext uri="{FF2B5EF4-FFF2-40B4-BE49-F238E27FC236}">
                <a16:creationId xmlns:a16="http://schemas.microsoft.com/office/drawing/2014/main" id="{DB37D8A3-EAE9-486A-F60E-13769D90C416}"/>
              </a:ext>
            </a:extLst>
          </p:cNvPr>
          <p:cNvCxnSpPr>
            <a:cxnSpLocks/>
          </p:cNvCxnSpPr>
          <p:nvPr/>
        </p:nvCxnSpPr>
        <p:spPr>
          <a:xfrm>
            <a:off x="5226050" y="2983785"/>
            <a:ext cx="1635993" cy="44326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2EDF52-31BA-0648-6AA0-6BBD10D61225}"/>
              </a:ext>
            </a:extLst>
          </p:cNvPr>
          <p:cNvCxnSpPr>
            <a:cxnSpLocks/>
          </p:cNvCxnSpPr>
          <p:nvPr/>
        </p:nvCxnSpPr>
        <p:spPr>
          <a:xfrm>
            <a:off x="4828021" y="4423283"/>
            <a:ext cx="2034022" cy="36656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07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48BD0-9A88-984F-BBBC-DB27D5AE7CB7}"/>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F18298E3-8EF4-5C66-B572-010AE8CC91B0}"/>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Go to Data Explorer in InfluxDB and check that the new data is inserted there</a:t>
            </a:r>
          </a:p>
          <a:p>
            <a:pPr>
              <a:lnSpc>
                <a:spcPct val="110000"/>
              </a:lnSpc>
            </a:pPr>
            <a:endParaRPr lang="nb-NO" sz="1200"/>
          </a:p>
          <a:p>
            <a:pPr>
              <a:lnSpc>
                <a:spcPct val="110000"/>
              </a:lnSpc>
            </a:pPr>
            <a:endParaRPr lang="nb-NO" sz="800"/>
          </a:p>
          <a:p>
            <a:pPr>
              <a:lnSpc>
                <a:spcPct val="110000"/>
              </a:lnSpc>
            </a:pPr>
            <a:endParaRPr lang="nb-NO" sz="800"/>
          </a:p>
          <a:p>
            <a:pPr>
              <a:lnSpc>
                <a:spcPct val="110000"/>
              </a:lnSpc>
            </a:pPr>
            <a:endParaRPr lang="nb-NO" sz="800"/>
          </a:p>
          <a:p>
            <a:pPr>
              <a:lnSpc>
                <a:spcPct val="110000"/>
              </a:lnSpc>
            </a:pPr>
            <a:endParaRPr lang="nb-NO" sz="800"/>
          </a:p>
          <a:p>
            <a:pPr>
              <a:lnSpc>
                <a:spcPct val="110000"/>
              </a:lnSpc>
            </a:pPr>
            <a:endParaRPr lang="nb-NO" sz="1200"/>
          </a:p>
          <a:p>
            <a:pPr>
              <a:lnSpc>
                <a:spcPct val="110000"/>
              </a:lnSpc>
            </a:pPr>
            <a:r>
              <a:rPr lang="nb-NO" sz="1200"/>
              <a:t>Before clicking "Submit", change the visualization type to "single stat" and choose aggregation method "last"</a:t>
            </a:r>
          </a:p>
        </p:txBody>
      </p:sp>
      <p:sp>
        <p:nvSpPr>
          <p:cNvPr id="124" name="Slide Number Placeholder 3">
            <a:extLst>
              <a:ext uri="{FF2B5EF4-FFF2-40B4-BE49-F238E27FC236}">
                <a16:creationId xmlns:a16="http://schemas.microsoft.com/office/drawing/2014/main" id="{CECBB999-1D55-59AE-CF2B-45DCCD1C241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208</a:t>
            </a:fld>
            <a:endParaRPr lang="en-GB"/>
          </a:p>
        </p:txBody>
      </p:sp>
      <p:sp>
        <p:nvSpPr>
          <p:cNvPr id="180" name="Text+Image 50:50">
            <a:extLst>
              <a:ext uri="{FF2B5EF4-FFF2-40B4-BE49-F238E27FC236}">
                <a16:creationId xmlns:a16="http://schemas.microsoft.com/office/drawing/2014/main" id="{F58B020C-F15A-3DA9-17FD-80A2C2C45EBB}"/>
              </a:ext>
            </a:extLst>
          </p:cNvPr>
          <p:cNvSpPr txBox="1">
            <a:spLocks noGrp="1"/>
          </p:cNvSpPr>
          <p:nvPr>
            <p:ph type="title"/>
          </p:nvPr>
        </p:nvSpPr>
        <p:spPr>
          <a:xfrm>
            <a:off x="540000" y="432000"/>
            <a:ext cx="11109600" cy="540000"/>
          </a:xfrm>
        </p:spPr>
        <p:txBody>
          <a:bodyPr anchor="ctr">
            <a:normAutofit/>
          </a:bodyPr>
          <a:lstStyle/>
          <a:p>
            <a:pPr algn="l"/>
            <a:r>
              <a:rPr lang="en-US"/>
              <a:t>Checking the new data in InfluxDB</a:t>
            </a:r>
            <a:endParaRPr lang="en-US" sz="2800"/>
          </a:p>
        </p:txBody>
      </p:sp>
      <p:sp>
        <p:nvSpPr>
          <p:cNvPr id="3" name="Footer Placeholder 6">
            <a:extLst>
              <a:ext uri="{FF2B5EF4-FFF2-40B4-BE49-F238E27FC236}">
                <a16:creationId xmlns:a16="http://schemas.microsoft.com/office/drawing/2014/main" id="{CD6C4689-5B7B-8AB3-17CE-48E0DFBE2F3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B5D4BEE-BFF7-BB96-78F3-CD3A6458C70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8" name="Picture 7">
            <a:extLst>
              <a:ext uri="{FF2B5EF4-FFF2-40B4-BE49-F238E27FC236}">
                <a16:creationId xmlns:a16="http://schemas.microsoft.com/office/drawing/2014/main" id="{8E530D60-0E83-C20C-0E40-552AD81D22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0000" y="1388731"/>
            <a:ext cx="4766400" cy="1736038"/>
          </a:xfrm>
          <a:prstGeom prst="rect">
            <a:avLst/>
          </a:prstGeom>
        </p:spPr>
      </p:pic>
      <p:pic>
        <p:nvPicPr>
          <p:cNvPr id="16" name="Picture 15">
            <a:extLst>
              <a:ext uri="{FF2B5EF4-FFF2-40B4-BE49-F238E27FC236}">
                <a16:creationId xmlns:a16="http://schemas.microsoft.com/office/drawing/2014/main" id="{1012DBB0-DAA4-C1E9-EE9C-BAFC9C4ACD20}"/>
              </a:ext>
            </a:extLst>
          </p:cNvPr>
          <p:cNvPicPr>
            <a:picLocks noChangeAspect="1"/>
          </p:cNvPicPr>
          <p:nvPr/>
        </p:nvPicPr>
        <p:blipFill>
          <a:blip r:embed="rId4"/>
          <a:stretch>
            <a:fillRect/>
          </a:stretch>
        </p:blipFill>
        <p:spPr>
          <a:xfrm>
            <a:off x="720000" y="3393031"/>
            <a:ext cx="6703150" cy="2638676"/>
          </a:xfrm>
          <a:prstGeom prst="rect">
            <a:avLst/>
          </a:prstGeom>
        </p:spPr>
      </p:pic>
      <p:cxnSp>
        <p:nvCxnSpPr>
          <p:cNvPr id="17" name="Straight Arrow Connector 16">
            <a:extLst>
              <a:ext uri="{FF2B5EF4-FFF2-40B4-BE49-F238E27FC236}">
                <a16:creationId xmlns:a16="http://schemas.microsoft.com/office/drawing/2014/main" id="{5BC3FC2A-F50F-D524-B2F3-91563A6473EC}"/>
              </a:ext>
            </a:extLst>
          </p:cNvPr>
          <p:cNvCxnSpPr>
            <a:cxnSpLocks/>
          </p:cNvCxnSpPr>
          <p:nvPr/>
        </p:nvCxnSpPr>
        <p:spPr>
          <a:xfrm flipH="1">
            <a:off x="1562100" y="3333750"/>
            <a:ext cx="3733800" cy="27940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1635B8-68AB-811D-0776-6A13976CDA4B}"/>
              </a:ext>
            </a:extLst>
          </p:cNvPr>
          <p:cNvCxnSpPr>
            <a:cxnSpLocks/>
          </p:cNvCxnSpPr>
          <p:nvPr/>
        </p:nvCxnSpPr>
        <p:spPr>
          <a:xfrm flipH="1">
            <a:off x="7353300" y="3368350"/>
            <a:ext cx="1555750" cy="256255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1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D073-76C7-BAE4-9E95-F613F505A1CB}"/>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DF7506AF-14D4-98DB-7018-F852699111D1}"/>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In Grafana, go to Dashboards &gt; Cound AP example dashboard</a:t>
            </a:r>
          </a:p>
          <a:p>
            <a:pPr>
              <a:lnSpc>
                <a:spcPct val="110000"/>
              </a:lnSpc>
            </a:pPr>
            <a:r>
              <a:rPr lang="nb-NO" sz="1200"/>
              <a:t>We will first add a "AP info panel" on the top. Choose Add &gt; Visualization</a:t>
            </a:r>
          </a:p>
          <a:p>
            <a:pPr>
              <a:lnSpc>
                <a:spcPct val="110000"/>
              </a:lnSpc>
            </a:pPr>
            <a:r>
              <a:rPr lang="nb-NO" sz="1200"/>
              <a:t>Change "Panel Title" to "AP info: $APName"</a:t>
            </a:r>
          </a:p>
          <a:p>
            <a:pPr>
              <a:lnSpc>
                <a:spcPct val="110000"/>
              </a:lnSpc>
            </a:pPr>
            <a:endParaRPr lang="nb-NO" sz="1200"/>
          </a:p>
          <a:p>
            <a:pPr>
              <a:lnSpc>
                <a:spcPct val="110000"/>
              </a:lnSpc>
            </a:pPr>
            <a:r>
              <a:rPr lang="nb-NO" sz="1200"/>
              <a:t>Populate the Query like this</a:t>
            </a:r>
          </a:p>
        </p:txBody>
      </p:sp>
      <p:sp>
        <p:nvSpPr>
          <p:cNvPr id="124" name="Slide Number Placeholder 3">
            <a:extLst>
              <a:ext uri="{FF2B5EF4-FFF2-40B4-BE49-F238E27FC236}">
                <a16:creationId xmlns:a16="http://schemas.microsoft.com/office/drawing/2014/main" id="{5903E8C7-6FC5-9ED4-3D1D-0EB2D43A5496}"/>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209</a:t>
            </a:fld>
            <a:endParaRPr lang="en-GB"/>
          </a:p>
        </p:txBody>
      </p:sp>
      <p:sp>
        <p:nvSpPr>
          <p:cNvPr id="180" name="Text+Image 50:50">
            <a:extLst>
              <a:ext uri="{FF2B5EF4-FFF2-40B4-BE49-F238E27FC236}">
                <a16:creationId xmlns:a16="http://schemas.microsoft.com/office/drawing/2014/main" id="{E3E5D7A1-4C39-A9FF-701A-DDB7578DC9F9}"/>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99AFF867-A27E-89B5-00E0-3B44000B37E8}"/>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6C197E00-45BB-DB0A-7DA8-AFFD114D596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5" name="Picture 4">
            <a:extLst>
              <a:ext uri="{FF2B5EF4-FFF2-40B4-BE49-F238E27FC236}">
                <a16:creationId xmlns:a16="http://schemas.microsoft.com/office/drawing/2014/main" id="{3FA8F823-5174-60BC-E8CA-A73F59B0EB43}"/>
              </a:ext>
            </a:extLst>
          </p:cNvPr>
          <p:cNvPicPr>
            <a:picLocks noChangeAspect="1"/>
          </p:cNvPicPr>
          <p:nvPr/>
        </p:nvPicPr>
        <p:blipFill>
          <a:blip r:embed="rId3"/>
          <a:stretch>
            <a:fillRect/>
          </a:stretch>
        </p:blipFill>
        <p:spPr>
          <a:xfrm>
            <a:off x="6993584" y="1031281"/>
            <a:ext cx="2114845" cy="619211"/>
          </a:xfrm>
          <a:prstGeom prst="rect">
            <a:avLst/>
          </a:prstGeom>
        </p:spPr>
      </p:pic>
      <p:cxnSp>
        <p:nvCxnSpPr>
          <p:cNvPr id="6" name="Straight Arrow Connector 5">
            <a:extLst>
              <a:ext uri="{FF2B5EF4-FFF2-40B4-BE49-F238E27FC236}">
                <a16:creationId xmlns:a16="http://schemas.microsoft.com/office/drawing/2014/main" id="{F056A66D-D292-769D-6D0D-87582F8FB422}"/>
              </a:ext>
            </a:extLst>
          </p:cNvPr>
          <p:cNvCxnSpPr>
            <a:cxnSpLocks/>
          </p:cNvCxnSpPr>
          <p:nvPr/>
        </p:nvCxnSpPr>
        <p:spPr>
          <a:xfrm flipV="1">
            <a:off x="6502400" y="1240487"/>
            <a:ext cx="1284610" cy="330813"/>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05A647-E3E1-6844-903B-51FCC79B291A}"/>
              </a:ext>
            </a:extLst>
          </p:cNvPr>
          <p:cNvCxnSpPr>
            <a:cxnSpLocks/>
          </p:cNvCxnSpPr>
          <p:nvPr/>
        </p:nvCxnSpPr>
        <p:spPr>
          <a:xfrm flipH="1">
            <a:off x="8051006" y="1331380"/>
            <a:ext cx="48419" cy="1806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E7E75A-7192-FABD-C490-3A343D53848B}"/>
              </a:ext>
            </a:extLst>
          </p:cNvPr>
          <p:cNvPicPr>
            <a:picLocks noChangeAspect="1"/>
          </p:cNvPicPr>
          <p:nvPr/>
        </p:nvPicPr>
        <p:blipFill>
          <a:blip r:embed="rId4"/>
          <a:stretch>
            <a:fillRect/>
          </a:stretch>
        </p:blipFill>
        <p:spPr>
          <a:xfrm>
            <a:off x="4345264" y="1674000"/>
            <a:ext cx="2106336" cy="514401"/>
          </a:xfrm>
          <a:prstGeom prst="rect">
            <a:avLst/>
          </a:prstGeom>
        </p:spPr>
      </p:pic>
      <p:pic>
        <p:nvPicPr>
          <p:cNvPr id="14" name="Picture 13">
            <a:extLst>
              <a:ext uri="{FF2B5EF4-FFF2-40B4-BE49-F238E27FC236}">
                <a16:creationId xmlns:a16="http://schemas.microsoft.com/office/drawing/2014/main" id="{3B0E1D63-0A06-3FCD-74D9-97D5DAF09E4D}"/>
              </a:ext>
            </a:extLst>
          </p:cNvPr>
          <p:cNvPicPr>
            <a:picLocks noChangeAspect="1"/>
          </p:cNvPicPr>
          <p:nvPr/>
        </p:nvPicPr>
        <p:blipFill>
          <a:blip r:embed="rId5"/>
          <a:stretch>
            <a:fillRect/>
          </a:stretch>
        </p:blipFill>
        <p:spPr>
          <a:xfrm>
            <a:off x="282299" y="2667000"/>
            <a:ext cx="5304312" cy="3404056"/>
          </a:xfrm>
          <a:prstGeom prst="rect">
            <a:avLst/>
          </a:prstGeom>
        </p:spPr>
      </p:pic>
      <p:pic>
        <p:nvPicPr>
          <p:cNvPr id="18" name="Picture 17">
            <a:extLst>
              <a:ext uri="{FF2B5EF4-FFF2-40B4-BE49-F238E27FC236}">
                <a16:creationId xmlns:a16="http://schemas.microsoft.com/office/drawing/2014/main" id="{774A18AC-1AC7-2695-C9BC-156EAE48EFBA}"/>
              </a:ext>
            </a:extLst>
          </p:cNvPr>
          <p:cNvPicPr>
            <a:picLocks noChangeAspect="1"/>
          </p:cNvPicPr>
          <p:nvPr/>
        </p:nvPicPr>
        <p:blipFill>
          <a:blip r:embed="rId6"/>
          <a:stretch>
            <a:fillRect/>
          </a:stretch>
        </p:blipFill>
        <p:spPr>
          <a:xfrm>
            <a:off x="7037678" y="4369028"/>
            <a:ext cx="5011555" cy="1675058"/>
          </a:xfrm>
          <a:prstGeom prst="rect">
            <a:avLst/>
          </a:prstGeom>
        </p:spPr>
      </p:pic>
      <p:sp>
        <p:nvSpPr>
          <p:cNvPr id="19" name="The distance between the headline and the start of the body copy is always constant.…">
            <a:extLst>
              <a:ext uri="{FF2B5EF4-FFF2-40B4-BE49-F238E27FC236}">
                <a16:creationId xmlns:a16="http://schemas.microsoft.com/office/drawing/2014/main" id="{539982A1-6ECC-A00F-D69E-E99B2D37DC33}"/>
              </a:ext>
            </a:extLst>
          </p:cNvPr>
          <p:cNvSpPr txBox="1">
            <a:spLocks/>
          </p:cNvSpPr>
          <p:nvPr/>
        </p:nvSpPr>
        <p:spPr bwMode="gray">
          <a:xfrm>
            <a:off x="6993584" y="3870466"/>
            <a:ext cx="5011555" cy="61921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a:t>The live panel above the query should start populating data</a:t>
            </a:r>
          </a:p>
        </p:txBody>
      </p:sp>
      <p:sp>
        <p:nvSpPr>
          <p:cNvPr id="20" name="The distance between the headline and the start of the body copy is always constant.…">
            <a:extLst>
              <a:ext uri="{FF2B5EF4-FFF2-40B4-BE49-F238E27FC236}">
                <a16:creationId xmlns:a16="http://schemas.microsoft.com/office/drawing/2014/main" id="{55B6BB86-80BF-2A0E-623A-69C74E995096}"/>
              </a:ext>
            </a:extLst>
          </p:cNvPr>
          <p:cNvSpPr txBox="1">
            <a:spLocks/>
          </p:cNvSpPr>
          <p:nvPr/>
        </p:nvSpPr>
        <p:spPr bwMode="gray">
          <a:xfrm>
            <a:off x="6993584" y="1886239"/>
            <a:ext cx="5055649" cy="78076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nb-NO" sz="1200"/>
              <a:t>Also, set the "Value options" to the right like this</a:t>
            </a:r>
          </a:p>
        </p:txBody>
      </p:sp>
      <p:pic>
        <p:nvPicPr>
          <p:cNvPr id="23" name="Picture 22">
            <a:extLst>
              <a:ext uri="{FF2B5EF4-FFF2-40B4-BE49-F238E27FC236}">
                <a16:creationId xmlns:a16="http://schemas.microsoft.com/office/drawing/2014/main" id="{EC087B05-D8C2-183D-5C01-900DEDBE18CB}"/>
              </a:ext>
            </a:extLst>
          </p:cNvPr>
          <p:cNvPicPr>
            <a:picLocks noChangeAspect="1"/>
          </p:cNvPicPr>
          <p:nvPr/>
        </p:nvPicPr>
        <p:blipFill>
          <a:blip r:embed="rId7"/>
          <a:stretch>
            <a:fillRect/>
          </a:stretch>
        </p:blipFill>
        <p:spPr>
          <a:xfrm>
            <a:off x="7249064" y="2316058"/>
            <a:ext cx="2206086" cy="1670405"/>
          </a:xfrm>
          <a:prstGeom prst="rect">
            <a:avLst/>
          </a:prstGeom>
        </p:spPr>
      </p:pic>
    </p:spTree>
    <p:extLst>
      <p:ext uri="{BB962C8B-B14F-4D97-AF65-F5344CB8AC3E}">
        <p14:creationId xmlns:p14="http://schemas.microsoft.com/office/powerpoint/2010/main" val="307821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CLI configuration - Extra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#21: Ansible - CLI configuration</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508830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Create some more tasks in the playbook, for configuring</a:t>
            </a:r>
          </a:p>
          <a:p>
            <a:pPr lvl="1">
              <a:lnSpc>
                <a:spcPct val="110000"/>
              </a:lnSpc>
            </a:pPr>
            <a:r>
              <a:rPr lang="en-US" sz="1400"/>
              <a:t>Interfaces. You can play with </a:t>
            </a:r>
            <a:r>
              <a:rPr lang="en-US" sz="1400" err="1"/>
              <a:t>Gig2</a:t>
            </a:r>
            <a:r>
              <a:rPr lang="en-US" sz="1400"/>
              <a:t> and </a:t>
            </a:r>
            <a:r>
              <a:rPr lang="en-US" sz="1400" err="1"/>
              <a:t>Gig3</a:t>
            </a:r>
            <a:r>
              <a:rPr lang="en-US" sz="1400"/>
              <a:t>, or create VLAN interfaces or Loopbacks</a:t>
            </a:r>
          </a:p>
          <a:p>
            <a:pPr lvl="1">
              <a:lnSpc>
                <a:spcPct val="110000"/>
              </a:lnSpc>
            </a:pPr>
            <a:r>
              <a:rPr lang="en-US" sz="1400"/>
              <a:t>WLANs. </a:t>
            </a:r>
            <a:r>
              <a:rPr lang="en-US" sz="1400" err="1"/>
              <a:t>PSKs</a:t>
            </a:r>
            <a:r>
              <a:rPr lang="en-US" sz="1400"/>
              <a:t> might be tricky to get idempotent once they are encrypted.</a:t>
            </a:r>
          </a:p>
          <a:p>
            <a:pPr lvl="1">
              <a:lnSpc>
                <a:spcPct val="110000"/>
              </a:lnSpc>
            </a:pPr>
            <a:r>
              <a:rPr lang="en-US" sz="1400"/>
              <a:t>Global commands, like ensure </a:t>
            </a:r>
            <a:r>
              <a:rPr lang="en-US" sz="1400" err="1"/>
              <a:t>restonf</a:t>
            </a:r>
            <a:r>
              <a:rPr lang="en-US" sz="1400"/>
              <a:t> is enabled</a:t>
            </a:r>
          </a:p>
          <a:p>
            <a:pPr>
              <a:lnSpc>
                <a:spcPct val="110000"/>
              </a:lnSpc>
            </a:pPr>
            <a:r>
              <a:rPr lang="en-US" sz="1600"/>
              <a:t>Remember, for idempotency the commands must be exactly as they will appear in the running config. So don't use abbreviations in the config lines (like "desc" for description, "</a:t>
            </a:r>
            <a:r>
              <a:rPr lang="en-US" sz="1600" err="1"/>
              <a:t>ip</a:t>
            </a:r>
            <a:r>
              <a:rPr lang="en-US" sz="1600"/>
              <a:t> add" for </a:t>
            </a:r>
            <a:r>
              <a:rPr lang="en-US" sz="1600" err="1"/>
              <a:t>ip</a:t>
            </a:r>
            <a:r>
              <a:rPr lang="en-US" sz="1600"/>
              <a:t> address, etc. </a:t>
            </a:r>
          </a:p>
          <a:p>
            <a:pPr lvl="1">
              <a:lnSpc>
                <a:spcPct val="110000"/>
              </a:lnSpc>
            </a:pPr>
            <a:r>
              <a:rPr lang="en-US" sz="1400"/>
              <a:t>They will be run and work, but next time you run they will be configured again since the command to push is different from what is present on the device.</a:t>
            </a:r>
          </a:p>
          <a:p>
            <a:pPr>
              <a:lnSpc>
                <a:spcPct val="110000"/>
              </a:lnSpc>
            </a:pPr>
            <a:r>
              <a:rPr lang="en-US" sz="1600"/>
              <a:t>The before and after </a:t>
            </a:r>
            <a:r>
              <a:rPr lang="en-US" sz="1600" err="1"/>
              <a:t>statemens</a:t>
            </a:r>
            <a:r>
              <a:rPr lang="en-US" sz="1600"/>
              <a:t> will have to be changed accordingly. For tasks that do not need to be shutdown, you will probably not need the before and after sections</a:t>
            </a:r>
          </a:p>
          <a:p>
            <a:pPr>
              <a:lnSpc>
                <a:spcPct val="110000"/>
              </a:lnSpc>
            </a:pPr>
            <a:endParaRPr lang="en-US" sz="1600"/>
          </a:p>
          <a:p>
            <a:pPr lvl="1">
              <a:lnSpc>
                <a:spcPct val="110000"/>
              </a:lnSpc>
            </a:pPr>
            <a:endParaRPr lang="en-US" sz="1400"/>
          </a:p>
        </p:txBody>
      </p:sp>
    </p:spTree>
    <p:extLst>
      <p:ext uri="{BB962C8B-B14F-4D97-AF65-F5344CB8AC3E}">
        <p14:creationId xmlns:p14="http://schemas.microsoft.com/office/powerpoint/2010/main" val="21503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D13B4-E35C-7710-2063-DFDBAC174AB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84589971-17A3-A505-4EED-12AD09D45D68}"/>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Apply the panel, and resize it to cover the top of your Dashboard</a:t>
            </a:r>
          </a:p>
        </p:txBody>
      </p:sp>
      <p:sp>
        <p:nvSpPr>
          <p:cNvPr id="124" name="Slide Number Placeholder 3">
            <a:extLst>
              <a:ext uri="{FF2B5EF4-FFF2-40B4-BE49-F238E27FC236}">
                <a16:creationId xmlns:a16="http://schemas.microsoft.com/office/drawing/2014/main" id="{73008E8F-74A1-B0A4-ABD6-B827265CE110}"/>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210</a:t>
            </a:fld>
            <a:endParaRPr lang="en-GB"/>
          </a:p>
        </p:txBody>
      </p:sp>
      <p:sp>
        <p:nvSpPr>
          <p:cNvPr id="180" name="Text+Image 50:50">
            <a:extLst>
              <a:ext uri="{FF2B5EF4-FFF2-40B4-BE49-F238E27FC236}">
                <a16:creationId xmlns:a16="http://schemas.microsoft.com/office/drawing/2014/main" id="{C11BBB52-A617-73C6-4DD1-55E22E71F1CD}"/>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50D64043-9AC8-A461-B04B-7E27ABCF82F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521A4BF-EA83-7B01-D6CD-38BE1837544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7" name="Picture 6">
            <a:extLst>
              <a:ext uri="{FF2B5EF4-FFF2-40B4-BE49-F238E27FC236}">
                <a16:creationId xmlns:a16="http://schemas.microsoft.com/office/drawing/2014/main" id="{D2CADEBD-99EF-3104-1E35-66A697A8E98C}"/>
              </a:ext>
            </a:extLst>
          </p:cNvPr>
          <p:cNvPicPr>
            <a:picLocks noChangeAspect="1"/>
          </p:cNvPicPr>
          <p:nvPr/>
        </p:nvPicPr>
        <p:blipFill>
          <a:blip r:embed="rId3"/>
          <a:stretch>
            <a:fillRect/>
          </a:stretch>
        </p:blipFill>
        <p:spPr>
          <a:xfrm>
            <a:off x="798513" y="1480962"/>
            <a:ext cx="857370" cy="352474"/>
          </a:xfrm>
          <a:prstGeom prst="rect">
            <a:avLst/>
          </a:prstGeom>
        </p:spPr>
      </p:pic>
      <p:cxnSp>
        <p:nvCxnSpPr>
          <p:cNvPr id="9" name="Straight Arrow Connector 8">
            <a:extLst>
              <a:ext uri="{FF2B5EF4-FFF2-40B4-BE49-F238E27FC236}">
                <a16:creationId xmlns:a16="http://schemas.microsoft.com/office/drawing/2014/main" id="{84A5EE94-EA86-E67F-9920-A4DC3458761F}"/>
              </a:ext>
            </a:extLst>
          </p:cNvPr>
          <p:cNvCxnSpPr>
            <a:cxnSpLocks/>
            <a:endCxn id="7" idx="0"/>
          </p:cNvCxnSpPr>
          <p:nvPr/>
        </p:nvCxnSpPr>
        <p:spPr>
          <a:xfrm>
            <a:off x="1152525" y="1364780"/>
            <a:ext cx="74673" cy="116182"/>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B5D764-CE32-96F6-73B9-5B657A05323E}"/>
              </a:ext>
            </a:extLst>
          </p:cNvPr>
          <p:cNvPicPr>
            <a:picLocks noChangeAspect="1"/>
          </p:cNvPicPr>
          <p:nvPr/>
        </p:nvPicPr>
        <p:blipFill>
          <a:blip r:embed="rId4"/>
          <a:stretch>
            <a:fillRect/>
          </a:stretch>
        </p:blipFill>
        <p:spPr>
          <a:xfrm>
            <a:off x="782466" y="2149576"/>
            <a:ext cx="10366965" cy="3023960"/>
          </a:xfrm>
          <a:prstGeom prst="rect">
            <a:avLst/>
          </a:prstGeom>
        </p:spPr>
      </p:pic>
    </p:spTree>
    <p:extLst>
      <p:ext uri="{BB962C8B-B14F-4D97-AF65-F5344CB8AC3E}">
        <p14:creationId xmlns:p14="http://schemas.microsoft.com/office/powerpoint/2010/main" val="413317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F642F-EDFB-672A-0A6B-6241C8408C66}"/>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BE2CE0CC-70EA-141B-34BF-50E14C1CB701}"/>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Now create another Visualization</a:t>
            </a:r>
          </a:p>
          <a:p>
            <a:pPr>
              <a:lnSpc>
                <a:spcPct val="110000"/>
              </a:lnSpc>
            </a:pPr>
            <a:r>
              <a:rPr lang="nb-NO" sz="1200"/>
              <a:t>Change "Panel Title" to "Channel history 2.4GHz"</a:t>
            </a:r>
          </a:p>
          <a:p>
            <a:pPr>
              <a:lnSpc>
                <a:spcPct val="110000"/>
              </a:lnSpc>
            </a:pPr>
            <a:r>
              <a:rPr lang="nb-NO" sz="1200"/>
              <a:t>Change to "State timeline"</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Set State timeline options</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Set Standard options</a:t>
            </a:r>
          </a:p>
        </p:txBody>
      </p:sp>
      <p:sp>
        <p:nvSpPr>
          <p:cNvPr id="124" name="Slide Number Placeholder 3">
            <a:extLst>
              <a:ext uri="{FF2B5EF4-FFF2-40B4-BE49-F238E27FC236}">
                <a16:creationId xmlns:a16="http://schemas.microsoft.com/office/drawing/2014/main" id="{D9AE6E87-57B9-497B-D488-6FE2F91C1B5A}"/>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211</a:t>
            </a:fld>
            <a:endParaRPr lang="en-GB"/>
          </a:p>
        </p:txBody>
      </p:sp>
      <p:sp>
        <p:nvSpPr>
          <p:cNvPr id="180" name="Text+Image 50:50">
            <a:extLst>
              <a:ext uri="{FF2B5EF4-FFF2-40B4-BE49-F238E27FC236}">
                <a16:creationId xmlns:a16="http://schemas.microsoft.com/office/drawing/2014/main" id="{619924B4-7383-9156-3F1A-ED0ADC1C43CC}"/>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49A89C20-3A0A-4152-9916-C51BD5B19AA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D8A958E1-B56F-C059-AE9D-7D8239D9BD8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7" name="Picture 6">
            <a:extLst>
              <a:ext uri="{FF2B5EF4-FFF2-40B4-BE49-F238E27FC236}">
                <a16:creationId xmlns:a16="http://schemas.microsoft.com/office/drawing/2014/main" id="{EF00C221-3332-CD0C-6C99-0678B71F2B26}"/>
              </a:ext>
            </a:extLst>
          </p:cNvPr>
          <p:cNvPicPr>
            <a:picLocks noChangeAspect="1"/>
          </p:cNvPicPr>
          <p:nvPr/>
        </p:nvPicPr>
        <p:blipFill>
          <a:blip r:embed="rId3"/>
          <a:stretch>
            <a:fillRect/>
          </a:stretch>
        </p:blipFill>
        <p:spPr>
          <a:xfrm>
            <a:off x="8352107" y="1031281"/>
            <a:ext cx="1612830" cy="619211"/>
          </a:xfrm>
          <a:prstGeom prst="rect">
            <a:avLst/>
          </a:prstGeom>
        </p:spPr>
      </p:pic>
      <p:pic>
        <p:nvPicPr>
          <p:cNvPr id="8" name="Picture 7">
            <a:extLst>
              <a:ext uri="{FF2B5EF4-FFF2-40B4-BE49-F238E27FC236}">
                <a16:creationId xmlns:a16="http://schemas.microsoft.com/office/drawing/2014/main" id="{2A875ED5-29FF-02C4-32E4-629CE6247B21}"/>
              </a:ext>
            </a:extLst>
          </p:cNvPr>
          <p:cNvPicPr>
            <a:picLocks noChangeAspect="1"/>
          </p:cNvPicPr>
          <p:nvPr/>
        </p:nvPicPr>
        <p:blipFill>
          <a:blip r:embed="rId4"/>
          <a:stretch>
            <a:fillRect/>
          </a:stretch>
        </p:blipFill>
        <p:spPr>
          <a:xfrm>
            <a:off x="5285434" y="1031281"/>
            <a:ext cx="2114845" cy="619211"/>
          </a:xfrm>
          <a:prstGeom prst="rect">
            <a:avLst/>
          </a:prstGeom>
        </p:spPr>
      </p:pic>
      <p:cxnSp>
        <p:nvCxnSpPr>
          <p:cNvPr id="10" name="Straight Arrow Connector 9">
            <a:extLst>
              <a:ext uri="{FF2B5EF4-FFF2-40B4-BE49-F238E27FC236}">
                <a16:creationId xmlns:a16="http://schemas.microsoft.com/office/drawing/2014/main" id="{70D05BCB-17CF-00D0-0AE6-7B7CB60B4787}"/>
              </a:ext>
            </a:extLst>
          </p:cNvPr>
          <p:cNvCxnSpPr>
            <a:cxnSpLocks/>
          </p:cNvCxnSpPr>
          <p:nvPr/>
        </p:nvCxnSpPr>
        <p:spPr>
          <a:xfrm>
            <a:off x="3365227" y="1240487"/>
            <a:ext cx="2713633" cy="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515360F-5E5A-AF62-1012-EDF21A68EF41}"/>
              </a:ext>
            </a:extLst>
          </p:cNvPr>
          <p:cNvCxnSpPr>
            <a:cxnSpLocks/>
          </p:cNvCxnSpPr>
          <p:nvPr/>
        </p:nvCxnSpPr>
        <p:spPr>
          <a:xfrm flipH="1">
            <a:off x="6342856" y="1331380"/>
            <a:ext cx="48419" cy="1806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2DC0AB-1AD9-2BCC-D03C-C6C022A32364}"/>
              </a:ext>
            </a:extLst>
          </p:cNvPr>
          <p:cNvCxnSpPr>
            <a:cxnSpLocks/>
          </p:cNvCxnSpPr>
          <p:nvPr/>
        </p:nvCxnSpPr>
        <p:spPr>
          <a:xfrm flipV="1">
            <a:off x="6993584" y="1511300"/>
            <a:ext cx="1521766" cy="69720"/>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F849E22-7185-48DF-B8E1-D0B7F4C6FF08}"/>
              </a:ext>
            </a:extLst>
          </p:cNvPr>
          <p:cNvPicPr>
            <a:picLocks noChangeAspect="1"/>
          </p:cNvPicPr>
          <p:nvPr/>
        </p:nvPicPr>
        <p:blipFill>
          <a:blip r:embed="rId5"/>
          <a:stretch>
            <a:fillRect/>
          </a:stretch>
        </p:blipFill>
        <p:spPr>
          <a:xfrm>
            <a:off x="476728" y="2038056"/>
            <a:ext cx="3606312" cy="831644"/>
          </a:xfrm>
          <a:prstGeom prst="rect">
            <a:avLst/>
          </a:prstGeom>
        </p:spPr>
      </p:pic>
      <p:pic>
        <p:nvPicPr>
          <p:cNvPr id="29" name="Picture 28">
            <a:extLst>
              <a:ext uri="{FF2B5EF4-FFF2-40B4-BE49-F238E27FC236}">
                <a16:creationId xmlns:a16="http://schemas.microsoft.com/office/drawing/2014/main" id="{1952501D-D431-682C-8E8C-BE5F947B4605}"/>
              </a:ext>
            </a:extLst>
          </p:cNvPr>
          <p:cNvPicPr>
            <a:picLocks noChangeAspect="1"/>
          </p:cNvPicPr>
          <p:nvPr/>
        </p:nvPicPr>
        <p:blipFill>
          <a:blip r:embed="rId6"/>
          <a:stretch>
            <a:fillRect/>
          </a:stretch>
        </p:blipFill>
        <p:spPr>
          <a:xfrm>
            <a:off x="5274082" y="2015788"/>
            <a:ext cx="2244226" cy="1280639"/>
          </a:xfrm>
          <a:prstGeom prst="rect">
            <a:avLst/>
          </a:prstGeom>
        </p:spPr>
      </p:pic>
      <p:cxnSp>
        <p:nvCxnSpPr>
          <p:cNvPr id="30" name="Straight Arrow Connector 29">
            <a:extLst>
              <a:ext uri="{FF2B5EF4-FFF2-40B4-BE49-F238E27FC236}">
                <a16:creationId xmlns:a16="http://schemas.microsoft.com/office/drawing/2014/main" id="{97801DB8-1FF7-1056-614C-43EDF5482079}"/>
              </a:ext>
            </a:extLst>
          </p:cNvPr>
          <p:cNvCxnSpPr>
            <a:cxnSpLocks/>
          </p:cNvCxnSpPr>
          <p:nvPr/>
        </p:nvCxnSpPr>
        <p:spPr>
          <a:xfrm flipV="1">
            <a:off x="2878784" y="2824843"/>
            <a:ext cx="2277416" cy="362727"/>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76DC0F2-8BBD-8A6F-7A63-5EB7CAA441D0}"/>
              </a:ext>
            </a:extLst>
          </p:cNvPr>
          <p:cNvPicPr>
            <a:picLocks noChangeAspect="1"/>
          </p:cNvPicPr>
          <p:nvPr/>
        </p:nvPicPr>
        <p:blipFill>
          <a:blip r:embed="rId7"/>
          <a:stretch>
            <a:fillRect/>
          </a:stretch>
        </p:blipFill>
        <p:spPr>
          <a:xfrm>
            <a:off x="5274082" y="3315477"/>
            <a:ext cx="2244226" cy="456908"/>
          </a:xfrm>
          <a:prstGeom prst="rect">
            <a:avLst/>
          </a:prstGeom>
        </p:spPr>
      </p:pic>
      <p:pic>
        <p:nvPicPr>
          <p:cNvPr id="35" name="Picture 34">
            <a:extLst>
              <a:ext uri="{FF2B5EF4-FFF2-40B4-BE49-F238E27FC236}">
                <a16:creationId xmlns:a16="http://schemas.microsoft.com/office/drawing/2014/main" id="{50BFFB1B-5897-C5D6-ED07-CB702993BA4E}"/>
              </a:ext>
            </a:extLst>
          </p:cNvPr>
          <p:cNvPicPr>
            <a:picLocks noChangeAspect="1"/>
          </p:cNvPicPr>
          <p:nvPr/>
        </p:nvPicPr>
        <p:blipFill>
          <a:blip r:embed="rId8"/>
          <a:stretch>
            <a:fillRect/>
          </a:stretch>
        </p:blipFill>
        <p:spPr>
          <a:xfrm>
            <a:off x="5274082" y="4232296"/>
            <a:ext cx="2574518" cy="611700"/>
          </a:xfrm>
          <a:prstGeom prst="rect">
            <a:avLst/>
          </a:prstGeom>
        </p:spPr>
      </p:pic>
      <p:pic>
        <p:nvPicPr>
          <p:cNvPr id="37" name="Picture 36">
            <a:extLst>
              <a:ext uri="{FF2B5EF4-FFF2-40B4-BE49-F238E27FC236}">
                <a16:creationId xmlns:a16="http://schemas.microsoft.com/office/drawing/2014/main" id="{7E0822FD-7D09-3A15-1F72-6992C3200FC9}"/>
              </a:ext>
            </a:extLst>
          </p:cNvPr>
          <p:cNvPicPr>
            <a:picLocks noChangeAspect="1"/>
          </p:cNvPicPr>
          <p:nvPr/>
        </p:nvPicPr>
        <p:blipFill>
          <a:blip r:embed="rId9"/>
          <a:stretch>
            <a:fillRect/>
          </a:stretch>
        </p:blipFill>
        <p:spPr>
          <a:xfrm>
            <a:off x="5274082" y="4916936"/>
            <a:ext cx="2574518" cy="452662"/>
          </a:xfrm>
          <a:prstGeom prst="rect">
            <a:avLst/>
          </a:prstGeom>
        </p:spPr>
      </p:pic>
      <p:cxnSp>
        <p:nvCxnSpPr>
          <p:cNvPr id="38" name="Straight Arrow Connector 37">
            <a:extLst>
              <a:ext uri="{FF2B5EF4-FFF2-40B4-BE49-F238E27FC236}">
                <a16:creationId xmlns:a16="http://schemas.microsoft.com/office/drawing/2014/main" id="{F487CB29-A39C-824C-6A2D-E12DEFD151EE}"/>
              </a:ext>
            </a:extLst>
          </p:cNvPr>
          <p:cNvCxnSpPr>
            <a:cxnSpLocks/>
          </p:cNvCxnSpPr>
          <p:nvPr/>
        </p:nvCxnSpPr>
        <p:spPr>
          <a:xfrm>
            <a:off x="2444627" y="4538146"/>
            <a:ext cx="2648073" cy="233779"/>
          </a:xfrm>
          <a:prstGeom prst="straightConnector1">
            <a:avLst/>
          </a:prstGeom>
          <a:ln w="1905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62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77643-AF01-2D48-0141-BA924D10B95E}"/>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29142F1-7438-2BB1-D6A2-9EE658690A14}"/>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Populate the Query like this. The live panel above should start populating data</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Apply to get back to your Dashboard</a:t>
            </a:r>
          </a:p>
        </p:txBody>
      </p:sp>
      <p:sp>
        <p:nvSpPr>
          <p:cNvPr id="124" name="Slide Number Placeholder 3">
            <a:extLst>
              <a:ext uri="{FF2B5EF4-FFF2-40B4-BE49-F238E27FC236}">
                <a16:creationId xmlns:a16="http://schemas.microsoft.com/office/drawing/2014/main" id="{A74082B2-0044-A99F-E832-4F456D779623}"/>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212</a:t>
            </a:fld>
            <a:endParaRPr lang="en-GB"/>
          </a:p>
        </p:txBody>
      </p:sp>
      <p:sp>
        <p:nvSpPr>
          <p:cNvPr id="180" name="Text+Image 50:50">
            <a:extLst>
              <a:ext uri="{FF2B5EF4-FFF2-40B4-BE49-F238E27FC236}">
                <a16:creationId xmlns:a16="http://schemas.microsoft.com/office/drawing/2014/main" id="{5ECA3D64-F9E8-7D51-9EE6-E8957B17CA97}"/>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6EBBA6CD-ED07-B417-C217-1F3BF1032EC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1BDF9667-EDAC-6255-D569-30C910D10CB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25" name="Picture 24">
            <a:extLst>
              <a:ext uri="{FF2B5EF4-FFF2-40B4-BE49-F238E27FC236}">
                <a16:creationId xmlns:a16="http://schemas.microsoft.com/office/drawing/2014/main" id="{574CCE20-23AA-F01D-55E4-0EF8CD2A93E6}"/>
              </a:ext>
            </a:extLst>
          </p:cNvPr>
          <p:cNvPicPr>
            <a:picLocks noChangeAspect="1"/>
          </p:cNvPicPr>
          <p:nvPr/>
        </p:nvPicPr>
        <p:blipFill>
          <a:blip r:embed="rId3"/>
          <a:stretch>
            <a:fillRect/>
          </a:stretch>
        </p:blipFill>
        <p:spPr>
          <a:xfrm>
            <a:off x="779106" y="1402838"/>
            <a:ext cx="5931277" cy="3874662"/>
          </a:xfrm>
          <a:prstGeom prst="rect">
            <a:avLst/>
          </a:prstGeom>
        </p:spPr>
      </p:pic>
      <p:pic>
        <p:nvPicPr>
          <p:cNvPr id="5" name="Picture 4">
            <a:extLst>
              <a:ext uri="{FF2B5EF4-FFF2-40B4-BE49-F238E27FC236}">
                <a16:creationId xmlns:a16="http://schemas.microsoft.com/office/drawing/2014/main" id="{19F77B5B-023E-8C9A-445D-2B0F607782AC}"/>
              </a:ext>
            </a:extLst>
          </p:cNvPr>
          <p:cNvPicPr>
            <a:picLocks noChangeAspect="1"/>
          </p:cNvPicPr>
          <p:nvPr/>
        </p:nvPicPr>
        <p:blipFill>
          <a:blip r:embed="rId4"/>
          <a:stretch>
            <a:fillRect/>
          </a:stretch>
        </p:blipFill>
        <p:spPr>
          <a:xfrm>
            <a:off x="7209601" y="2286000"/>
            <a:ext cx="4880296" cy="2203449"/>
          </a:xfrm>
          <a:prstGeom prst="rect">
            <a:avLst/>
          </a:prstGeom>
        </p:spPr>
      </p:pic>
    </p:spTree>
    <p:extLst>
      <p:ext uri="{BB962C8B-B14F-4D97-AF65-F5344CB8AC3E}">
        <p14:creationId xmlns:p14="http://schemas.microsoft.com/office/powerpoint/2010/main" val="419092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888A6-D19A-0A7B-E4F1-DF8C61393E73}"/>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E86F91B9-16C7-0A6A-2022-9BF7D65704BD}"/>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Reorder and resize your panels to move your new panel to the left of the corresponding CU graphs</a:t>
            </a:r>
          </a:p>
        </p:txBody>
      </p:sp>
      <p:sp>
        <p:nvSpPr>
          <p:cNvPr id="124" name="Slide Number Placeholder 3">
            <a:extLst>
              <a:ext uri="{FF2B5EF4-FFF2-40B4-BE49-F238E27FC236}">
                <a16:creationId xmlns:a16="http://schemas.microsoft.com/office/drawing/2014/main" id="{99C16ACA-2D49-2B3A-8F9F-8771B90C2F6D}"/>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213</a:t>
            </a:fld>
            <a:endParaRPr lang="en-GB"/>
          </a:p>
        </p:txBody>
      </p:sp>
      <p:sp>
        <p:nvSpPr>
          <p:cNvPr id="180" name="Text+Image 50:50">
            <a:extLst>
              <a:ext uri="{FF2B5EF4-FFF2-40B4-BE49-F238E27FC236}">
                <a16:creationId xmlns:a16="http://schemas.microsoft.com/office/drawing/2014/main" id="{6EF4100C-ABB7-959D-ABCF-B18C07BEE401}"/>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9B9EC664-7032-731C-E444-27216B356CE4}"/>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AE1D1D78-31F0-D2BF-F6CD-E746258593C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6" name="Picture 5">
            <a:extLst>
              <a:ext uri="{FF2B5EF4-FFF2-40B4-BE49-F238E27FC236}">
                <a16:creationId xmlns:a16="http://schemas.microsoft.com/office/drawing/2014/main" id="{90E64509-066C-CE44-AFB6-303A79A6E7F3}"/>
              </a:ext>
            </a:extLst>
          </p:cNvPr>
          <p:cNvPicPr>
            <a:picLocks noChangeAspect="1"/>
          </p:cNvPicPr>
          <p:nvPr/>
        </p:nvPicPr>
        <p:blipFill>
          <a:blip r:embed="rId3"/>
          <a:stretch>
            <a:fillRect/>
          </a:stretch>
        </p:blipFill>
        <p:spPr>
          <a:xfrm>
            <a:off x="539998" y="1394207"/>
            <a:ext cx="8889752" cy="4647777"/>
          </a:xfrm>
          <a:prstGeom prst="rect">
            <a:avLst/>
          </a:prstGeom>
        </p:spPr>
      </p:pic>
    </p:spTree>
    <p:extLst>
      <p:ext uri="{BB962C8B-B14F-4D97-AF65-F5344CB8AC3E}">
        <p14:creationId xmlns:p14="http://schemas.microsoft.com/office/powerpoint/2010/main" val="177514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D982-4E27-E1AF-C319-1D05D339AE9C}"/>
            </a:ext>
          </a:extLst>
        </p:cNvPr>
        <p:cNvGrpSpPr/>
        <p:nvPr/>
      </p:nvGrpSpPr>
      <p:grpSpPr>
        <a:xfrm>
          <a:off x="0" y="0"/>
          <a:ext cx="0" cy="0"/>
          <a:chOff x="0" y="0"/>
          <a:chExt cx="0" cy="0"/>
        </a:xfrm>
      </p:grpSpPr>
      <p:sp>
        <p:nvSpPr>
          <p:cNvPr id="181" name="The distance between the headline and the start of the body copy is always constant.…">
            <a:extLst>
              <a:ext uri="{FF2B5EF4-FFF2-40B4-BE49-F238E27FC236}">
                <a16:creationId xmlns:a16="http://schemas.microsoft.com/office/drawing/2014/main" id="{BAE138DF-D273-3F01-1A50-7F47DBF5ADC6}"/>
              </a:ext>
            </a:extLst>
          </p:cNvPr>
          <p:cNvSpPr txBox="1">
            <a:spLocks noGrp="1"/>
          </p:cNvSpPr>
          <p:nvPr>
            <p:ph idx="1"/>
          </p:nvPr>
        </p:nvSpPr>
        <p:spPr>
          <a:xfrm>
            <a:off x="539999" y="972000"/>
            <a:ext cx="10851901" cy="5454000"/>
          </a:xfrm>
        </p:spPr>
        <p:txBody>
          <a:bodyPr>
            <a:normAutofit/>
          </a:bodyPr>
          <a:lstStyle/>
          <a:p>
            <a:pPr>
              <a:lnSpc>
                <a:spcPct val="110000"/>
              </a:lnSpc>
            </a:pPr>
            <a:r>
              <a:rPr lang="nb-NO" sz="1200"/>
              <a:t>Duplicate the Channel history panel to create similar panels for 5 and 6GHz</a:t>
            </a:r>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endParaRPr lang="nb-NO" sz="1200"/>
          </a:p>
          <a:p>
            <a:pPr>
              <a:lnSpc>
                <a:spcPct val="110000"/>
              </a:lnSpc>
            </a:pPr>
            <a:r>
              <a:rPr lang="nb-NO" sz="1200"/>
              <a:t>If you are very observant, you will notice that the "2.4GHz" stuff is actually showing 6GHz. It is because my MIST AP is a dual radio device, where one of the radios are 5GHz and the other is 2.4/6GHz. But this is just to show you some ideas, there are always a lot of things that can and should be tuned/changed for a production environment </a:t>
            </a:r>
            <a:r>
              <a:rPr lang="nb-NO" sz="1200">
                <a:sym typeface="Wingdings" panose="05000000000000000000" pitchFamily="2" charset="2"/>
              </a:rPr>
              <a:t></a:t>
            </a:r>
            <a:endParaRPr lang="nb-NO" sz="1200"/>
          </a:p>
        </p:txBody>
      </p:sp>
      <p:sp>
        <p:nvSpPr>
          <p:cNvPr id="124" name="Slide Number Placeholder 3">
            <a:extLst>
              <a:ext uri="{FF2B5EF4-FFF2-40B4-BE49-F238E27FC236}">
                <a16:creationId xmlns:a16="http://schemas.microsoft.com/office/drawing/2014/main" id="{600724F5-F5B7-A3D8-28CF-48A088B89807}"/>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214</a:t>
            </a:fld>
            <a:endParaRPr lang="en-GB"/>
          </a:p>
        </p:txBody>
      </p:sp>
      <p:sp>
        <p:nvSpPr>
          <p:cNvPr id="180" name="Text+Image 50:50">
            <a:extLst>
              <a:ext uri="{FF2B5EF4-FFF2-40B4-BE49-F238E27FC236}">
                <a16:creationId xmlns:a16="http://schemas.microsoft.com/office/drawing/2014/main" id="{C47F26F7-E545-5EB2-936F-7C455C7749D0}"/>
              </a:ext>
            </a:extLst>
          </p:cNvPr>
          <p:cNvSpPr txBox="1">
            <a:spLocks noGrp="1"/>
          </p:cNvSpPr>
          <p:nvPr>
            <p:ph type="title"/>
          </p:nvPr>
        </p:nvSpPr>
        <p:spPr>
          <a:xfrm>
            <a:off x="540000" y="432000"/>
            <a:ext cx="11109600" cy="540000"/>
          </a:xfrm>
        </p:spPr>
        <p:txBody>
          <a:bodyPr anchor="ctr">
            <a:normAutofit/>
          </a:bodyPr>
          <a:lstStyle/>
          <a:p>
            <a:pPr algn="l"/>
            <a:r>
              <a:rPr lang="en-US" sz="2800"/>
              <a:t>Adding the new values to our Dashboard i</a:t>
            </a:r>
            <a:r>
              <a:rPr lang="en-US"/>
              <a:t>n Grafana</a:t>
            </a:r>
            <a:endParaRPr lang="en-US" sz="2800"/>
          </a:p>
        </p:txBody>
      </p:sp>
      <p:sp>
        <p:nvSpPr>
          <p:cNvPr id="3" name="Footer Placeholder 6">
            <a:extLst>
              <a:ext uri="{FF2B5EF4-FFF2-40B4-BE49-F238E27FC236}">
                <a16:creationId xmlns:a16="http://schemas.microsoft.com/office/drawing/2014/main" id="{291BE4B1-B701-DC9E-27B9-B098EAAFE56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93B808B1-4D6B-687F-4BF7-AF041D4AC7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#72: Python - MIST-&gt;InfluxDB-&gt;Grafana</a:t>
            </a:r>
          </a:p>
        </p:txBody>
      </p:sp>
      <p:pic>
        <p:nvPicPr>
          <p:cNvPr id="5" name="Picture 4">
            <a:extLst>
              <a:ext uri="{FF2B5EF4-FFF2-40B4-BE49-F238E27FC236}">
                <a16:creationId xmlns:a16="http://schemas.microsoft.com/office/drawing/2014/main" id="{5DBD0860-7A40-1699-FF1C-00097EF6DFC8}"/>
              </a:ext>
            </a:extLst>
          </p:cNvPr>
          <p:cNvPicPr>
            <a:picLocks noChangeAspect="1"/>
          </p:cNvPicPr>
          <p:nvPr/>
        </p:nvPicPr>
        <p:blipFill>
          <a:blip r:embed="rId3"/>
          <a:stretch>
            <a:fillRect/>
          </a:stretch>
        </p:blipFill>
        <p:spPr>
          <a:xfrm>
            <a:off x="6763277" y="1000828"/>
            <a:ext cx="2520423" cy="364550"/>
          </a:xfrm>
          <a:prstGeom prst="rect">
            <a:avLst/>
          </a:prstGeom>
        </p:spPr>
      </p:pic>
      <p:pic>
        <p:nvPicPr>
          <p:cNvPr id="8" name="Picture 7">
            <a:extLst>
              <a:ext uri="{FF2B5EF4-FFF2-40B4-BE49-F238E27FC236}">
                <a16:creationId xmlns:a16="http://schemas.microsoft.com/office/drawing/2014/main" id="{F9825BDE-91E2-81CF-3C0F-03143CF3B141}"/>
              </a:ext>
            </a:extLst>
          </p:cNvPr>
          <p:cNvPicPr>
            <a:picLocks noChangeAspect="1"/>
          </p:cNvPicPr>
          <p:nvPr/>
        </p:nvPicPr>
        <p:blipFill>
          <a:blip r:embed="rId4"/>
          <a:stretch>
            <a:fillRect/>
          </a:stretch>
        </p:blipFill>
        <p:spPr>
          <a:xfrm>
            <a:off x="539998" y="1394206"/>
            <a:ext cx="9334252" cy="3294084"/>
          </a:xfrm>
          <a:prstGeom prst="rect">
            <a:avLst/>
          </a:prstGeom>
        </p:spPr>
      </p:pic>
    </p:spTree>
    <p:extLst>
      <p:ext uri="{BB962C8B-B14F-4D97-AF65-F5344CB8AC3E}">
        <p14:creationId xmlns:p14="http://schemas.microsoft.com/office/powerpoint/2010/main" val="109597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B53BE2A5-2C72-CFD7-7BE1-06A84318CA60}"/>
              </a:ext>
            </a:extLst>
          </p:cNvPr>
          <p:cNvSpPr txBox="1">
            <a:spLocks/>
          </p:cNvSpPr>
          <p:nvPr/>
        </p:nvSpPr>
        <p:spPr bwMode="gray">
          <a:xfrm>
            <a:off x="634598" y="818826"/>
            <a:ext cx="879706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err="1"/>
              <a:t>Jinja2</a:t>
            </a:r>
            <a:r>
              <a:rPr lang="en-US" sz="1600"/>
              <a:t> is a templating language, widely used by developers to create text files that have placeholders, which can be filled inn with various values. One very common example is HTML</a:t>
            </a:r>
          </a:p>
          <a:p>
            <a:pPr>
              <a:lnSpc>
                <a:spcPct val="110000"/>
              </a:lnSpc>
            </a:pPr>
            <a:r>
              <a:rPr lang="en-US" sz="1600" err="1"/>
              <a:t>Jinja2</a:t>
            </a:r>
            <a:r>
              <a:rPr lang="en-US" sz="1600"/>
              <a:t> is a native part of Ansible and the YAML files there. So anytime you write something in double curly braces it is a </a:t>
            </a:r>
            <a:r>
              <a:rPr lang="en-US" sz="1600" err="1"/>
              <a:t>Jinja2</a:t>
            </a:r>
            <a:r>
              <a:rPr lang="en-US" sz="1600"/>
              <a:t> variable that will be replaced by the content of the variable when you run the playbook</a:t>
            </a:r>
          </a:p>
          <a:p>
            <a:pPr>
              <a:lnSpc>
                <a:spcPct val="110000"/>
              </a:lnSpc>
            </a:pPr>
            <a:r>
              <a:rPr lang="en-US" sz="1600"/>
              <a:t>Instead of using </a:t>
            </a:r>
            <a:r>
              <a:rPr lang="en-US" sz="1600" err="1"/>
              <a:t>Jinja2</a:t>
            </a:r>
            <a:r>
              <a:rPr lang="en-US" sz="1600"/>
              <a:t> inline, we can store templates as separate files, and then refer to those templates when running our playbook</a:t>
            </a:r>
          </a:p>
          <a:p>
            <a:pPr>
              <a:lnSpc>
                <a:spcPct val="110000"/>
              </a:lnSpc>
            </a:pPr>
            <a:r>
              <a:rPr lang="en-US" sz="1600"/>
              <a:t>In this exercise, we will modify the playbook from our CLI configuration exercise to use </a:t>
            </a:r>
            <a:r>
              <a:rPr lang="en-US" sz="1600" err="1"/>
              <a:t>Jinja2</a:t>
            </a:r>
            <a:r>
              <a:rPr lang="en-US" sz="1600"/>
              <a:t> templates instead of spelling out the commands in the playbook itself</a:t>
            </a:r>
          </a:p>
          <a:p>
            <a:pPr>
              <a:lnSpc>
                <a:spcPct val="110000"/>
              </a:lnSpc>
            </a:pPr>
            <a:r>
              <a:rPr lang="en-US" sz="1600"/>
              <a:t>One advantage of using templates is to reuse a playbook for various templates</a:t>
            </a:r>
          </a:p>
          <a:p>
            <a:pPr>
              <a:lnSpc>
                <a:spcPct val="110000"/>
              </a:lnSpc>
            </a:pPr>
            <a:r>
              <a:rPr lang="en-US" sz="1600"/>
              <a:t>Another advantage is the possibility to loop in the template itself, for instance looping over all site tags</a:t>
            </a:r>
          </a:p>
        </p:txBody>
      </p:sp>
    </p:spTree>
    <p:extLst>
      <p:ext uri="{BB962C8B-B14F-4D97-AF65-F5344CB8AC3E}">
        <p14:creationId xmlns:p14="http://schemas.microsoft.com/office/powerpoint/2010/main" val="36039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he distance between the headline and the start of the body copy is always constant.…">
            <a:extLst>
              <a:ext uri="{FF2B5EF4-FFF2-40B4-BE49-F238E27FC236}">
                <a16:creationId xmlns:a16="http://schemas.microsoft.com/office/drawing/2014/main" id="{D7A61455-342B-FF5B-28A4-68C5CA27355E}"/>
              </a:ext>
            </a:extLst>
          </p:cNvPr>
          <p:cNvSpPr txBox="1">
            <a:spLocks/>
          </p:cNvSpPr>
          <p:nvPr/>
        </p:nvSpPr>
        <p:spPr bwMode="gray">
          <a:xfrm>
            <a:off x="634598" y="818826"/>
            <a:ext cx="6087289"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Write a playbook using a </a:t>
            </a:r>
            <a:r>
              <a:rPr lang="en-US" sz="1600" err="1"/>
              <a:t>Jinja2</a:t>
            </a:r>
            <a:r>
              <a:rPr lang="en-US" sz="1600"/>
              <a:t> template</a:t>
            </a:r>
          </a:p>
          <a:p>
            <a:pPr lvl="1">
              <a:lnSpc>
                <a:spcPct val="110000"/>
              </a:lnSpc>
            </a:pPr>
            <a:r>
              <a:rPr lang="en-US" sz="1400"/>
              <a:t>Ensure that this policy profile is present on the WLC</a:t>
            </a:r>
          </a:p>
          <a:p>
            <a:pPr lvl="1">
              <a:lnSpc>
                <a:spcPct val="110000"/>
              </a:lnSpc>
            </a:pPr>
            <a:r>
              <a:rPr lang="en-US" sz="1400"/>
              <a:t>You can copy the inventory file </a:t>
            </a:r>
            <a:r>
              <a:rPr lang="en-US" sz="1400" err="1"/>
              <a:t>hosts.yml</a:t>
            </a:r>
            <a:r>
              <a:rPr lang="en-US" sz="1400"/>
              <a:t> from Day 1</a:t>
            </a:r>
          </a:p>
          <a:p>
            <a:pPr lvl="1">
              <a:lnSpc>
                <a:spcPct val="110000"/>
              </a:lnSpc>
            </a:pPr>
            <a:r>
              <a:rPr lang="en-US" sz="1400"/>
              <a:t>Verify the idempotency (changes stuff only when needed)</a:t>
            </a:r>
          </a:p>
          <a:p>
            <a:pPr>
              <a:lnSpc>
                <a:spcPct val="110000"/>
              </a:lnSpc>
            </a:pPr>
            <a:r>
              <a:rPr lang="en-US" sz="1600"/>
              <a:t>Task 2: Change some of the text in the </a:t>
            </a:r>
            <a:r>
              <a:rPr lang="en-US" sz="1600" err="1"/>
              <a:t>j2</a:t>
            </a:r>
            <a:r>
              <a:rPr lang="en-US" sz="1600"/>
              <a:t> template</a:t>
            </a:r>
          </a:p>
          <a:p>
            <a:pPr lvl="1">
              <a:lnSpc>
                <a:spcPct val="110000"/>
              </a:lnSpc>
            </a:pPr>
            <a:r>
              <a:rPr lang="en-US" sz="1400"/>
              <a:t>Use a variable for the name and the VLAN ID</a:t>
            </a:r>
          </a:p>
          <a:p>
            <a:pPr lvl="1">
              <a:lnSpc>
                <a:spcPct val="110000"/>
              </a:lnSpc>
            </a:pPr>
            <a:r>
              <a:rPr lang="en-US" sz="1400"/>
              <a:t>Use a loop statement in the task to do multiple policy profiles with the same template</a:t>
            </a:r>
          </a:p>
        </p:txBody>
      </p:sp>
      <p:sp>
        <p:nvSpPr>
          <p:cNvPr id="6" name="TextBox 5">
            <a:extLst>
              <a:ext uri="{FF2B5EF4-FFF2-40B4-BE49-F238E27FC236}">
                <a16:creationId xmlns:a16="http://schemas.microsoft.com/office/drawing/2014/main" id="{FA32D4E4-A8F9-0A9E-490A-1815578A10E1}"/>
              </a:ext>
            </a:extLst>
          </p:cNvPr>
          <p:cNvSpPr txBox="1"/>
          <p:nvPr/>
        </p:nvSpPr>
        <p:spPr>
          <a:xfrm>
            <a:off x="7725103" y="3035415"/>
            <a:ext cx="3924497" cy="793487"/>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a:solidFill>
                  <a:srgbClr val="00B050"/>
                </a:solidFill>
                <a:latin typeface="Consolas" panose="020B0609020204030204" pitchFamily="49" charset="0"/>
              </a:rPr>
              <a:t>wireless profile policy </a:t>
            </a:r>
            <a:r>
              <a:rPr lang="en-US" sz="1050" err="1">
                <a:solidFill>
                  <a:srgbClr val="00B050"/>
                </a:solidFill>
                <a:latin typeface="Consolas" panose="020B0609020204030204" pitchFamily="49" charset="0"/>
              </a:rPr>
              <a:t>clients_policy_profile</a:t>
            </a:r>
            <a:r>
              <a:rPr lang="en-US" sz="1050" err="1">
                <a:solidFill>
                  <a:srgbClr val="00B050"/>
                </a:solidFill>
              </a:rPr>
              <a:t>_j2</a:t>
            </a:r>
            <a:endParaRPr lang="en-US" sz="1050">
              <a:solidFill>
                <a:srgbClr val="00B050"/>
              </a:solidFill>
              <a:latin typeface="Consolas" panose="020B0609020204030204" pitchFamily="49" charset="0"/>
            </a:endParaRPr>
          </a:p>
          <a:p>
            <a:pPr lvl="1"/>
            <a:r>
              <a:rPr lang="en-US" sz="1050">
                <a:solidFill>
                  <a:srgbClr val="00B050"/>
                </a:solidFill>
                <a:latin typeface="Consolas" panose="020B0609020204030204" pitchFamily="49" charset="0"/>
              </a:rPr>
              <a:t>session-timeout 43200</a:t>
            </a:r>
          </a:p>
          <a:p>
            <a:pPr lvl="1"/>
            <a:r>
              <a:rPr lang="en-US" sz="1050">
                <a:solidFill>
                  <a:srgbClr val="00B050"/>
                </a:solidFill>
                <a:latin typeface="Consolas" panose="020B0609020204030204" pitchFamily="49" charset="0"/>
              </a:rPr>
              <a:t> </a:t>
            </a:r>
            <a:r>
              <a:rPr lang="en-US" sz="1050" err="1">
                <a:solidFill>
                  <a:srgbClr val="00B050"/>
                </a:solidFill>
                <a:latin typeface="Consolas" panose="020B0609020204030204" pitchFamily="49" charset="0"/>
              </a:rPr>
              <a:t>vlan</a:t>
            </a:r>
            <a:r>
              <a:rPr lang="en-US" sz="1050">
                <a:solidFill>
                  <a:srgbClr val="00B050"/>
                </a:solidFill>
                <a:latin typeface="Consolas" panose="020B0609020204030204" pitchFamily="49" charset="0"/>
              </a:rPr>
              <a:t> 11</a:t>
            </a:r>
          </a:p>
          <a:p>
            <a:pPr lvl="1"/>
            <a:r>
              <a:rPr lang="en-US" sz="1050">
                <a:solidFill>
                  <a:srgbClr val="00B050"/>
                </a:solidFill>
                <a:latin typeface="Consolas" panose="020B0609020204030204" pitchFamily="49" charset="0"/>
              </a:rPr>
              <a:t> no shutdown</a:t>
            </a:r>
          </a:p>
        </p:txBody>
      </p:sp>
      <p:cxnSp>
        <p:nvCxnSpPr>
          <p:cNvPr id="7" name="Straight Arrow Connector 6">
            <a:extLst>
              <a:ext uri="{FF2B5EF4-FFF2-40B4-BE49-F238E27FC236}">
                <a16:creationId xmlns:a16="http://schemas.microsoft.com/office/drawing/2014/main" id="{FA730EE0-89D2-59BD-AF33-A93A5D437392}"/>
              </a:ext>
            </a:extLst>
          </p:cNvPr>
          <p:cNvCxnSpPr>
            <a:cxnSpLocks/>
            <a:endCxn id="6" idx="1"/>
          </p:cNvCxnSpPr>
          <p:nvPr/>
        </p:nvCxnSpPr>
        <p:spPr>
          <a:xfrm flipV="1">
            <a:off x="6095206" y="3432159"/>
            <a:ext cx="1629897" cy="35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A6367BA-4966-8500-161A-E5DC8EC26ED8}"/>
              </a:ext>
            </a:extLst>
          </p:cNvPr>
          <p:cNvSpPr txBox="1"/>
          <p:nvPr/>
        </p:nvSpPr>
        <p:spPr>
          <a:xfrm>
            <a:off x="8230509" y="4021757"/>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0" name="TextBox 9">
            <a:extLst>
              <a:ext uri="{FF2B5EF4-FFF2-40B4-BE49-F238E27FC236}">
                <a16:creationId xmlns:a16="http://schemas.microsoft.com/office/drawing/2014/main" id="{6AE45202-8713-8BC1-BCC2-A94BDE445417}"/>
              </a:ext>
            </a:extLst>
          </p:cNvPr>
          <p:cNvSpPr txBox="1"/>
          <p:nvPr/>
        </p:nvSpPr>
        <p:spPr>
          <a:xfrm>
            <a:off x="8265016" y="4227281"/>
            <a:ext cx="2234512" cy="861774"/>
          </a:xfrm>
          <a:prstGeom prst="rect">
            <a:avLst/>
          </a:prstGeom>
          <a:noFill/>
          <a:ln>
            <a:solidFill>
              <a:srgbClr val="002B36"/>
            </a:solidFill>
          </a:ln>
        </p:spPr>
        <p:txBody>
          <a:bodyPr wrap="square">
            <a:spAutoFit/>
          </a:bodyPr>
          <a:lstStyle/>
          <a:p>
            <a:r>
              <a:rPr lang="en-US" sz="500" err="1">
                <a:latin typeface="Consolas" panose="020B0609020204030204" pitchFamily="49" charset="0"/>
              </a:rPr>
              <a:t>wlc</a:t>
            </a:r>
            <a:r>
              <a:rPr lang="en-US" sz="500">
                <a:latin typeface="Consolas" panose="020B0609020204030204" pitchFamily="49" charset="0"/>
              </a:rPr>
              <a:t>:</a:t>
            </a:r>
          </a:p>
          <a:p>
            <a:r>
              <a:rPr lang="en-US" sz="500">
                <a:latin typeface="Consolas" panose="020B0609020204030204" pitchFamily="49" charset="0"/>
              </a:rPr>
              <a:t>  hosts:</a:t>
            </a:r>
          </a:p>
          <a:p>
            <a:r>
              <a:rPr lang="en-US" sz="500">
                <a:latin typeface="Consolas" panose="020B0609020204030204" pitchFamily="49" charset="0"/>
              </a:rPr>
              <a:t>    192.168.10.{WLC-IP}:</a:t>
            </a:r>
          </a:p>
          <a:p>
            <a:r>
              <a:rPr lang="en-US" sz="500">
                <a:latin typeface="Consolas" panose="020B0609020204030204" pitchFamily="49" charset="0"/>
              </a:rPr>
              <a:t>  vars:</a:t>
            </a:r>
          </a:p>
          <a:p>
            <a:r>
              <a:rPr lang="en-US" sz="500">
                <a:latin typeface="Consolas" panose="020B0609020204030204" pitchFamily="49" charset="0"/>
              </a:rPr>
              <a:t>    </a:t>
            </a:r>
            <a:r>
              <a:rPr lang="en-US" sz="500" err="1">
                <a:latin typeface="Consolas" panose="020B0609020204030204" pitchFamily="49" charset="0"/>
              </a:rPr>
              <a:t>ansible_connection</a:t>
            </a:r>
            <a:r>
              <a:rPr lang="en-US" sz="500">
                <a:latin typeface="Consolas" panose="020B0609020204030204" pitchFamily="49" charset="0"/>
              </a:rPr>
              <a:t>: </a:t>
            </a:r>
            <a:r>
              <a:rPr lang="en-US" sz="500" err="1">
                <a:latin typeface="Consolas" panose="020B0609020204030204" pitchFamily="49" charset="0"/>
              </a:rPr>
              <a:t>network_cli</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ansible_network_os</a:t>
            </a:r>
            <a:r>
              <a:rPr lang="en-US" sz="500">
                <a:latin typeface="Consolas" panose="020B0609020204030204" pitchFamily="49" charset="0"/>
              </a:rPr>
              <a:t>: </a:t>
            </a:r>
            <a:r>
              <a:rPr lang="en-US" sz="500" err="1">
                <a:latin typeface="Consolas" panose="020B0609020204030204" pitchFamily="49" charset="0"/>
              </a:rPr>
              <a:t>ios</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ansible_ssh_pass</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ansible_password</a:t>
            </a:r>
            <a:r>
              <a:rPr lang="en-US" sz="500">
                <a:latin typeface="Consolas" panose="020B0609020204030204" pitchFamily="49" charset="0"/>
              </a:rPr>
              <a:t>: </a:t>
            </a:r>
            <a:r>
              <a:rPr lang="en-US" sz="500" err="1">
                <a:latin typeface="Consolas" panose="020B0609020204030204" pitchFamily="49" charset="0"/>
              </a:rPr>
              <a:t>restconf</a:t>
            </a:r>
            <a:r>
              <a:rPr lang="en-US" sz="500">
                <a:latin typeface="Consolas" panose="020B0609020204030204" pitchFamily="49" charset="0"/>
              </a:rPr>
              <a:t>-pass</a:t>
            </a:r>
          </a:p>
          <a:p>
            <a:r>
              <a:rPr lang="en-US" sz="500">
                <a:latin typeface="Consolas" panose="020B0609020204030204" pitchFamily="49" charset="0"/>
              </a:rPr>
              <a:t>    </a:t>
            </a:r>
            <a:r>
              <a:rPr lang="en-US" sz="500" err="1">
                <a:latin typeface="Consolas" panose="020B0609020204030204" pitchFamily="49" charset="0"/>
              </a:rPr>
              <a:t>ansible_user</a:t>
            </a:r>
            <a:r>
              <a:rPr lang="en-US" sz="500">
                <a:latin typeface="Consolas" panose="020B0609020204030204" pitchFamily="49" charset="0"/>
              </a:rPr>
              <a:t>: </a:t>
            </a:r>
            <a:r>
              <a:rPr lang="en-US" sz="500" err="1">
                <a:latin typeface="Consolas" panose="020B0609020204030204" pitchFamily="49" charset="0"/>
              </a:rPr>
              <a:t>restconf-adm</a:t>
            </a:r>
            <a:endParaRPr lang="en-US" sz="500">
              <a:latin typeface="Consolas" panose="020B0609020204030204" pitchFamily="49" charset="0"/>
            </a:endParaRPr>
          </a:p>
          <a:p>
            <a:r>
              <a:rPr lang="en-US" sz="500">
                <a:latin typeface="Consolas" panose="020B0609020204030204" pitchFamily="49" charset="0"/>
              </a:rPr>
              <a:t>    </a:t>
            </a:r>
            <a:r>
              <a:rPr lang="en-US" sz="500" err="1">
                <a:latin typeface="Consolas" panose="020B0609020204030204" pitchFamily="49" charset="0"/>
              </a:rPr>
              <a:t>ansible_host_key_checking</a:t>
            </a:r>
            <a:r>
              <a:rPr lang="en-US" sz="500">
                <a:latin typeface="Consolas" panose="020B0609020204030204" pitchFamily="49" charset="0"/>
              </a:rPr>
              <a:t>: False</a:t>
            </a:r>
          </a:p>
        </p:txBody>
      </p:sp>
      <p:cxnSp>
        <p:nvCxnSpPr>
          <p:cNvPr id="11" name="Straight Arrow Connector 10">
            <a:extLst>
              <a:ext uri="{FF2B5EF4-FFF2-40B4-BE49-F238E27FC236}">
                <a16:creationId xmlns:a16="http://schemas.microsoft.com/office/drawing/2014/main" id="{2F13CD1A-A28D-DD62-D944-E9A531D79667}"/>
              </a:ext>
            </a:extLst>
          </p:cNvPr>
          <p:cNvCxnSpPr>
            <a:cxnSpLocks/>
            <a:endCxn id="10" idx="1"/>
          </p:cNvCxnSpPr>
          <p:nvPr/>
        </p:nvCxnSpPr>
        <p:spPr>
          <a:xfrm>
            <a:off x="6127537" y="4152457"/>
            <a:ext cx="2137479" cy="5057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A90FDD-D303-97EA-F9FF-ABBE477A8FBC}"/>
              </a:ext>
            </a:extLst>
          </p:cNvPr>
          <p:cNvPicPr>
            <a:picLocks noChangeAspect="1"/>
          </p:cNvPicPr>
          <p:nvPr/>
        </p:nvPicPr>
        <p:blipFill>
          <a:blip r:embed="rId3"/>
          <a:stretch>
            <a:fillRect/>
          </a:stretch>
        </p:blipFill>
        <p:spPr>
          <a:xfrm>
            <a:off x="5044918" y="2099590"/>
            <a:ext cx="1533739" cy="257211"/>
          </a:xfrm>
          <a:prstGeom prst="rect">
            <a:avLst/>
          </a:prstGeom>
        </p:spPr>
      </p:pic>
      <p:sp>
        <p:nvSpPr>
          <p:cNvPr id="15" name="TextBox 14">
            <a:extLst>
              <a:ext uri="{FF2B5EF4-FFF2-40B4-BE49-F238E27FC236}">
                <a16:creationId xmlns:a16="http://schemas.microsoft.com/office/drawing/2014/main" id="{8FA9884C-7741-347D-EC64-759FF4EBAE61}"/>
              </a:ext>
            </a:extLst>
          </p:cNvPr>
          <p:cNvSpPr txBox="1"/>
          <p:nvPr/>
        </p:nvSpPr>
        <p:spPr>
          <a:xfrm>
            <a:off x="1112440" y="238055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-automation/Lab22_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_Jinja2</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:~/wifi-automation/Lab22_</a:t>
            </a:r>
            <a:r>
              <a:rPr lang="fr-FR" sz="1050" err="1">
                <a:solidFill>
                  <a:srgbClr val="6D6D6D"/>
                </a:solidFill>
              </a:rPr>
              <a:t>Ansible</a:t>
            </a:r>
            <a:r>
              <a:rPr lang="fr-FR" sz="1050">
                <a:solidFill>
                  <a:srgbClr val="6D6D6D"/>
                </a:solidFill>
              </a:rPr>
              <a:t>_Jinja2</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19" name="Picture 18">
            <a:extLst>
              <a:ext uri="{FF2B5EF4-FFF2-40B4-BE49-F238E27FC236}">
                <a16:creationId xmlns:a16="http://schemas.microsoft.com/office/drawing/2014/main" id="{87A77652-DE80-3D96-E3C3-0CA038642A92}"/>
              </a:ext>
            </a:extLst>
          </p:cNvPr>
          <p:cNvPicPr>
            <a:picLocks noChangeAspect="1"/>
          </p:cNvPicPr>
          <p:nvPr/>
        </p:nvPicPr>
        <p:blipFill>
          <a:blip r:embed="rId4"/>
          <a:stretch>
            <a:fillRect/>
          </a:stretch>
        </p:blipFill>
        <p:spPr>
          <a:xfrm>
            <a:off x="8197690" y="326525"/>
            <a:ext cx="2286319" cy="1476581"/>
          </a:xfrm>
          <a:prstGeom prst="rect">
            <a:avLst/>
          </a:prstGeom>
        </p:spPr>
      </p:pic>
      <p:cxnSp>
        <p:nvCxnSpPr>
          <p:cNvPr id="20" name="Straight Arrow Connector 19">
            <a:extLst>
              <a:ext uri="{FF2B5EF4-FFF2-40B4-BE49-F238E27FC236}">
                <a16:creationId xmlns:a16="http://schemas.microsoft.com/office/drawing/2014/main" id="{F48406D4-312E-2834-F457-FF960279BB01}"/>
              </a:ext>
            </a:extLst>
          </p:cNvPr>
          <p:cNvCxnSpPr>
            <a:cxnSpLocks/>
            <a:endCxn id="19"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3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3" name="TextBox 2">
            <a:extLst>
              <a:ext uri="{FF2B5EF4-FFF2-40B4-BE49-F238E27FC236}">
                <a16:creationId xmlns:a16="http://schemas.microsoft.com/office/drawing/2014/main" id="{0F69C76C-B35E-B75A-DA60-B31C50BA0E47}"/>
              </a:ext>
            </a:extLst>
          </p:cNvPr>
          <p:cNvSpPr txBox="1"/>
          <p:nvPr/>
        </p:nvSpPr>
        <p:spPr>
          <a:xfrm>
            <a:off x="836755" y="1533600"/>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FABF3751-FDDF-EBE2-C7CE-9CDBA1E1EB45}"/>
              </a:ext>
            </a:extLst>
          </p:cNvPr>
          <p:cNvSpPr txBox="1"/>
          <p:nvPr/>
        </p:nvSpPr>
        <p:spPr>
          <a:xfrm>
            <a:off x="871260" y="1739124"/>
            <a:ext cx="5808746" cy="2708434"/>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Playbook</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a:t>
            </a:r>
            <a:r>
              <a:rPr lang="en-US" sz="1000" err="1">
                <a:solidFill>
                  <a:srgbClr val="C58558"/>
                </a:solidFill>
                <a:latin typeface="Consolas" panose="020B0609020204030204" pitchFamily="49" charset="0"/>
              </a:rPr>
              <a:t>clients_policy_profile_j2</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err="1">
                <a:solidFill>
                  <a:srgbClr val="C58558"/>
                </a:solidFill>
                <a:latin typeface="Consolas" panose="020B0609020204030204" pitchFamily="49" charset="0"/>
              </a:rPr>
              <a:t>clients_policy_profile_j2</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10" idx="1"/>
          </p:cNvCxnSpPr>
          <p:nvPr/>
        </p:nvCxnSpPr>
        <p:spPr>
          <a:xfrm flipV="1">
            <a:off x="3699481" y="1878791"/>
            <a:ext cx="3078247" cy="1981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6777728" y="1574207"/>
            <a:ext cx="5412685" cy="609167"/>
          </a:xfrm>
        </p:spPr>
        <p:txBody>
          <a:bodyPr>
            <a:normAutofit/>
          </a:bodyPr>
          <a:lstStyle/>
          <a:p>
            <a:pPr marL="0" indent="0">
              <a:lnSpc>
                <a:spcPct val="110000"/>
              </a:lnSpc>
              <a:buNone/>
            </a:pPr>
            <a:r>
              <a:rPr lang="en-US" sz="1400"/>
              <a:t>This is where we put in the </a:t>
            </a:r>
            <a:r>
              <a:rPr lang="en-US" sz="1400" err="1"/>
              <a:t>Jinja2</a:t>
            </a:r>
            <a:r>
              <a:rPr lang="en-US" sz="1400"/>
              <a:t> template file we created</a:t>
            </a:r>
          </a:p>
        </p:txBody>
      </p:sp>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1" y="1009800"/>
            <a:ext cx="4864412" cy="72932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The structure of the file should be like this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447558"/>
            <a:ext cx="7295123" cy="131228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go ahead and fill inn the "</a:t>
            </a:r>
            <a:r>
              <a:rPr lang="en-US" sz="1600" err="1"/>
              <a:t>policy_profile_template.j2</a:t>
            </a:r>
            <a:r>
              <a:rPr lang="en-US" sz="1600"/>
              <a:t>" file</a:t>
            </a:r>
            <a:endParaRPr lang="en-US" sz="900"/>
          </a:p>
          <a:p>
            <a:pPr>
              <a:lnSpc>
                <a:spcPct val="110000"/>
              </a:lnSpc>
            </a:pPr>
            <a:r>
              <a:rPr lang="en-US" sz="1600"/>
              <a:t>Run the playbook with this command</a:t>
            </a:r>
          </a:p>
        </p:txBody>
      </p:sp>
      <p:sp>
        <p:nvSpPr>
          <p:cNvPr id="16" name="TextBox 15">
            <a:extLst>
              <a:ext uri="{FF2B5EF4-FFF2-40B4-BE49-F238E27FC236}">
                <a16:creationId xmlns:a16="http://schemas.microsoft.com/office/drawing/2014/main" id="{26B062E4-7801-CF30-5360-6BF9366F796C}"/>
              </a:ext>
            </a:extLst>
          </p:cNvPr>
          <p:cNvSpPr txBox="1"/>
          <p:nvPr/>
        </p:nvSpPr>
        <p:spPr>
          <a:xfrm>
            <a:off x="836755" y="5324400"/>
            <a:ext cx="9861902" cy="252249"/>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solidFill>
                  <a:srgbClr val="EEE8D5"/>
                </a:solidFill>
                <a:latin typeface="Consolas" panose="020B0609020204030204" pitchFamily="49" charset="0"/>
              </a:rPr>
              <a:t>(automation-venv</a:t>
            </a:r>
            <a:r>
              <a:rPr lang="fr-FR" sz="1000">
                <a:solidFill>
                  <a:srgbClr val="6D6D6D"/>
                </a:solidFill>
              </a:rPr>
              <a:t>)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Lab22_Ansible_Jinja2</a:t>
            </a:r>
            <a:r>
              <a:rPr lang="fr-FR" sz="1000">
                <a:solidFill>
                  <a:srgbClr val="EEE8D5"/>
                </a:solidFill>
                <a:latin typeface="Consolas" panose="020B0609020204030204" pitchFamily="49" charset="0"/>
              </a:rPr>
              <a:t>$ ansible-</a:t>
            </a:r>
            <a:r>
              <a:rPr lang="fr-FR" sz="1000" err="1">
                <a:solidFill>
                  <a:srgbClr val="EEE8D5"/>
                </a:solidFill>
                <a:latin typeface="Consolas" panose="020B0609020204030204" pitchFamily="49" charset="0"/>
              </a:rPr>
              <a:t>playbook</a:t>
            </a:r>
            <a:r>
              <a:rPr lang="fr-FR" sz="1000">
                <a:solidFill>
                  <a:srgbClr val="EEE8D5"/>
                </a:solidFill>
                <a:latin typeface="Consolas" panose="020B0609020204030204" pitchFamily="49" charset="0"/>
              </a:rPr>
              <a:t> -i </a:t>
            </a:r>
            <a:r>
              <a:rPr lang="fr-FR" sz="1000" err="1">
                <a:solidFill>
                  <a:srgbClr val="EEE8D5"/>
                </a:solidFill>
                <a:latin typeface="Consolas" panose="020B0609020204030204" pitchFamily="49" charset="0"/>
              </a:rPr>
              <a:t>hosts.yml</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jinja2-playbook.yml</a:t>
            </a:r>
            <a:endParaRPr lang="en-US" sz="1000">
              <a:solidFill>
                <a:srgbClr val="EEE8D5"/>
              </a:solidFill>
              <a:latin typeface="Consolas" panose="020B0609020204030204" pitchFamily="49" charset="0"/>
            </a:endParaRPr>
          </a:p>
        </p:txBody>
      </p:sp>
      <p:sp>
        <p:nvSpPr>
          <p:cNvPr id="20" name="The distance between the headline and the start of the body copy is always constant.…">
            <a:extLst>
              <a:ext uri="{FF2B5EF4-FFF2-40B4-BE49-F238E27FC236}">
                <a16:creationId xmlns:a16="http://schemas.microsoft.com/office/drawing/2014/main" id="{22A47EB4-513C-E02A-8D58-3C9446756684}"/>
              </a:ext>
            </a:extLst>
          </p:cNvPr>
          <p:cNvSpPr txBox="1">
            <a:spLocks/>
          </p:cNvSpPr>
          <p:nvPr/>
        </p:nvSpPr>
        <p:spPr bwMode="gray">
          <a:xfrm>
            <a:off x="8229600" y="2937737"/>
            <a:ext cx="3896025" cy="108458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1400"/>
              <a:t>Hint: It should contain the commands that you want in the config, as they appear in the config</a:t>
            </a:r>
          </a:p>
        </p:txBody>
      </p:sp>
      <p:cxnSp>
        <p:nvCxnSpPr>
          <p:cNvPr id="21" name="Straight Arrow Connector 20">
            <a:extLst>
              <a:ext uri="{FF2B5EF4-FFF2-40B4-BE49-F238E27FC236}">
                <a16:creationId xmlns:a16="http://schemas.microsoft.com/office/drawing/2014/main" id="{1A621528-50F5-A5EE-E5DC-4A484595EFBE}"/>
              </a:ext>
            </a:extLst>
          </p:cNvPr>
          <p:cNvCxnSpPr>
            <a:cxnSpLocks/>
            <a:endCxn id="20" idx="1"/>
          </p:cNvCxnSpPr>
          <p:nvPr/>
        </p:nvCxnSpPr>
        <p:spPr>
          <a:xfrm flipV="1">
            <a:off x="7454803" y="3480028"/>
            <a:ext cx="774797" cy="1194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3CFDCA6-4535-71BB-B9E9-E86BD363E103}"/>
              </a:ext>
            </a:extLst>
          </p:cNvPr>
          <p:cNvSpPr txBox="1"/>
          <p:nvPr/>
        </p:nvSpPr>
        <p:spPr>
          <a:xfrm>
            <a:off x="9360379" y="4346861"/>
            <a:ext cx="2289221" cy="246221"/>
          </a:xfrm>
          <a:prstGeom prst="rect">
            <a:avLst/>
          </a:prstGeom>
          <a:noFill/>
        </p:spPr>
        <p:txBody>
          <a:bodyPr wrap="square">
            <a:spAutoFit/>
          </a:bodyPr>
          <a:lstStyle/>
          <a:p>
            <a:r>
              <a:rPr lang="en-GB" sz="1000" err="1">
                <a:latin typeface="Consolas" panose="020B0609020204030204" pitchFamily="49" charset="0"/>
              </a:rPr>
              <a:t>policy_profile_template.j2</a:t>
            </a:r>
            <a:endParaRPr lang="nb-NO" sz="1000">
              <a:latin typeface="Consolas" panose="020B0609020204030204" pitchFamily="49" charset="0"/>
            </a:endParaRPr>
          </a:p>
        </p:txBody>
      </p:sp>
      <p:sp>
        <p:nvSpPr>
          <p:cNvPr id="13" name="TextBox 12">
            <a:extLst>
              <a:ext uri="{FF2B5EF4-FFF2-40B4-BE49-F238E27FC236}">
                <a16:creationId xmlns:a16="http://schemas.microsoft.com/office/drawing/2014/main" id="{465D31F4-451F-4B20-53A2-CDE0BEE1E5F7}"/>
              </a:ext>
            </a:extLst>
          </p:cNvPr>
          <p:cNvSpPr txBox="1"/>
          <p:nvPr/>
        </p:nvSpPr>
        <p:spPr>
          <a:xfrm>
            <a:off x="9394886" y="4552385"/>
            <a:ext cx="2234512" cy="461665"/>
          </a:xfrm>
          <a:prstGeom prst="rect">
            <a:avLst/>
          </a:prstGeom>
          <a:noFill/>
          <a:ln>
            <a:solidFill>
              <a:srgbClr val="002B36"/>
            </a:solidFill>
          </a:ln>
        </p:spPr>
        <p:txBody>
          <a:bodyPr wrap="square">
            <a:spAutoFit/>
          </a:bodyPr>
          <a:lstStyle/>
          <a:p>
            <a:r>
              <a:rPr lang="en-US" sz="600">
                <a:latin typeface="Consolas" panose="020B0609020204030204" pitchFamily="49" charset="0"/>
              </a:rPr>
              <a:t>wireless profile policy </a:t>
            </a:r>
            <a:r>
              <a:rPr lang="en-US" sz="600" err="1">
                <a:latin typeface="Consolas" panose="020B0609020204030204" pitchFamily="49" charset="0"/>
              </a:rPr>
              <a:t>clients_policy_profile_j2</a:t>
            </a:r>
            <a:endParaRPr lang="en-US" sz="600">
              <a:latin typeface="Consolas" panose="020B0609020204030204" pitchFamily="49" charset="0"/>
            </a:endParaRPr>
          </a:p>
          <a:p>
            <a:r>
              <a:rPr lang="en-US" sz="600">
                <a:latin typeface="Consolas" panose="020B0609020204030204" pitchFamily="49" charset="0"/>
              </a:rPr>
              <a:t> session-timeout 43200</a:t>
            </a:r>
          </a:p>
          <a:p>
            <a:r>
              <a:rPr lang="en-US" sz="600">
                <a:latin typeface="Consolas" panose="020B0609020204030204" pitchFamily="49" charset="0"/>
              </a:rPr>
              <a:t> </a:t>
            </a:r>
            <a:r>
              <a:rPr lang="en-US" sz="600" err="1">
                <a:latin typeface="Consolas" panose="020B0609020204030204" pitchFamily="49" charset="0"/>
              </a:rPr>
              <a:t>vlan</a:t>
            </a:r>
            <a:r>
              <a:rPr lang="en-US" sz="600">
                <a:latin typeface="Consolas" panose="020B0609020204030204" pitchFamily="49" charset="0"/>
              </a:rPr>
              <a:t> 11</a:t>
            </a:r>
          </a:p>
          <a:p>
            <a:r>
              <a:rPr lang="en-US" sz="600">
                <a:latin typeface="Consolas" panose="020B0609020204030204" pitchFamily="49" charset="0"/>
              </a:rPr>
              <a:t> no shutdown</a:t>
            </a:r>
          </a:p>
        </p:txBody>
      </p:sp>
      <p:cxnSp>
        <p:nvCxnSpPr>
          <p:cNvPr id="2" name="Straight Arrow Connector 1">
            <a:extLst>
              <a:ext uri="{FF2B5EF4-FFF2-40B4-BE49-F238E27FC236}">
                <a16:creationId xmlns:a16="http://schemas.microsoft.com/office/drawing/2014/main" id="{3C3EA253-F84E-FEDF-20D3-4381362A3987}"/>
              </a:ext>
            </a:extLst>
          </p:cNvPr>
          <p:cNvCxnSpPr>
            <a:cxnSpLocks/>
          </p:cNvCxnSpPr>
          <p:nvPr/>
        </p:nvCxnSpPr>
        <p:spPr>
          <a:xfrm>
            <a:off x="9218550" y="3690640"/>
            <a:ext cx="571664" cy="649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1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he distance between the headline and the start of the body copy is always constant.…">
            <a:extLst>
              <a:ext uri="{FF2B5EF4-FFF2-40B4-BE49-F238E27FC236}">
                <a16:creationId xmlns:a16="http://schemas.microsoft.com/office/drawing/2014/main" id="{60765114-2DC5-9383-A348-C06795B71FCD}"/>
              </a:ext>
            </a:extLst>
          </p:cNvPr>
          <p:cNvSpPr txBox="1">
            <a:spLocks/>
          </p:cNvSpPr>
          <p:nvPr/>
        </p:nvSpPr>
        <p:spPr bwMode="gray">
          <a:xfrm>
            <a:off x="871260" y="1009799"/>
            <a:ext cx="6213595" cy="506991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Now we will try changing some of the static config in the template with some parameters</a:t>
            </a:r>
          </a:p>
          <a:p>
            <a:pPr>
              <a:lnSpc>
                <a:spcPct val="110000"/>
              </a:lnSpc>
            </a:pPr>
            <a:r>
              <a:rPr lang="en-US" sz="1600"/>
              <a:t>The parameters can come from different sources</a:t>
            </a:r>
          </a:p>
          <a:p>
            <a:pPr lvl="1">
              <a:lnSpc>
                <a:spcPct val="110000"/>
              </a:lnSpc>
            </a:pPr>
            <a:r>
              <a:rPr lang="en-US" sz="1400" err="1"/>
              <a:t>hosts.yml</a:t>
            </a:r>
            <a:r>
              <a:rPr lang="en-US" sz="1400"/>
              <a:t> (will be used in this exercise)</a:t>
            </a:r>
          </a:p>
          <a:p>
            <a:pPr lvl="1">
              <a:lnSpc>
                <a:spcPct val="110000"/>
              </a:lnSpc>
            </a:pPr>
            <a:r>
              <a:rPr lang="en-US" sz="1400" err="1"/>
              <a:t>group_vars</a:t>
            </a:r>
            <a:r>
              <a:rPr lang="en-US" sz="1400"/>
              <a:t>/ and </a:t>
            </a:r>
            <a:r>
              <a:rPr lang="en-US" sz="1400" err="1"/>
              <a:t>host_vars</a:t>
            </a:r>
            <a:r>
              <a:rPr lang="en-US" sz="1400"/>
              <a:t>/ directories</a:t>
            </a:r>
          </a:p>
          <a:p>
            <a:pPr lvl="1">
              <a:lnSpc>
                <a:spcPct val="110000"/>
              </a:lnSpc>
            </a:pPr>
            <a:r>
              <a:rPr lang="en-US" sz="1400"/>
              <a:t>External systems using APIs </a:t>
            </a:r>
            <a:br>
              <a:rPr lang="en-US" sz="1400"/>
            </a:br>
            <a:r>
              <a:rPr lang="en-US" sz="1400"/>
              <a:t>(</a:t>
            </a:r>
            <a:r>
              <a:rPr lang="en-US" sz="1400" err="1"/>
              <a:t>NetBox</a:t>
            </a:r>
            <a:r>
              <a:rPr lang="en-US" sz="1400"/>
              <a:t>, Catalyst Center, </a:t>
            </a:r>
            <a:r>
              <a:rPr lang="en-US" sz="1400" err="1"/>
              <a:t>etc</a:t>
            </a:r>
            <a:r>
              <a:rPr lang="en-US" sz="1400"/>
              <a:t>)</a:t>
            </a:r>
          </a:p>
          <a:p>
            <a:pPr>
              <a:lnSpc>
                <a:spcPct val="110000"/>
              </a:lnSpc>
            </a:pPr>
            <a:r>
              <a:rPr lang="en-US" sz="1600"/>
              <a:t>Let us modify our files</a:t>
            </a:r>
          </a:p>
          <a:p>
            <a:pPr lvl="1">
              <a:lnSpc>
                <a:spcPct val="110000"/>
              </a:lnSpc>
            </a:pPr>
            <a:r>
              <a:rPr lang="en-US" sz="1400" err="1"/>
              <a:t>hosts.yml</a:t>
            </a:r>
            <a:endParaRPr lang="en-US" sz="1400"/>
          </a:p>
          <a:p>
            <a:pPr lvl="1">
              <a:lnSpc>
                <a:spcPct val="110000"/>
              </a:lnSpc>
            </a:pPr>
            <a:r>
              <a:rPr lang="en-US" sz="1400" err="1"/>
              <a:t>jinja2-playbook.yml</a:t>
            </a:r>
            <a:endParaRPr lang="en-US" sz="1400"/>
          </a:p>
          <a:p>
            <a:pPr lvl="1">
              <a:lnSpc>
                <a:spcPct val="110000"/>
              </a:lnSpc>
            </a:pPr>
            <a:r>
              <a:rPr lang="en-US" sz="1400" err="1"/>
              <a:t>policy_profile_template.j2</a:t>
            </a:r>
            <a:endParaRPr lang="en-US"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cxnSp>
        <p:nvCxnSpPr>
          <p:cNvPr id="9" name="Straight Arrow Connector 8">
            <a:extLst>
              <a:ext uri="{FF2B5EF4-FFF2-40B4-BE49-F238E27FC236}">
                <a16:creationId xmlns:a16="http://schemas.microsoft.com/office/drawing/2014/main" id="{4EA85FEA-B9FF-F7E0-A999-BF8F86488A7C}"/>
              </a:ext>
            </a:extLst>
          </p:cNvPr>
          <p:cNvCxnSpPr>
            <a:cxnSpLocks/>
            <a:endCxn id="37" idx="1"/>
          </p:cNvCxnSpPr>
          <p:nvPr/>
        </p:nvCxnSpPr>
        <p:spPr>
          <a:xfrm flipV="1">
            <a:off x="2547756" y="1639530"/>
            <a:ext cx="6512482" cy="24368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he distance between the headline and the start of the body copy is always constant.…">
            <a:extLst>
              <a:ext uri="{FF2B5EF4-FFF2-40B4-BE49-F238E27FC236}">
                <a16:creationId xmlns:a16="http://schemas.microsoft.com/office/drawing/2014/main" id="{A0B9D3D6-F248-AD65-66D7-4EB68988345D}"/>
              </a:ext>
            </a:extLst>
          </p:cNvPr>
          <p:cNvSpPr txBox="1">
            <a:spLocks noGrp="1"/>
          </p:cNvSpPr>
          <p:nvPr>
            <p:ph idx="1"/>
          </p:nvPr>
        </p:nvSpPr>
        <p:spPr>
          <a:xfrm>
            <a:off x="9060238" y="530864"/>
            <a:ext cx="2945624" cy="644852"/>
          </a:xfrm>
        </p:spPr>
        <p:txBody>
          <a:bodyPr>
            <a:normAutofit fontScale="70000" lnSpcReduction="20000"/>
          </a:bodyPr>
          <a:lstStyle/>
          <a:p>
            <a:pPr marL="0" indent="0">
              <a:lnSpc>
                <a:spcPct val="110000"/>
              </a:lnSpc>
              <a:buNone/>
            </a:pPr>
            <a:r>
              <a:rPr lang="en-US" sz="1400"/>
              <a:t>Create some variables in the bottom of the </a:t>
            </a:r>
            <a:r>
              <a:rPr lang="en-US" sz="1400" err="1"/>
              <a:t>hosts.yml</a:t>
            </a:r>
            <a:r>
              <a:rPr lang="en-US" sz="1400"/>
              <a:t> file</a:t>
            </a:r>
          </a:p>
        </p:txBody>
      </p:sp>
      <p:cxnSp>
        <p:nvCxnSpPr>
          <p:cNvPr id="32" name="Straight Arrow Connector 31">
            <a:extLst>
              <a:ext uri="{FF2B5EF4-FFF2-40B4-BE49-F238E27FC236}">
                <a16:creationId xmlns:a16="http://schemas.microsoft.com/office/drawing/2014/main" id="{3F420547-C90B-4554-A35D-3EA793F4AA75}"/>
              </a:ext>
            </a:extLst>
          </p:cNvPr>
          <p:cNvCxnSpPr>
            <a:cxnSpLocks/>
            <a:endCxn id="43" idx="1"/>
          </p:cNvCxnSpPr>
          <p:nvPr/>
        </p:nvCxnSpPr>
        <p:spPr>
          <a:xfrm flipV="1">
            <a:off x="3427255" y="4129252"/>
            <a:ext cx="3936806" cy="289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E8F89DE7-2578-1037-CC61-3412AB998ECA}"/>
              </a:ext>
            </a:extLst>
          </p:cNvPr>
          <p:cNvPicPr>
            <a:picLocks noChangeAspect="1"/>
          </p:cNvPicPr>
          <p:nvPr/>
        </p:nvPicPr>
        <p:blipFill>
          <a:blip r:embed="rId3"/>
          <a:stretch>
            <a:fillRect/>
          </a:stretch>
        </p:blipFill>
        <p:spPr>
          <a:xfrm>
            <a:off x="9060238" y="1024115"/>
            <a:ext cx="2621508" cy="1230830"/>
          </a:xfrm>
          <a:prstGeom prst="rect">
            <a:avLst/>
          </a:prstGeom>
        </p:spPr>
      </p:pic>
      <p:sp>
        <p:nvSpPr>
          <p:cNvPr id="40" name="The distance between the headline and the start of the body copy is always constant.…">
            <a:extLst>
              <a:ext uri="{FF2B5EF4-FFF2-40B4-BE49-F238E27FC236}">
                <a16:creationId xmlns:a16="http://schemas.microsoft.com/office/drawing/2014/main" id="{7CAC4335-0ED3-EE54-9634-3A4BC6C21813}"/>
              </a:ext>
            </a:extLst>
          </p:cNvPr>
          <p:cNvSpPr txBox="1">
            <a:spLocks/>
          </p:cNvSpPr>
          <p:nvPr/>
        </p:nvSpPr>
        <p:spPr bwMode="gray">
          <a:xfrm>
            <a:off x="7364061" y="2339782"/>
            <a:ext cx="4641801" cy="1089218"/>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"loop" statement in the playbook, to loop over the </a:t>
            </a:r>
            <a:r>
              <a:rPr lang="en-US" sz="1000" err="1"/>
              <a:t>policy_profiles</a:t>
            </a:r>
            <a:r>
              <a:rPr lang="en-US" sz="1000"/>
              <a:t> list you created. </a:t>
            </a:r>
            <a:br>
              <a:rPr lang="en-US" sz="1000"/>
            </a:br>
            <a:r>
              <a:rPr lang="en-US" sz="1000"/>
              <a:t>- To reference the items that you loop over, you use keyword "item"</a:t>
            </a:r>
            <a:br>
              <a:rPr lang="en-US" sz="1000"/>
            </a:br>
            <a:r>
              <a:rPr lang="en-US" sz="1000"/>
              <a:t>- To reference sub-values, use dot notation or square bracket notation. Examples of both here, to reference the name and </a:t>
            </a:r>
            <a:r>
              <a:rPr lang="en-US" sz="1000" err="1"/>
              <a:t>vlan</a:t>
            </a:r>
            <a:r>
              <a:rPr lang="en-US" sz="1000"/>
              <a:t> of each item</a:t>
            </a:r>
          </a:p>
        </p:txBody>
      </p:sp>
      <p:pic>
        <p:nvPicPr>
          <p:cNvPr id="43" name="Picture 42">
            <a:extLst>
              <a:ext uri="{FF2B5EF4-FFF2-40B4-BE49-F238E27FC236}">
                <a16:creationId xmlns:a16="http://schemas.microsoft.com/office/drawing/2014/main" id="{B585CD8D-57E7-D241-4214-000916CE19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4061" y="3386246"/>
            <a:ext cx="4381437" cy="1486012"/>
          </a:xfrm>
          <a:prstGeom prst="rect">
            <a:avLst/>
          </a:prstGeom>
        </p:spPr>
      </p:pic>
      <p:sp>
        <p:nvSpPr>
          <p:cNvPr id="51" name="Rectangle: Rounded Corners 50">
            <a:extLst>
              <a:ext uri="{FF2B5EF4-FFF2-40B4-BE49-F238E27FC236}">
                <a16:creationId xmlns:a16="http://schemas.microsoft.com/office/drawing/2014/main" id="{56355D8B-75AE-4B7B-04E7-FCBB0D344AA1}"/>
              </a:ext>
            </a:extLst>
          </p:cNvPr>
          <p:cNvSpPr/>
          <p:nvPr/>
        </p:nvSpPr>
        <p:spPr>
          <a:xfrm>
            <a:off x="10719073" y="3377573"/>
            <a:ext cx="962673"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2" name="Rectangle: Rounded Corners 51">
            <a:extLst>
              <a:ext uri="{FF2B5EF4-FFF2-40B4-BE49-F238E27FC236}">
                <a16:creationId xmlns:a16="http://schemas.microsoft.com/office/drawing/2014/main" id="{9D09079D-98C9-D5B6-DA37-84EC81D07F9B}"/>
              </a:ext>
            </a:extLst>
          </p:cNvPr>
          <p:cNvSpPr/>
          <p:nvPr/>
        </p:nvSpPr>
        <p:spPr>
          <a:xfrm>
            <a:off x="9579836" y="3803362"/>
            <a:ext cx="1219719"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3" name="Freeform: Shape 52">
            <a:extLst>
              <a:ext uri="{FF2B5EF4-FFF2-40B4-BE49-F238E27FC236}">
                <a16:creationId xmlns:a16="http://schemas.microsoft.com/office/drawing/2014/main" id="{1A784F51-44A9-E906-7002-8D279C098ACD}"/>
              </a:ext>
            </a:extLst>
          </p:cNvPr>
          <p:cNvSpPr/>
          <p:nvPr/>
        </p:nvSpPr>
        <p:spPr>
          <a:xfrm>
            <a:off x="10798296" y="3566858"/>
            <a:ext cx="593828" cy="342027"/>
          </a:xfrm>
          <a:custGeom>
            <a:avLst/>
            <a:gdLst>
              <a:gd name="connsiteX0" fmla="*/ 0 w 593828"/>
              <a:gd name="connsiteY0" fmla="*/ 342027 h 342027"/>
              <a:gd name="connsiteX1" fmla="*/ 195444 w 593828"/>
              <a:gd name="connsiteY1" fmla="*/ 335047 h 342027"/>
              <a:gd name="connsiteX2" fmla="*/ 258266 w 593828"/>
              <a:gd name="connsiteY2" fmla="*/ 314107 h 342027"/>
              <a:gd name="connsiteX3" fmla="*/ 314107 w 593828"/>
              <a:gd name="connsiteY3" fmla="*/ 307127 h 342027"/>
              <a:gd name="connsiteX4" fmla="*/ 418809 w 593828"/>
              <a:gd name="connsiteY4" fmla="*/ 279206 h 342027"/>
              <a:gd name="connsiteX5" fmla="*/ 481631 w 593828"/>
              <a:gd name="connsiteY5" fmla="*/ 244305 h 342027"/>
              <a:gd name="connsiteX6" fmla="*/ 495591 w 593828"/>
              <a:gd name="connsiteY6" fmla="*/ 223365 h 342027"/>
              <a:gd name="connsiteX7" fmla="*/ 516531 w 593828"/>
              <a:gd name="connsiteY7" fmla="*/ 202424 h 342027"/>
              <a:gd name="connsiteX8" fmla="*/ 530492 w 593828"/>
              <a:gd name="connsiteY8" fmla="*/ 181484 h 342027"/>
              <a:gd name="connsiteX9" fmla="*/ 551432 w 593828"/>
              <a:gd name="connsiteY9" fmla="*/ 160544 h 342027"/>
              <a:gd name="connsiteX10" fmla="*/ 579353 w 593828"/>
              <a:gd name="connsiteY10" fmla="*/ 125643 h 342027"/>
              <a:gd name="connsiteX11" fmla="*/ 593313 w 593828"/>
              <a:gd name="connsiteY11" fmla="*/ 48861 h 342027"/>
              <a:gd name="connsiteX12" fmla="*/ 593313 w 593828"/>
              <a:gd name="connsiteY12" fmla="*/ 0 h 34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828" h="342027">
                <a:moveTo>
                  <a:pt x="0" y="342027"/>
                </a:moveTo>
                <a:cubicBezTo>
                  <a:pt x="65148" y="339700"/>
                  <a:pt x="130374" y="338991"/>
                  <a:pt x="195444" y="335047"/>
                </a:cubicBezTo>
                <a:cubicBezTo>
                  <a:pt x="265343" y="330811"/>
                  <a:pt x="197987" y="329176"/>
                  <a:pt x="258266" y="314107"/>
                </a:cubicBezTo>
                <a:cubicBezTo>
                  <a:pt x="276464" y="309557"/>
                  <a:pt x="295713" y="310806"/>
                  <a:pt x="314107" y="307127"/>
                </a:cubicBezTo>
                <a:cubicBezTo>
                  <a:pt x="370917" y="295765"/>
                  <a:pt x="379281" y="292382"/>
                  <a:pt x="418809" y="279206"/>
                </a:cubicBezTo>
                <a:cubicBezTo>
                  <a:pt x="459870" y="238148"/>
                  <a:pt x="387492" y="307065"/>
                  <a:pt x="481631" y="244305"/>
                </a:cubicBezTo>
                <a:cubicBezTo>
                  <a:pt x="488611" y="239652"/>
                  <a:pt x="490221" y="229810"/>
                  <a:pt x="495591" y="223365"/>
                </a:cubicBezTo>
                <a:cubicBezTo>
                  <a:pt x="501910" y="215781"/>
                  <a:pt x="510211" y="210007"/>
                  <a:pt x="516531" y="202424"/>
                </a:cubicBezTo>
                <a:cubicBezTo>
                  <a:pt x="521902" y="195979"/>
                  <a:pt x="525121" y="187929"/>
                  <a:pt x="530492" y="181484"/>
                </a:cubicBezTo>
                <a:cubicBezTo>
                  <a:pt x="536812" y="173901"/>
                  <a:pt x="544932" y="167973"/>
                  <a:pt x="551432" y="160544"/>
                </a:cubicBezTo>
                <a:cubicBezTo>
                  <a:pt x="561243" y="149332"/>
                  <a:pt x="570046" y="137277"/>
                  <a:pt x="579353" y="125643"/>
                </a:cubicBezTo>
                <a:cubicBezTo>
                  <a:pt x="586920" y="95373"/>
                  <a:pt x="590812" y="83875"/>
                  <a:pt x="593313" y="48861"/>
                </a:cubicBezTo>
                <a:cubicBezTo>
                  <a:pt x="594473" y="32615"/>
                  <a:pt x="593313" y="16287"/>
                  <a:pt x="593313" y="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55" name="Rectangle: Rounded Corners 54">
            <a:extLst>
              <a:ext uri="{FF2B5EF4-FFF2-40B4-BE49-F238E27FC236}">
                <a16:creationId xmlns:a16="http://schemas.microsoft.com/office/drawing/2014/main" id="{44F21E58-8D41-5FFD-744F-FB2970D59993}"/>
              </a:ext>
            </a:extLst>
          </p:cNvPr>
          <p:cNvSpPr/>
          <p:nvPr/>
        </p:nvSpPr>
        <p:spPr>
          <a:xfrm>
            <a:off x="9684962" y="1285294"/>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6" name="Rectangle: Rounded Corners 55">
            <a:extLst>
              <a:ext uri="{FF2B5EF4-FFF2-40B4-BE49-F238E27FC236}">
                <a16:creationId xmlns:a16="http://schemas.microsoft.com/office/drawing/2014/main" id="{F033EC95-DC12-D33D-C149-830F59D17FF1}"/>
              </a:ext>
            </a:extLst>
          </p:cNvPr>
          <p:cNvSpPr/>
          <p:nvPr/>
        </p:nvSpPr>
        <p:spPr>
          <a:xfrm>
            <a:off x="9684962" y="1598986"/>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7" name="Rectangle: Rounded Corners 56">
            <a:extLst>
              <a:ext uri="{FF2B5EF4-FFF2-40B4-BE49-F238E27FC236}">
                <a16:creationId xmlns:a16="http://schemas.microsoft.com/office/drawing/2014/main" id="{0185BCAC-7F8C-9AAF-5EE9-E9FC75DA6A7F}"/>
              </a:ext>
            </a:extLst>
          </p:cNvPr>
          <p:cNvSpPr/>
          <p:nvPr/>
        </p:nvSpPr>
        <p:spPr>
          <a:xfrm>
            <a:off x="9684962" y="1912280"/>
            <a:ext cx="401360" cy="189285"/>
          </a:xfrm>
          <a:prstGeom prst="roundRect">
            <a:avLst/>
          </a:prstGeom>
          <a:noFill/>
          <a:ln w="1270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58" name="Freeform: Shape 57">
            <a:extLst>
              <a:ext uri="{FF2B5EF4-FFF2-40B4-BE49-F238E27FC236}">
                <a16:creationId xmlns:a16="http://schemas.microsoft.com/office/drawing/2014/main" id="{A0DF777A-9D01-15B9-D37D-CAFA988445FB}"/>
              </a:ext>
            </a:extLst>
          </p:cNvPr>
          <p:cNvSpPr/>
          <p:nvPr/>
        </p:nvSpPr>
        <p:spPr>
          <a:xfrm>
            <a:off x="10084840" y="1382069"/>
            <a:ext cx="1876112" cy="2526815"/>
          </a:xfrm>
          <a:custGeom>
            <a:avLst/>
            <a:gdLst>
              <a:gd name="connsiteX0" fmla="*/ 8461 w 2095526"/>
              <a:gd name="connsiteY0" fmla="*/ 0 h 2470974"/>
              <a:gd name="connsiteX1" fmla="*/ 71282 w 2095526"/>
              <a:gd name="connsiteY1" fmla="*/ 6980 h 2470974"/>
              <a:gd name="connsiteX2" fmla="*/ 85242 w 2095526"/>
              <a:gd name="connsiteY2" fmla="*/ 27921 h 2470974"/>
              <a:gd name="connsiteX3" fmla="*/ 99203 w 2095526"/>
              <a:gd name="connsiteY3" fmla="*/ 69802 h 2470974"/>
              <a:gd name="connsiteX4" fmla="*/ 36381 w 2095526"/>
              <a:gd name="connsiteY4" fmla="*/ 293167 h 2470974"/>
              <a:gd name="connsiteX5" fmla="*/ 15441 w 2095526"/>
              <a:gd name="connsiteY5" fmla="*/ 300147 h 2470974"/>
              <a:gd name="connsiteX6" fmla="*/ 1481 w 2095526"/>
              <a:gd name="connsiteY6" fmla="*/ 321087 h 2470974"/>
              <a:gd name="connsiteX7" fmla="*/ 134104 w 2095526"/>
              <a:gd name="connsiteY7" fmla="*/ 362968 h 2470974"/>
              <a:gd name="connsiteX8" fmla="*/ 162024 w 2095526"/>
              <a:gd name="connsiteY8" fmla="*/ 390889 h 2470974"/>
              <a:gd name="connsiteX9" fmla="*/ 175984 w 2095526"/>
              <a:gd name="connsiteY9" fmla="*/ 537472 h 2470974"/>
              <a:gd name="connsiteX10" fmla="*/ 155044 w 2095526"/>
              <a:gd name="connsiteY10" fmla="*/ 558412 h 2470974"/>
              <a:gd name="connsiteX11" fmla="*/ 127123 w 2095526"/>
              <a:gd name="connsiteY11" fmla="*/ 565393 h 2470974"/>
              <a:gd name="connsiteX12" fmla="*/ 99203 w 2095526"/>
              <a:gd name="connsiteY12" fmla="*/ 586333 h 2470974"/>
              <a:gd name="connsiteX13" fmla="*/ 85242 w 2095526"/>
              <a:gd name="connsiteY13" fmla="*/ 600293 h 2470974"/>
              <a:gd name="connsiteX14" fmla="*/ 29401 w 2095526"/>
              <a:gd name="connsiteY14" fmla="*/ 621234 h 2470974"/>
              <a:gd name="connsiteX15" fmla="*/ 134104 w 2095526"/>
              <a:gd name="connsiteY15" fmla="*/ 642174 h 2470974"/>
              <a:gd name="connsiteX16" fmla="*/ 552913 w 2095526"/>
              <a:gd name="connsiteY16" fmla="*/ 718956 h 2470974"/>
              <a:gd name="connsiteX17" fmla="*/ 797218 w 2095526"/>
              <a:gd name="connsiteY17" fmla="*/ 760837 h 2470974"/>
              <a:gd name="connsiteX18" fmla="*/ 922861 w 2095526"/>
              <a:gd name="connsiteY18" fmla="*/ 781777 h 2470974"/>
              <a:gd name="connsiteX19" fmla="*/ 1006623 w 2095526"/>
              <a:gd name="connsiteY19" fmla="*/ 802718 h 2470974"/>
              <a:gd name="connsiteX20" fmla="*/ 1090384 w 2095526"/>
              <a:gd name="connsiteY20" fmla="*/ 823658 h 2470974"/>
              <a:gd name="connsiteX21" fmla="*/ 1160186 w 2095526"/>
              <a:gd name="connsiteY21" fmla="*/ 858559 h 2470974"/>
              <a:gd name="connsiteX22" fmla="*/ 1299789 w 2095526"/>
              <a:gd name="connsiteY22" fmla="*/ 907420 h 2470974"/>
              <a:gd name="connsiteX23" fmla="*/ 1495233 w 2095526"/>
              <a:gd name="connsiteY23" fmla="*/ 991182 h 2470974"/>
              <a:gd name="connsiteX24" fmla="*/ 1558055 w 2095526"/>
              <a:gd name="connsiteY24" fmla="*/ 1033063 h 2470974"/>
              <a:gd name="connsiteX25" fmla="*/ 1599936 w 2095526"/>
              <a:gd name="connsiteY25" fmla="*/ 1067964 h 2470974"/>
              <a:gd name="connsiteX26" fmla="*/ 1627856 w 2095526"/>
              <a:gd name="connsiteY26" fmla="*/ 1088904 h 2470974"/>
              <a:gd name="connsiteX27" fmla="*/ 1662757 w 2095526"/>
              <a:gd name="connsiteY27" fmla="*/ 1109845 h 2470974"/>
              <a:gd name="connsiteX28" fmla="*/ 1697658 w 2095526"/>
              <a:gd name="connsiteY28" fmla="*/ 1144745 h 2470974"/>
              <a:gd name="connsiteX29" fmla="*/ 1795380 w 2095526"/>
              <a:gd name="connsiteY29" fmla="*/ 1214547 h 2470974"/>
              <a:gd name="connsiteX30" fmla="*/ 1921023 w 2095526"/>
              <a:gd name="connsiteY30" fmla="*/ 1382070 h 2470974"/>
              <a:gd name="connsiteX31" fmla="*/ 2011765 w 2095526"/>
              <a:gd name="connsiteY31" fmla="*/ 1563554 h 2470974"/>
              <a:gd name="connsiteX32" fmla="*/ 2074586 w 2095526"/>
              <a:gd name="connsiteY32" fmla="*/ 1738058 h 2470974"/>
              <a:gd name="connsiteX33" fmla="*/ 2095526 w 2095526"/>
              <a:gd name="connsiteY33" fmla="*/ 1856721 h 2470974"/>
              <a:gd name="connsiteX34" fmla="*/ 2067606 w 2095526"/>
              <a:gd name="connsiteY34" fmla="*/ 1968403 h 2470974"/>
              <a:gd name="connsiteX35" fmla="*/ 2046665 w 2095526"/>
              <a:gd name="connsiteY35" fmla="*/ 2017264 h 2470974"/>
              <a:gd name="connsiteX36" fmla="*/ 2032705 w 2095526"/>
              <a:gd name="connsiteY36" fmla="*/ 2059145 h 2470974"/>
              <a:gd name="connsiteX37" fmla="*/ 1997804 w 2095526"/>
              <a:gd name="connsiteY37" fmla="*/ 2128947 h 2470974"/>
              <a:gd name="connsiteX38" fmla="*/ 1969884 w 2095526"/>
              <a:gd name="connsiteY38" fmla="*/ 2198748 h 2470974"/>
              <a:gd name="connsiteX39" fmla="*/ 1934983 w 2095526"/>
              <a:gd name="connsiteY39" fmla="*/ 2275530 h 2470974"/>
              <a:gd name="connsiteX40" fmla="*/ 1837261 w 2095526"/>
              <a:gd name="connsiteY40" fmla="*/ 2380232 h 2470974"/>
              <a:gd name="connsiteX41" fmla="*/ 1788400 w 2095526"/>
              <a:gd name="connsiteY41" fmla="*/ 2401173 h 2470974"/>
              <a:gd name="connsiteX42" fmla="*/ 1753499 w 2095526"/>
              <a:gd name="connsiteY42" fmla="*/ 2422113 h 2470974"/>
              <a:gd name="connsiteX43" fmla="*/ 1711618 w 2095526"/>
              <a:gd name="connsiteY43" fmla="*/ 2436074 h 2470974"/>
              <a:gd name="connsiteX44" fmla="*/ 1683697 w 2095526"/>
              <a:gd name="connsiteY44" fmla="*/ 2457014 h 2470974"/>
              <a:gd name="connsiteX45" fmla="*/ 1585975 w 2095526"/>
              <a:gd name="connsiteY45" fmla="*/ 2470974 h 2470974"/>
              <a:gd name="connsiteX46" fmla="*/ 1467313 w 2095526"/>
              <a:gd name="connsiteY46" fmla="*/ 2463994 h 2470974"/>
              <a:gd name="connsiteX47" fmla="*/ 1425432 w 2095526"/>
              <a:gd name="connsiteY47" fmla="*/ 2457014 h 2470974"/>
              <a:gd name="connsiteX48" fmla="*/ 1376571 w 2095526"/>
              <a:gd name="connsiteY48" fmla="*/ 2450034 h 2470974"/>
              <a:gd name="connsiteX49" fmla="*/ 1299789 w 2095526"/>
              <a:gd name="connsiteY49" fmla="*/ 2443054 h 2470974"/>
              <a:gd name="connsiteX50" fmla="*/ 1271868 w 2095526"/>
              <a:gd name="connsiteY50" fmla="*/ 2436074 h 2470974"/>
              <a:gd name="connsiteX51" fmla="*/ 1250928 w 2095526"/>
              <a:gd name="connsiteY51" fmla="*/ 2422113 h 2470974"/>
              <a:gd name="connsiteX52" fmla="*/ 1209047 w 2095526"/>
              <a:gd name="connsiteY52" fmla="*/ 2408153 h 24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5526" h="2470974">
                <a:moveTo>
                  <a:pt x="8461" y="0"/>
                </a:moveTo>
                <a:cubicBezTo>
                  <a:pt x="29401" y="2327"/>
                  <a:pt x="51481" y="-220"/>
                  <a:pt x="71282" y="6980"/>
                </a:cubicBezTo>
                <a:cubicBezTo>
                  <a:pt x="79166" y="9847"/>
                  <a:pt x="81835" y="20255"/>
                  <a:pt x="85242" y="27921"/>
                </a:cubicBezTo>
                <a:cubicBezTo>
                  <a:pt x="91219" y="41368"/>
                  <a:pt x="99203" y="69802"/>
                  <a:pt x="99203" y="69802"/>
                </a:cubicBezTo>
                <a:cubicBezTo>
                  <a:pt x="93634" y="225731"/>
                  <a:pt x="149843" y="255346"/>
                  <a:pt x="36381" y="293167"/>
                </a:cubicBezTo>
                <a:lnTo>
                  <a:pt x="15441" y="300147"/>
                </a:lnTo>
                <a:cubicBezTo>
                  <a:pt x="10788" y="307127"/>
                  <a:pt x="-4832" y="315563"/>
                  <a:pt x="1481" y="321087"/>
                </a:cubicBezTo>
                <a:cubicBezTo>
                  <a:pt x="25917" y="342468"/>
                  <a:pt x="102703" y="355990"/>
                  <a:pt x="134104" y="362968"/>
                </a:cubicBezTo>
                <a:cubicBezTo>
                  <a:pt x="143411" y="372275"/>
                  <a:pt x="154476" y="380106"/>
                  <a:pt x="162024" y="390889"/>
                </a:cubicBezTo>
                <a:cubicBezTo>
                  <a:pt x="195797" y="439137"/>
                  <a:pt x="190303" y="473039"/>
                  <a:pt x="175984" y="537472"/>
                </a:cubicBezTo>
                <a:cubicBezTo>
                  <a:pt x="173843" y="547108"/>
                  <a:pt x="163615" y="553514"/>
                  <a:pt x="155044" y="558412"/>
                </a:cubicBezTo>
                <a:cubicBezTo>
                  <a:pt x="146715" y="563172"/>
                  <a:pt x="136430" y="563066"/>
                  <a:pt x="127123" y="565393"/>
                </a:cubicBezTo>
                <a:cubicBezTo>
                  <a:pt x="117816" y="572373"/>
                  <a:pt x="108140" y="578886"/>
                  <a:pt x="99203" y="586333"/>
                </a:cubicBezTo>
                <a:cubicBezTo>
                  <a:pt x="94147" y="590546"/>
                  <a:pt x="90956" y="597028"/>
                  <a:pt x="85242" y="600293"/>
                </a:cubicBezTo>
                <a:cubicBezTo>
                  <a:pt x="73551" y="606974"/>
                  <a:pt x="44588" y="616172"/>
                  <a:pt x="29401" y="621234"/>
                </a:cubicBezTo>
                <a:cubicBezTo>
                  <a:pt x="-29651" y="660602"/>
                  <a:pt x="16140" y="624026"/>
                  <a:pt x="134104" y="642174"/>
                </a:cubicBezTo>
                <a:cubicBezTo>
                  <a:pt x="274383" y="663755"/>
                  <a:pt x="413203" y="693955"/>
                  <a:pt x="552913" y="718956"/>
                </a:cubicBezTo>
                <a:cubicBezTo>
                  <a:pt x="634244" y="733510"/>
                  <a:pt x="717062" y="740798"/>
                  <a:pt x="797218" y="760837"/>
                </a:cubicBezTo>
                <a:cubicBezTo>
                  <a:pt x="875744" y="780468"/>
                  <a:pt x="833968" y="772888"/>
                  <a:pt x="922861" y="781777"/>
                </a:cubicBezTo>
                <a:cubicBezTo>
                  <a:pt x="950782" y="788757"/>
                  <a:pt x="978528" y="796475"/>
                  <a:pt x="1006623" y="802718"/>
                </a:cubicBezTo>
                <a:cubicBezTo>
                  <a:pt x="1051835" y="812765"/>
                  <a:pt x="1046705" y="804549"/>
                  <a:pt x="1090384" y="823658"/>
                </a:cubicBezTo>
                <a:cubicBezTo>
                  <a:pt x="1114217" y="834085"/>
                  <a:pt x="1136375" y="848082"/>
                  <a:pt x="1160186" y="858559"/>
                </a:cubicBezTo>
                <a:cubicBezTo>
                  <a:pt x="1256618" y="900989"/>
                  <a:pt x="1234116" y="894286"/>
                  <a:pt x="1299789" y="907420"/>
                </a:cubicBezTo>
                <a:cubicBezTo>
                  <a:pt x="1471036" y="989321"/>
                  <a:pt x="1402165" y="972568"/>
                  <a:pt x="1495233" y="991182"/>
                </a:cubicBezTo>
                <a:cubicBezTo>
                  <a:pt x="1580441" y="1059349"/>
                  <a:pt x="1487348" y="988872"/>
                  <a:pt x="1558055" y="1033063"/>
                </a:cubicBezTo>
                <a:cubicBezTo>
                  <a:pt x="1602701" y="1060966"/>
                  <a:pt x="1571265" y="1044072"/>
                  <a:pt x="1599936" y="1067964"/>
                </a:cubicBezTo>
                <a:cubicBezTo>
                  <a:pt x="1608873" y="1075411"/>
                  <a:pt x="1618177" y="1082451"/>
                  <a:pt x="1627856" y="1088904"/>
                </a:cubicBezTo>
                <a:cubicBezTo>
                  <a:pt x="1639145" y="1096430"/>
                  <a:pt x="1652163" y="1101370"/>
                  <a:pt x="1662757" y="1109845"/>
                </a:cubicBezTo>
                <a:cubicBezTo>
                  <a:pt x="1675604" y="1120123"/>
                  <a:pt x="1684671" y="1134644"/>
                  <a:pt x="1697658" y="1144745"/>
                </a:cubicBezTo>
                <a:cubicBezTo>
                  <a:pt x="1756860" y="1190791"/>
                  <a:pt x="1704190" y="1098488"/>
                  <a:pt x="1795380" y="1214547"/>
                </a:cubicBezTo>
                <a:cubicBezTo>
                  <a:pt x="1815094" y="1239638"/>
                  <a:pt x="1899560" y="1343437"/>
                  <a:pt x="1921023" y="1382070"/>
                </a:cubicBezTo>
                <a:cubicBezTo>
                  <a:pt x="1953870" y="1441194"/>
                  <a:pt x="1987251" y="1500518"/>
                  <a:pt x="2011765" y="1563554"/>
                </a:cubicBezTo>
                <a:cubicBezTo>
                  <a:pt x="2042341" y="1642178"/>
                  <a:pt x="2057488" y="1669664"/>
                  <a:pt x="2074586" y="1738058"/>
                </a:cubicBezTo>
                <a:cubicBezTo>
                  <a:pt x="2090361" y="1801161"/>
                  <a:pt x="2087856" y="1795361"/>
                  <a:pt x="2095526" y="1856721"/>
                </a:cubicBezTo>
                <a:cubicBezTo>
                  <a:pt x="2069516" y="1999781"/>
                  <a:pt x="2095952" y="1883365"/>
                  <a:pt x="2067606" y="1968403"/>
                </a:cubicBezTo>
                <a:cubicBezTo>
                  <a:pt x="2052582" y="2013477"/>
                  <a:pt x="2071203" y="1980460"/>
                  <a:pt x="2046665" y="2017264"/>
                </a:cubicBezTo>
                <a:cubicBezTo>
                  <a:pt x="2042012" y="2031224"/>
                  <a:pt x="2038603" y="2045663"/>
                  <a:pt x="2032705" y="2059145"/>
                </a:cubicBezTo>
                <a:cubicBezTo>
                  <a:pt x="2022278" y="2082978"/>
                  <a:pt x="1997804" y="2128947"/>
                  <a:pt x="1997804" y="2128947"/>
                </a:cubicBezTo>
                <a:cubicBezTo>
                  <a:pt x="1982944" y="2218107"/>
                  <a:pt x="2004221" y="2130076"/>
                  <a:pt x="1969884" y="2198748"/>
                </a:cubicBezTo>
                <a:cubicBezTo>
                  <a:pt x="1932582" y="2273351"/>
                  <a:pt x="1981057" y="2209709"/>
                  <a:pt x="1934983" y="2275530"/>
                </a:cubicBezTo>
                <a:cubicBezTo>
                  <a:pt x="1915949" y="2302722"/>
                  <a:pt x="1852571" y="2373671"/>
                  <a:pt x="1837261" y="2380232"/>
                </a:cubicBezTo>
                <a:cubicBezTo>
                  <a:pt x="1820974" y="2387212"/>
                  <a:pt x="1804249" y="2393248"/>
                  <a:pt x="1788400" y="2401173"/>
                </a:cubicBezTo>
                <a:cubicBezTo>
                  <a:pt x="1776265" y="2407240"/>
                  <a:pt x="1765850" y="2416499"/>
                  <a:pt x="1753499" y="2422113"/>
                </a:cubicBezTo>
                <a:cubicBezTo>
                  <a:pt x="1740102" y="2428202"/>
                  <a:pt x="1725578" y="2431420"/>
                  <a:pt x="1711618" y="2436074"/>
                </a:cubicBezTo>
                <a:cubicBezTo>
                  <a:pt x="1702311" y="2443054"/>
                  <a:pt x="1694499" y="2452693"/>
                  <a:pt x="1683697" y="2457014"/>
                </a:cubicBezTo>
                <a:cubicBezTo>
                  <a:pt x="1674548" y="2460674"/>
                  <a:pt x="1587951" y="2470727"/>
                  <a:pt x="1585975" y="2470974"/>
                </a:cubicBezTo>
                <a:cubicBezTo>
                  <a:pt x="1546421" y="2468647"/>
                  <a:pt x="1506786" y="2467426"/>
                  <a:pt x="1467313" y="2463994"/>
                </a:cubicBezTo>
                <a:cubicBezTo>
                  <a:pt x="1453213" y="2462768"/>
                  <a:pt x="1439420" y="2459166"/>
                  <a:pt x="1425432" y="2457014"/>
                </a:cubicBezTo>
                <a:cubicBezTo>
                  <a:pt x="1409171" y="2454512"/>
                  <a:pt x="1392923" y="2451851"/>
                  <a:pt x="1376571" y="2450034"/>
                </a:cubicBezTo>
                <a:cubicBezTo>
                  <a:pt x="1351029" y="2447196"/>
                  <a:pt x="1325383" y="2445381"/>
                  <a:pt x="1299789" y="2443054"/>
                </a:cubicBezTo>
                <a:cubicBezTo>
                  <a:pt x="1290482" y="2440727"/>
                  <a:pt x="1280686" y="2439853"/>
                  <a:pt x="1271868" y="2436074"/>
                </a:cubicBezTo>
                <a:cubicBezTo>
                  <a:pt x="1264157" y="2432769"/>
                  <a:pt x="1258887" y="2424766"/>
                  <a:pt x="1250928" y="2422113"/>
                </a:cubicBezTo>
                <a:cubicBezTo>
                  <a:pt x="1206752" y="2407387"/>
                  <a:pt x="1209047" y="2430496"/>
                  <a:pt x="1209047" y="2408153"/>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60" name="Freeform: Shape 59">
            <a:extLst>
              <a:ext uri="{FF2B5EF4-FFF2-40B4-BE49-F238E27FC236}">
                <a16:creationId xmlns:a16="http://schemas.microsoft.com/office/drawing/2014/main" id="{AF679745-58E0-815E-DBB9-9ECC181C7448}"/>
              </a:ext>
            </a:extLst>
          </p:cNvPr>
          <p:cNvSpPr/>
          <p:nvPr/>
        </p:nvSpPr>
        <p:spPr>
          <a:xfrm>
            <a:off x="9262663" y="1143533"/>
            <a:ext cx="2743230" cy="3637872"/>
          </a:xfrm>
          <a:custGeom>
            <a:avLst/>
            <a:gdLst>
              <a:gd name="connsiteX0" fmla="*/ 0 w 2743230"/>
              <a:gd name="connsiteY0" fmla="*/ 3637872 h 3637872"/>
              <a:gd name="connsiteX1" fmla="*/ 69801 w 2743230"/>
              <a:gd name="connsiteY1" fmla="*/ 3616931 h 3637872"/>
              <a:gd name="connsiteX2" fmla="*/ 146583 w 2743230"/>
              <a:gd name="connsiteY2" fmla="*/ 3602971 h 3637872"/>
              <a:gd name="connsiteX3" fmla="*/ 286186 w 2743230"/>
              <a:gd name="connsiteY3" fmla="*/ 3575050 h 3637872"/>
              <a:gd name="connsiteX4" fmla="*/ 383908 w 2743230"/>
              <a:gd name="connsiteY4" fmla="*/ 3561090 h 3637872"/>
              <a:gd name="connsiteX5" fmla="*/ 460690 w 2743230"/>
              <a:gd name="connsiteY5" fmla="*/ 3547130 h 3637872"/>
              <a:gd name="connsiteX6" fmla="*/ 628213 w 2743230"/>
              <a:gd name="connsiteY6" fmla="*/ 3526189 h 3637872"/>
              <a:gd name="connsiteX7" fmla="*/ 711975 w 2743230"/>
              <a:gd name="connsiteY7" fmla="*/ 3505249 h 3637872"/>
              <a:gd name="connsiteX8" fmla="*/ 893459 w 2743230"/>
              <a:gd name="connsiteY8" fmla="*/ 3477328 h 3637872"/>
              <a:gd name="connsiteX9" fmla="*/ 984201 w 2743230"/>
              <a:gd name="connsiteY9" fmla="*/ 3456388 h 3637872"/>
              <a:gd name="connsiteX10" fmla="*/ 1081923 w 2743230"/>
              <a:gd name="connsiteY10" fmla="*/ 3442427 h 3637872"/>
              <a:gd name="connsiteX11" fmla="*/ 1228506 w 2743230"/>
              <a:gd name="connsiteY11" fmla="*/ 3414507 h 3637872"/>
              <a:gd name="connsiteX12" fmla="*/ 1382070 w 2743230"/>
              <a:gd name="connsiteY12" fmla="*/ 3386586 h 3637872"/>
              <a:gd name="connsiteX13" fmla="*/ 1451871 w 2743230"/>
              <a:gd name="connsiteY13" fmla="*/ 3365646 h 3637872"/>
              <a:gd name="connsiteX14" fmla="*/ 1542613 w 2743230"/>
              <a:gd name="connsiteY14" fmla="*/ 3358665 h 3637872"/>
              <a:gd name="connsiteX15" fmla="*/ 1654296 w 2743230"/>
              <a:gd name="connsiteY15" fmla="*/ 3344705 h 3637872"/>
              <a:gd name="connsiteX16" fmla="*/ 1821819 w 2743230"/>
              <a:gd name="connsiteY16" fmla="*/ 3316785 h 3637872"/>
              <a:gd name="connsiteX17" fmla="*/ 1982363 w 2743230"/>
              <a:gd name="connsiteY17" fmla="*/ 3260943 h 3637872"/>
              <a:gd name="connsiteX18" fmla="*/ 2066125 w 2743230"/>
              <a:gd name="connsiteY18" fmla="*/ 3205102 h 3637872"/>
              <a:gd name="connsiteX19" fmla="*/ 2114986 w 2743230"/>
              <a:gd name="connsiteY19" fmla="*/ 3177182 h 3637872"/>
              <a:gd name="connsiteX20" fmla="*/ 2156867 w 2743230"/>
              <a:gd name="connsiteY20" fmla="*/ 3142281 h 3637872"/>
              <a:gd name="connsiteX21" fmla="*/ 2198748 w 2743230"/>
              <a:gd name="connsiteY21" fmla="*/ 3114360 h 3637872"/>
              <a:gd name="connsiteX22" fmla="*/ 2219688 w 2743230"/>
              <a:gd name="connsiteY22" fmla="*/ 3086440 h 3637872"/>
              <a:gd name="connsiteX23" fmla="*/ 2282510 w 2743230"/>
              <a:gd name="connsiteY23" fmla="*/ 3044559 h 3637872"/>
              <a:gd name="connsiteX24" fmla="*/ 2310430 w 2743230"/>
              <a:gd name="connsiteY24" fmla="*/ 3016638 h 3637872"/>
              <a:gd name="connsiteX25" fmla="*/ 2338351 w 2743230"/>
              <a:gd name="connsiteY25" fmla="*/ 3002678 h 3637872"/>
              <a:gd name="connsiteX26" fmla="*/ 2415132 w 2743230"/>
              <a:gd name="connsiteY26" fmla="*/ 2939856 h 3637872"/>
              <a:gd name="connsiteX27" fmla="*/ 2463993 w 2743230"/>
              <a:gd name="connsiteY27" fmla="*/ 2897975 h 3637872"/>
              <a:gd name="connsiteX28" fmla="*/ 2484934 w 2743230"/>
              <a:gd name="connsiteY28" fmla="*/ 2863075 h 3637872"/>
              <a:gd name="connsiteX29" fmla="*/ 2526815 w 2743230"/>
              <a:gd name="connsiteY29" fmla="*/ 2828174 h 3637872"/>
              <a:gd name="connsiteX30" fmla="*/ 2582656 w 2743230"/>
              <a:gd name="connsiteY30" fmla="*/ 2765352 h 3637872"/>
              <a:gd name="connsiteX31" fmla="*/ 2617557 w 2743230"/>
              <a:gd name="connsiteY31" fmla="*/ 2716491 h 3637872"/>
              <a:gd name="connsiteX32" fmla="*/ 2652458 w 2743230"/>
              <a:gd name="connsiteY32" fmla="*/ 2618769 h 3637872"/>
              <a:gd name="connsiteX33" fmla="*/ 2673398 w 2743230"/>
              <a:gd name="connsiteY33" fmla="*/ 2576888 h 3637872"/>
              <a:gd name="connsiteX34" fmla="*/ 2687358 w 2743230"/>
              <a:gd name="connsiteY34" fmla="*/ 2521047 h 3637872"/>
              <a:gd name="connsiteX35" fmla="*/ 2708299 w 2743230"/>
              <a:gd name="connsiteY35" fmla="*/ 2472186 h 3637872"/>
              <a:gd name="connsiteX36" fmla="*/ 2722259 w 2743230"/>
              <a:gd name="connsiteY36" fmla="*/ 2430305 h 3637872"/>
              <a:gd name="connsiteX37" fmla="*/ 2743200 w 2743230"/>
              <a:gd name="connsiteY37" fmla="*/ 2144119 h 3637872"/>
              <a:gd name="connsiteX38" fmla="*/ 2729239 w 2743230"/>
              <a:gd name="connsiteY38" fmla="*/ 1697389 h 3637872"/>
              <a:gd name="connsiteX39" fmla="*/ 2722259 w 2743230"/>
              <a:gd name="connsiteY39" fmla="*/ 1515905 h 3637872"/>
              <a:gd name="connsiteX40" fmla="*/ 2708299 w 2743230"/>
              <a:gd name="connsiteY40" fmla="*/ 1369322 h 3637872"/>
              <a:gd name="connsiteX41" fmla="*/ 2694339 w 2743230"/>
              <a:gd name="connsiteY41" fmla="*/ 1313481 h 3637872"/>
              <a:gd name="connsiteX42" fmla="*/ 2687358 w 2743230"/>
              <a:gd name="connsiteY42" fmla="*/ 1222739 h 3637872"/>
              <a:gd name="connsiteX43" fmla="*/ 2680378 w 2743230"/>
              <a:gd name="connsiteY43" fmla="*/ 1180858 h 3637872"/>
              <a:gd name="connsiteX44" fmla="*/ 2673398 w 2743230"/>
              <a:gd name="connsiteY44" fmla="*/ 392101 h 3637872"/>
              <a:gd name="connsiteX45" fmla="*/ 2645477 w 2743230"/>
              <a:gd name="connsiteY45" fmla="*/ 329279 h 3637872"/>
              <a:gd name="connsiteX46" fmla="*/ 2610577 w 2743230"/>
              <a:gd name="connsiteY46" fmla="*/ 280418 h 3637872"/>
              <a:gd name="connsiteX47" fmla="*/ 2582656 w 2743230"/>
              <a:gd name="connsiteY47" fmla="*/ 266458 h 3637872"/>
              <a:gd name="connsiteX48" fmla="*/ 2519835 w 2743230"/>
              <a:gd name="connsiteY48" fmla="*/ 217597 h 3637872"/>
              <a:gd name="connsiteX49" fmla="*/ 2491914 w 2743230"/>
              <a:gd name="connsiteY49" fmla="*/ 196656 h 3637872"/>
              <a:gd name="connsiteX50" fmla="*/ 2443053 w 2743230"/>
              <a:gd name="connsiteY50" fmla="*/ 168736 h 3637872"/>
              <a:gd name="connsiteX51" fmla="*/ 2394192 w 2743230"/>
              <a:gd name="connsiteY51" fmla="*/ 154775 h 3637872"/>
              <a:gd name="connsiteX52" fmla="*/ 2345331 w 2743230"/>
              <a:gd name="connsiteY52" fmla="*/ 140815 h 3637872"/>
              <a:gd name="connsiteX53" fmla="*/ 2296470 w 2743230"/>
              <a:gd name="connsiteY53" fmla="*/ 119875 h 3637872"/>
              <a:gd name="connsiteX54" fmla="*/ 2149887 w 2743230"/>
              <a:gd name="connsiteY54" fmla="*/ 98934 h 3637872"/>
              <a:gd name="connsiteX55" fmla="*/ 2024244 w 2743230"/>
              <a:gd name="connsiteY55" fmla="*/ 64033 h 3637872"/>
              <a:gd name="connsiteX56" fmla="*/ 1947462 w 2743230"/>
              <a:gd name="connsiteY56" fmla="*/ 43093 h 3637872"/>
              <a:gd name="connsiteX57" fmla="*/ 1884641 w 2743230"/>
              <a:gd name="connsiteY57" fmla="*/ 36113 h 3637872"/>
              <a:gd name="connsiteX58" fmla="*/ 1752018 w 2743230"/>
              <a:gd name="connsiteY58" fmla="*/ 15172 h 3637872"/>
              <a:gd name="connsiteX59" fmla="*/ 1528653 w 2743230"/>
              <a:gd name="connsiteY59" fmla="*/ 15172 h 3637872"/>
              <a:gd name="connsiteX60" fmla="*/ 1403010 w 2743230"/>
              <a:gd name="connsiteY60" fmla="*/ 36113 h 3637872"/>
              <a:gd name="connsiteX61" fmla="*/ 1298308 w 2743230"/>
              <a:gd name="connsiteY61" fmla="*/ 57053 h 3637872"/>
              <a:gd name="connsiteX62" fmla="*/ 1263407 w 2743230"/>
              <a:gd name="connsiteY62" fmla="*/ 71014 h 363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743230" h="3637872">
                <a:moveTo>
                  <a:pt x="0" y="3637872"/>
                </a:moveTo>
                <a:cubicBezTo>
                  <a:pt x="90677" y="3619734"/>
                  <a:pt x="-22047" y="3644485"/>
                  <a:pt x="69801" y="3616931"/>
                </a:cubicBezTo>
                <a:cubicBezTo>
                  <a:pt x="86625" y="3611884"/>
                  <a:pt x="131119" y="3606285"/>
                  <a:pt x="146583" y="3602971"/>
                </a:cubicBezTo>
                <a:cubicBezTo>
                  <a:pt x="264341" y="3577738"/>
                  <a:pt x="132666" y="3598669"/>
                  <a:pt x="286186" y="3575050"/>
                </a:cubicBezTo>
                <a:cubicBezTo>
                  <a:pt x="318708" y="3570047"/>
                  <a:pt x="351534" y="3566976"/>
                  <a:pt x="383908" y="3561090"/>
                </a:cubicBezTo>
                <a:cubicBezTo>
                  <a:pt x="409502" y="3556437"/>
                  <a:pt x="434895" y="3550495"/>
                  <a:pt x="460690" y="3547130"/>
                </a:cubicBezTo>
                <a:cubicBezTo>
                  <a:pt x="581377" y="3531388"/>
                  <a:pt x="508009" y="3551231"/>
                  <a:pt x="628213" y="3526189"/>
                </a:cubicBezTo>
                <a:cubicBezTo>
                  <a:pt x="656388" y="3520319"/>
                  <a:pt x="683800" y="3511119"/>
                  <a:pt x="711975" y="3505249"/>
                </a:cubicBezTo>
                <a:cubicBezTo>
                  <a:pt x="816827" y="3483405"/>
                  <a:pt x="780929" y="3498166"/>
                  <a:pt x="893459" y="3477328"/>
                </a:cubicBezTo>
                <a:cubicBezTo>
                  <a:pt x="923982" y="3471676"/>
                  <a:pt x="953678" y="3462041"/>
                  <a:pt x="984201" y="3456388"/>
                </a:cubicBezTo>
                <a:cubicBezTo>
                  <a:pt x="1016556" y="3450396"/>
                  <a:pt x="1049657" y="3448880"/>
                  <a:pt x="1081923" y="3442427"/>
                </a:cubicBezTo>
                <a:cubicBezTo>
                  <a:pt x="1253502" y="3408111"/>
                  <a:pt x="1068636" y="3430494"/>
                  <a:pt x="1228506" y="3414507"/>
                </a:cubicBezTo>
                <a:cubicBezTo>
                  <a:pt x="1459024" y="3351637"/>
                  <a:pt x="1153956" y="3430035"/>
                  <a:pt x="1382070" y="3386586"/>
                </a:cubicBezTo>
                <a:cubicBezTo>
                  <a:pt x="1405932" y="3382041"/>
                  <a:pt x="1427939" y="3369808"/>
                  <a:pt x="1451871" y="3365646"/>
                </a:cubicBezTo>
                <a:cubicBezTo>
                  <a:pt x="1481759" y="3360448"/>
                  <a:pt x="1512437" y="3361787"/>
                  <a:pt x="1542613" y="3358665"/>
                </a:cubicBezTo>
                <a:cubicBezTo>
                  <a:pt x="1579931" y="3354804"/>
                  <a:pt x="1617194" y="3350270"/>
                  <a:pt x="1654296" y="3344705"/>
                </a:cubicBezTo>
                <a:cubicBezTo>
                  <a:pt x="1710281" y="3336307"/>
                  <a:pt x="1821819" y="3316785"/>
                  <a:pt x="1821819" y="3316785"/>
                </a:cubicBezTo>
                <a:cubicBezTo>
                  <a:pt x="1875334" y="3298171"/>
                  <a:pt x="1933777" y="3290093"/>
                  <a:pt x="1982363" y="3260943"/>
                </a:cubicBezTo>
                <a:cubicBezTo>
                  <a:pt x="2102084" y="3189112"/>
                  <a:pt x="1906410" y="3307775"/>
                  <a:pt x="2066125" y="3205102"/>
                </a:cubicBezTo>
                <a:cubicBezTo>
                  <a:pt x="2081904" y="3194958"/>
                  <a:pt x="2099563" y="3187859"/>
                  <a:pt x="2114986" y="3177182"/>
                </a:cubicBezTo>
                <a:cubicBezTo>
                  <a:pt x="2129927" y="3166838"/>
                  <a:pt x="2142329" y="3153184"/>
                  <a:pt x="2156867" y="3142281"/>
                </a:cubicBezTo>
                <a:cubicBezTo>
                  <a:pt x="2170290" y="3132214"/>
                  <a:pt x="2186208" y="3125507"/>
                  <a:pt x="2198748" y="3114360"/>
                </a:cubicBezTo>
                <a:cubicBezTo>
                  <a:pt x="2207443" y="3106631"/>
                  <a:pt x="2210751" y="3093887"/>
                  <a:pt x="2219688" y="3086440"/>
                </a:cubicBezTo>
                <a:cubicBezTo>
                  <a:pt x="2239022" y="3070328"/>
                  <a:pt x="2262562" y="3059904"/>
                  <a:pt x="2282510" y="3044559"/>
                </a:cubicBezTo>
                <a:cubicBezTo>
                  <a:pt x="2292942" y="3036534"/>
                  <a:pt x="2299901" y="3024535"/>
                  <a:pt x="2310430" y="3016638"/>
                </a:cubicBezTo>
                <a:cubicBezTo>
                  <a:pt x="2318754" y="3010395"/>
                  <a:pt x="2329960" y="3008831"/>
                  <a:pt x="2338351" y="3002678"/>
                </a:cubicBezTo>
                <a:cubicBezTo>
                  <a:pt x="2365018" y="2983122"/>
                  <a:pt x="2389728" y="2961026"/>
                  <a:pt x="2415132" y="2939856"/>
                </a:cubicBezTo>
                <a:cubicBezTo>
                  <a:pt x="2431611" y="2926123"/>
                  <a:pt x="2452956" y="2916369"/>
                  <a:pt x="2463993" y="2897975"/>
                </a:cubicBezTo>
                <a:cubicBezTo>
                  <a:pt x="2470973" y="2886342"/>
                  <a:pt x="2475858" y="2873159"/>
                  <a:pt x="2484934" y="2863075"/>
                </a:cubicBezTo>
                <a:cubicBezTo>
                  <a:pt x="2497091" y="2849568"/>
                  <a:pt x="2513308" y="2840331"/>
                  <a:pt x="2526815" y="2828174"/>
                </a:cubicBezTo>
                <a:cubicBezTo>
                  <a:pt x="2550252" y="2807080"/>
                  <a:pt x="2563511" y="2790878"/>
                  <a:pt x="2582656" y="2765352"/>
                </a:cubicBezTo>
                <a:cubicBezTo>
                  <a:pt x="2594665" y="2749340"/>
                  <a:pt x="2608138" y="2734151"/>
                  <a:pt x="2617557" y="2716491"/>
                </a:cubicBezTo>
                <a:cubicBezTo>
                  <a:pt x="2635547" y="2682759"/>
                  <a:pt x="2638219" y="2652943"/>
                  <a:pt x="2652458" y="2618769"/>
                </a:cubicBezTo>
                <a:cubicBezTo>
                  <a:pt x="2658461" y="2604362"/>
                  <a:pt x="2668149" y="2591587"/>
                  <a:pt x="2673398" y="2576888"/>
                </a:cubicBezTo>
                <a:cubicBezTo>
                  <a:pt x="2679851" y="2558819"/>
                  <a:pt x="2681291" y="2539249"/>
                  <a:pt x="2687358" y="2521047"/>
                </a:cubicBezTo>
                <a:cubicBezTo>
                  <a:pt x="2692962" y="2504237"/>
                  <a:pt x="2701938" y="2488725"/>
                  <a:pt x="2708299" y="2472186"/>
                </a:cubicBezTo>
                <a:cubicBezTo>
                  <a:pt x="2713582" y="2458451"/>
                  <a:pt x="2717606" y="2444265"/>
                  <a:pt x="2722259" y="2430305"/>
                </a:cubicBezTo>
                <a:cubicBezTo>
                  <a:pt x="2728028" y="2366844"/>
                  <a:pt x="2744024" y="2212495"/>
                  <a:pt x="2743200" y="2144119"/>
                </a:cubicBezTo>
                <a:cubicBezTo>
                  <a:pt x="2741405" y="1995147"/>
                  <a:pt x="2734202" y="1846289"/>
                  <a:pt x="2729239" y="1697389"/>
                </a:cubicBezTo>
                <a:cubicBezTo>
                  <a:pt x="2727222" y="1636883"/>
                  <a:pt x="2725359" y="1576365"/>
                  <a:pt x="2722259" y="1515905"/>
                </a:cubicBezTo>
                <a:cubicBezTo>
                  <a:pt x="2720973" y="1490833"/>
                  <a:pt x="2714631" y="1403094"/>
                  <a:pt x="2708299" y="1369322"/>
                </a:cubicBezTo>
                <a:cubicBezTo>
                  <a:pt x="2704763" y="1350464"/>
                  <a:pt x="2698992" y="1332095"/>
                  <a:pt x="2694339" y="1313481"/>
                </a:cubicBezTo>
                <a:cubicBezTo>
                  <a:pt x="2692012" y="1283234"/>
                  <a:pt x="2690534" y="1252909"/>
                  <a:pt x="2687358" y="1222739"/>
                </a:cubicBezTo>
                <a:cubicBezTo>
                  <a:pt x="2685876" y="1208664"/>
                  <a:pt x="2680616" y="1195009"/>
                  <a:pt x="2680378" y="1180858"/>
                </a:cubicBezTo>
                <a:cubicBezTo>
                  <a:pt x="2675960" y="917966"/>
                  <a:pt x="2684165" y="654810"/>
                  <a:pt x="2673398" y="392101"/>
                </a:cubicBezTo>
                <a:cubicBezTo>
                  <a:pt x="2672460" y="369204"/>
                  <a:pt x="2655080" y="350086"/>
                  <a:pt x="2645477" y="329279"/>
                </a:cubicBezTo>
                <a:cubicBezTo>
                  <a:pt x="2635079" y="306751"/>
                  <a:pt x="2631306" y="295225"/>
                  <a:pt x="2610577" y="280418"/>
                </a:cubicBezTo>
                <a:cubicBezTo>
                  <a:pt x="2602110" y="274370"/>
                  <a:pt x="2591963" y="271111"/>
                  <a:pt x="2582656" y="266458"/>
                </a:cubicBezTo>
                <a:cubicBezTo>
                  <a:pt x="2533927" y="205547"/>
                  <a:pt x="2579485" y="250736"/>
                  <a:pt x="2519835" y="217597"/>
                </a:cubicBezTo>
                <a:cubicBezTo>
                  <a:pt x="2509665" y="211947"/>
                  <a:pt x="2501729" y="202902"/>
                  <a:pt x="2491914" y="196656"/>
                </a:cubicBezTo>
                <a:cubicBezTo>
                  <a:pt x="2476088" y="186585"/>
                  <a:pt x="2459831" y="177125"/>
                  <a:pt x="2443053" y="168736"/>
                </a:cubicBezTo>
                <a:cubicBezTo>
                  <a:pt x="2432356" y="163388"/>
                  <a:pt x="2404028" y="157458"/>
                  <a:pt x="2394192" y="154775"/>
                </a:cubicBezTo>
                <a:cubicBezTo>
                  <a:pt x="2377850" y="150318"/>
                  <a:pt x="2361283" y="146512"/>
                  <a:pt x="2345331" y="140815"/>
                </a:cubicBezTo>
                <a:cubicBezTo>
                  <a:pt x="2328644" y="134855"/>
                  <a:pt x="2313661" y="124173"/>
                  <a:pt x="2296470" y="119875"/>
                </a:cubicBezTo>
                <a:cubicBezTo>
                  <a:pt x="2271243" y="113568"/>
                  <a:pt x="2184572" y="103270"/>
                  <a:pt x="2149887" y="98934"/>
                </a:cubicBezTo>
                <a:cubicBezTo>
                  <a:pt x="2051013" y="61858"/>
                  <a:pt x="2138382" y="91209"/>
                  <a:pt x="2024244" y="64033"/>
                </a:cubicBezTo>
                <a:cubicBezTo>
                  <a:pt x="1998437" y="57888"/>
                  <a:pt x="1973476" y="48296"/>
                  <a:pt x="1947462" y="43093"/>
                </a:cubicBezTo>
                <a:cubicBezTo>
                  <a:pt x="1926802" y="38961"/>
                  <a:pt x="1905452" y="39399"/>
                  <a:pt x="1884641" y="36113"/>
                </a:cubicBezTo>
                <a:cubicBezTo>
                  <a:pt x="1712764" y="8974"/>
                  <a:pt x="1910714" y="32805"/>
                  <a:pt x="1752018" y="15172"/>
                </a:cubicBezTo>
                <a:cubicBezTo>
                  <a:pt x="1668182" y="-12772"/>
                  <a:pt x="1727832" y="4406"/>
                  <a:pt x="1528653" y="15172"/>
                </a:cubicBezTo>
                <a:cubicBezTo>
                  <a:pt x="1481869" y="17701"/>
                  <a:pt x="1449968" y="27826"/>
                  <a:pt x="1403010" y="36113"/>
                </a:cubicBezTo>
                <a:cubicBezTo>
                  <a:pt x="1344844" y="46378"/>
                  <a:pt x="1358811" y="38436"/>
                  <a:pt x="1298308" y="57053"/>
                </a:cubicBezTo>
                <a:cubicBezTo>
                  <a:pt x="1286332" y="60738"/>
                  <a:pt x="1263407" y="71014"/>
                  <a:pt x="1263407" y="71014"/>
                </a:cubicBezTo>
              </a:path>
            </a:pathLst>
          </a:custGeom>
          <a:ln w="12700"/>
        </p:spPr>
        <p:style>
          <a:lnRef idx="1">
            <a:schemeClr val="accent5"/>
          </a:lnRef>
          <a:fillRef idx="0">
            <a:schemeClr val="accent5"/>
          </a:fillRef>
          <a:effectRef idx="0">
            <a:schemeClr val="accent5"/>
          </a:effectRef>
          <a:fontRef idx="minor">
            <a:schemeClr val="tx1"/>
          </a:fontRef>
        </p:style>
        <p:txBody>
          <a:bodyPr rtlCol="0" anchor="ctr"/>
          <a:lstStyle/>
          <a:p>
            <a:pPr algn="ctr"/>
            <a:endParaRPr lang="nb-NO"/>
          </a:p>
        </p:txBody>
      </p:sp>
      <p:sp>
        <p:nvSpPr>
          <p:cNvPr id="62" name="The distance between the headline and the start of the body copy is always constant.…">
            <a:extLst>
              <a:ext uri="{FF2B5EF4-FFF2-40B4-BE49-F238E27FC236}">
                <a16:creationId xmlns:a16="http://schemas.microsoft.com/office/drawing/2014/main" id="{17BD6282-66D7-7AA6-83F0-BE572393D155}"/>
              </a:ext>
            </a:extLst>
          </p:cNvPr>
          <p:cNvSpPr txBox="1">
            <a:spLocks/>
          </p:cNvSpPr>
          <p:nvPr/>
        </p:nvSpPr>
        <p:spPr bwMode="gray">
          <a:xfrm>
            <a:off x="7364061" y="4910651"/>
            <a:ext cx="2945624" cy="64485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000"/>
              <a:t>Use the notation in the .</a:t>
            </a:r>
            <a:r>
              <a:rPr lang="en-US" sz="1000" err="1"/>
              <a:t>j2</a:t>
            </a:r>
            <a:r>
              <a:rPr lang="en-US" sz="1000"/>
              <a:t> template as well </a:t>
            </a:r>
          </a:p>
        </p:txBody>
      </p:sp>
      <p:pic>
        <p:nvPicPr>
          <p:cNvPr id="64" name="Picture 63">
            <a:extLst>
              <a:ext uri="{FF2B5EF4-FFF2-40B4-BE49-F238E27FC236}">
                <a16:creationId xmlns:a16="http://schemas.microsoft.com/office/drawing/2014/main" id="{2ED03D9D-9950-32C0-6712-4C7DB20DD8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64061" y="5315072"/>
            <a:ext cx="3067868" cy="603650"/>
          </a:xfrm>
          <a:prstGeom prst="rect">
            <a:avLst/>
          </a:prstGeom>
        </p:spPr>
      </p:pic>
    </p:spTree>
    <p:extLst>
      <p:ext uri="{BB962C8B-B14F-4D97-AF65-F5344CB8AC3E}">
        <p14:creationId xmlns:p14="http://schemas.microsoft.com/office/powerpoint/2010/main" val="3002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a:t>
            </a:r>
            <a:r>
              <a:rPr lang="en-GB" err="1"/>
              <a:t>Jinja2</a:t>
            </a:r>
            <a:r>
              <a:rPr lang="en-GB"/>
              <a:t> templates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#22: Ansible - Using </a:t>
            </a:r>
            <a:r>
              <a:rPr lang="en-US" sz="1100" err="1"/>
              <a:t>Jinja2</a:t>
            </a:r>
            <a:r>
              <a:rPr lang="en-US" sz="1100"/>
              <a:t> templates</a:t>
            </a:r>
          </a:p>
        </p:txBody>
      </p:sp>
      <p:sp>
        <p:nvSpPr>
          <p:cNvPr id="12" name="The distance between the headline and the start of the body copy is always constant.…">
            <a:extLst>
              <a:ext uri="{FF2B5EF4-FFF2-40B4-BE49-F238E27FC236}">
                <a16:creationId xmlns:a16="http://schemas.microsoft.com/office/drawing/2014/main" id="{B57DD27C-5494-EE59-8E70-810249078CE2}"/>
              </a:ext>
            </a:extLst>
          </p:cNvPr>
          <p:cNvSpPr txBox="1">
            <a:spLocks/>
          </p:cNvSpPr>
          <p:nvPr/>
        </p:nvSpPr>
        <p:spPr bwMode="gray">
          <a:xfrm>
            <a:off x="836754" y="4956562"/>
            <a:ext cx="10631637" cy="1318909"/>
          </a:xfrm>
          <a:prstGeom prst="rect">
            <a:avLst/>
          </a:prstGeom>
        </p:spPr>
        <p:txBody>
          <a:bodyPr vert="horz" lIns="0" tIns="180000" rIns="0" bIns="180000" rtlCol="0">
            <a:no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Optional tasks:</a:t>
            </a:r>
          </a:p>
          <a:p>
            <a:pPr lvl="1">
              <a:lnSpc>
                <a:spcPct val="110000"/>
              </a:lnSpc>
            </a:pPr>
            <a:r>
              <a:rPr lang="en-US" sz="1200"/>
              <a:t>Can you change more parameters (ex. session-timeout value)?</a:t>
            </a:r>
          </a:p>
          <a:p>
            <a:pPr lvl="1">
              <a:lnSpc>
                <a:spcPct val="110000"/>
              </a:lnSpc>
            </a:pPr>
            <a:r>
              <a:rPr lang="en-US" sz="1200"/>
              <a:t>Can you create templates for other stuff? Loopback interfaces (safe to play with), </a:t>
            </a:r>
            <a:r>
              <a:rPr lang="en-US" sz="1200" err="1"/>
              <a:t>wlans</a:t>
            </a:r>
            <a:r>
              <a:rPr lang="en-US" sz="1200"/>
              <a:t>, site tags, </a:t>
            </a:r>
            <a:r>
              <a:rPr lang="en-US" sz="1200" err="1"/>
              <a:t>etc</a:t>
            </a:r>
            <a:r>
              <a:rPr lang="en-US" sz="1200"/>
              <a:t>?</a:t>
            </a:r>
          </a:p>
        </p:txBody>
      </p:sp>
      <p:sp>
        <p:nvSpPr>
          <p:cNvPr id="3" name="TextBox 2">
            <a:extLst>
              <a:ext uri="{FF2B5EF4-FFF2-40B4-BE49-F238E27FC236}">
                <a16:creationId xmlns:a16="http://schemas.microsoft.com/office/drawing/2014/main" id="{71233001-3A9D-4EE5-0837-453FB717872A}"/>
              </a:ext>
            </a:extLst>
          </p:cNvPr>
          <p:cNvSpPr txBox="1"/>
          <p:nvPr/>
        </p:nvSpPr>
        <p:spPr>
          <a:xfrm>
            <a:off x="452847" y="919971"/>
            <a:ext cx="2289221" cy="246221"/>
          </a:xfrm>
          <a:prstGeom prst="rect">
            <a:avLst/>
          </a:prstGeom>
          <a:noFill/>
        </p:spPr>
        <p:txBody>
          <a:bodyPr wrap="square">
            <a:spAutoFit/>
          </a:bodyPr>
          <a:lstStyle/>
          <a:p>
            <a:r>
              <a:rPr lang="en-GB" sz="1000" err="1">
                <a:latin typeface="Consolas" panose="020B0609020204030204" pitchFamily="49" charset="0"/>
              </a:rPr>
              <a:t>jinja2-playbook.yml</a:t>
            </a:r>
            <a:endParaRPr lang="nb-NO" sz="1000">
              <a:latin typeface="Consolas" panose="020B0609020204030204" pitchFamily="49" charset="0"/>
            </a:endParaRPr>
          </a:p>
        </p:txBody>
      </p:sp>
      <p:sp>
        <p:nvSpPr>
          <p:cNvPr id="6" name="TextBox 5">
            <a:extLst>
              <a:ext uri="{FF2B5EF4-FFF2-40B4-BE49-F238E27FC236}">
                <a16:creationId xmlns:a16="http://schemas.microsoft.com/office/drawing/2014/main" id="{AAB768A8-90C4-30D0-CB0A-21862D708EA2}"/>
              </a:ext>
            </a:extLst>
          </p:cNvPr>
          <p:cNvSpPr txBox="1"/>
          <p:nvPr/>
        </p:nvSpPr>
        <p:spPr>
          <a:xfrm>
            <a:off x="487352" y="1125495"/>
            <a:ext cx="5152611" cy="2862322"/>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CLI configuration using </a:t>
            </a:r>
            <a:r>
              <a:rPr lang="en-US" sz="1000" err="1">
                <a:solidFill>
                  <a:srgbClr val="C58558"/>
                </a:solidFill>
                <a:latin typeface="Consolas" panose="020B0609020204030204" pitchFamily="49" charset="0"/>
              </a:rPr>
              <a:t>Jinja2</a:t>
            </a:r>
            <a:r>
              <a:rPr lang="en-US" sz="1000">
                <a:solidFill>
                  <a:srgbClr val="C58558"/>
                </a:solidFill>
                <a:latin typeface="Consolas" panose="020B0609020204030204" pitchFamily="49" charset="0"/>
              </a:rPr>
              <a:t> template</a:t>
            </a:r>
          </a:p>
          <a:p>
            <a:r>
              <a:rPr lang="en-US" sz="1000">
                <a:latin typeface="Consolas" panose="020B0609020204030204" pitchFamily="49" charset="0"/>
              </a:rPr>
              <a:t>  </a:t>
            </a:r>
            <a:r>
              <a:rPr lang="en-US" sz="1000">
                <a:solidFill>
                  <a:srgbClr val="BA7EA7"/>
                </a:solidFill>
                <a:latin typeface="Consolas" panose="020B0609020204030204" pitchFamily="49" charset="0"/>
              </a:rPr>
              <a:t>hosts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wlc</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connection</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58558"/>
              </a:solidFill>
              <a:latin typeface="Consolas" panose="020B0609020204030204" pitchFamily="49" charset="0"/>
            </a:endParaRPr>
          </a:p>
          <a:p>
            <a:r>
              <a:rPr lang="en-US" sz="1000">
                <a:latin typeface="Consolas" panose="020B0609020204030204" pitchFamily="49" charset="0"/>
              </a:rPr>
              <a:t>  </a:t>
            </a:r>
            <a:r>
              <a:rPr lang="en-US" sz="1000" err="1">
                <a:solidFill>
                  <a:srgbClr val="BA7EA7"/>
                </a:solidFill>
                <a:latin typeface="Consolas" panose="020B0609020204030204" pitchFamily="49" charset="0"/>
              </a:rPr>
              <a:t>gather_facts</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3473C3"/>
                </a:solidFill>
                <a:latin typeface="Consolas" panose="020B0609020204030204" pitchFamily="49" charset="0"/>
              </a:rPr>
              <a:t>false</a:t>
            </a:r>
          </a:p>
          <a:p>
            <a:endParaRPr lang="en-US" sz="1000">
              <a:latin typeface="Consolas" panose="020B0609020204030204" pitchFamily="49" charset="0"/>
            </a:endParaRPr>
          </a:p>
          <a:p>
            <a:r>
              <a:rPr lang="en-US" sz="1000">
                <a:latin typeface="Consolas" panose="020B0609020204030204" pitchFamily="49" charset="0"/>
              </a:rPr>
              <a:t>  </a:t>
            </a:r>
            <a:r>
              <a:rPr lang="en-US" sz="1000">
                <a:solidFill>
                  <a:srgbClr val="BA7EA7"/>
                </a:solidFill>
                <a:latin typeface="Consolas" panose="020B0609020204030204" pitchFamily="49" charset="0"/>
              </a:rPr>
              <a:t>tasks</a:t>
            </a:r>
            <a:r>
              <a:rPr lang="en-US" sz="1000">
                <a:solidFill>
                  <a:srgbClr val="C6C6C6"/>
                </a:solidFill>
                <a:latin typeface="Consolas" panose="020B0609020204030204" pitchFamily="49" charset="0"/>
              </a:rPr>
              <a:t>:</a:t>
            </a:r>
          </a:p>
          <a:p>
            <a:endParaRPr lang="en-US" sz="1000">
              <a:latin typeface="Consolas" panose="020B0609020204030204" pitchFamily="49" charset="0"/>
            </a:endParaRPr>
          </a:p>
          <a:p>
            <a:r>
              <a:rPr lang="en-US" sz="1000">
                <a:solidFill>
                  <a:srgbClr val="C6C6C6"/>
                </a:solidFill>
                <a:latin typeface="Consolas" panose="020B0609020204030204" pitchFamily="49" charset="0"/>
              </a:rPr>
              <a:t>    -</a:t>
            </a:r>
            <a:r>
              <a:rPr lang="en-US" sz="1000">
                <a:latin typeface="Consolas" panose="020B0609020204030204" pitchFamily="49" charset="0"/>
              </a:rPr>
              <a:t> </a:t>
            </a:r>
            <a:r>
              <a:rPr lang="en-US" sz="1000">
                <a:solidFill>
                  <a:srgbClr val="BA7EA7"/>
                </a:solidFill>
                <a:latin typeface="Consolas" panose="020B0609020204030204" pitchFamily="49" charset="0"/>
              </a:rPr>
              <a:t>name</a:t>
            </a:r>
            <a:r>
              <a:rPr lang="en-US" sz="1000">
                <a:solidFill>
                  <a:srgbClr val="C6C6C6"/>
                </a:solidFill>
                <a:latin typeface="Consolas" panose="020B0609020204030204" pitchFamily="49" charset="0"/>
              </a:rPr>
              <a:t>:</a:t>
            </a:r>
            <a:r>
              <a:rPr lang="en-US" sz="1000">
                <a:latin typeface="Consolas" panose="020B0609020204030204" pitchFamily="49" charset="0"/>
              </a:rPr>
              <a:t> </a:t>
            </a:r>
            <a:r>
              <a:rPr lang="en-US" sz="1000">
                <a:solidFill>
                  <a:srgbClr val="C58558"/>
                </a:solidFill>
                <a:latin typeface="Consolas" panose="020B0609020204030204" pitchFamily="49" charset="0"/>
              </a:rPr>
              <a:t>"Configure policy profile from template: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item.name</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a:p>
            <a:r>
              <a:rPr lang="en-US" sz="1000">
                <a:latin typeface="Consolas" panose="020B0609020204030204" pitchFamily="49" charset="0"/>
              </a:rPr>
              <a:t>      </a:t>
            </a:r>
            <a:r>
              <a:rPr lang="en-US" sz="1000" err="1">
                <a:solidFill>
                  <a:srgbClr val="55B57D"/>
                </a:solidFill>
                <a:latin typeface="Consolas" panose="020B0609020204030204" pitchFamily="49" charset="0"/>
              </a:rPr>
              <a:t>cisco.ios.ios_config</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before</a:t>
            </a:r>
            <a:r>
              <a:rPr lang="en-US" sz="1000">
                <a:solidFill>
                  <a:srgbClr val="C6C6C6"/>
                </a:solidFill>
                <a:latin typeface="Consolas" panose="020B0609020204030204" pitchFamily="49" charset="0"/>
              </a:rPr>
              <a:t>:</a:t>
            </a:r>
          </a:p>
          <a:p>
            <a:r>
              <a:rPr lang="en-US" sz="1000">
                <a:solidFill>
                  <a:srgbClr val="C58558"/>
                </a:solidFill>
                <a:latin typeface="Consolas" panose="020B0609020204030204" pitchFamily="49" charset="0"/>
              </a:rPr>
              <a:t>          - wireless profile policy </a:t>
            </a:r>
            <a:r>
              <a:rPr lang="en-US" sz="1000">
                <a:solidFill>
                  <a:srgbClr val="E1BE68"/>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rgbClr val="E1BE68"/>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rgbClr val="E1BE68"/>
                </a:solidFill>
                <a:latin typeface="Consolas" panose="020B0609020204030204" pitchFamily="49" charset="0"/>
              </a:rPr>
              <a:t>] }}</a:t>
            </a:r>
            <a:endParaRPr lang="en-US" sz="1000">
              <a:latin typeface="Consolas" panose="020B0609020204030204" pitchFamily="49" charset="0"/>
            </a:endParaRPr>
          </a:p>
          <a:p>
            <a:r>
              <a:rPr lang="en-US" sz="1000">
                <a:solidFill>
                  <a:srgbClr val="C58558"/>
                </a:solidFill>
                <a:latin typeface="Consolas" panose="020B0609020204030204" pitchFamily="49" charset="0"/>
              </a:rPr>
              <a:t>          - shutdown</a:t>
            </a:r>
            <a:r>
              <a:rPr lang="en-US" sz="1000">
                <a:latin typeface="Consolas" panose="020B0609020204030204" pitchFamily="49" charset="0"/>
              </a:rPr>
              <a:t> </a:t>
            </a:r>
          </a:p>
          <a:p>
            <a:r>
              <a:rPr lang="en-US" sz="1000">
                <a:latin typeface="Consolas" panose="020B0609020204030204" pitchFamily="49" charset="0"/>
              </a:rPr>
              <a:t>        </a:t>
            </a:r>
            <a:r>
              <a:rPr lang="en-US" sz="1000" err="1">
                <a:solidFill>
                  <a:srgbClr val="E1BE68"/>
                </a:solidFill>
                <a:latin typeface="Consolas" panose="020B0609020204030204" pitchFamily="49" charset="0"/>
              </a:rPr>
              <a:t>src</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policy_profile_template.j2</a:t>
            </a:r>
            <a:endParaRPr lang="en-US" sz="1000">
              <a:solidFill>
                <a:srgbClr val="C58558"/>
              </a:solidFill>
              <a:latin typeface="Consolas" panose="020B0609020204030204" pitchFamily="49" charset="0"/>
            </a:endParaRPr>
          </a:p>
          <a:p>
            <a:r>
              <a:rPr lang="en-US" sz="1000">
                <a:solidFill>
                  <a:srgbClr val="E1BE68"/>
                </a:solidFill>
                <a:latin typeface="Consolas" panose="020B0609020204030204" pitchFamily="49" charset="0"/>
              </a:rPr>
              <a:t>        match</a:t>
            </a:r>
            <a:r>
              <a:rPr lang="en-US" sz="1000">
                <a:solidFill>
                  <a:srgbClr val="C6C6C6"/>
                </a:solidFill>
                <a:latin typeface="Consolas" panose="020B0609020204030204" pitchFamily="49" charset="0"/>
              </a:rPr>
              <a:t>: </a:t>
            </a:r>
            <a:r>
              <a:rPr lang="en-US" sz="1000">
                <a:solidFill>
                  <a:srgbClr val="C58558"/>
                </a:solidFill>
                <a:latin typeface="Consolas" panose="020B0609020204030204" pitchFamily="49" charset="0"/>
              </a:rPr>
              <a:t>line</a:t>
            </a:r>
          </a:p>
          <a:p>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after:</a:t>
            </a:r>
          </a:p>
          <a:p>
            <a:r>
              <a:rPr lang="en-US" sz="1000">
                <a:solidFill>
                  <a:srgbClr val="C58558"/>
                </a:solidFill>
                <a:latin typeface="Consolas" panose="020B0609020204030204" pitchFamily="49" charset="0"/>
              </a:rPr>
              <a:t>          - no shutdown</a:t>
            </a:r>
          </a:p>
          <a:p>
            <a:r>
              <a:rPr lang="en-US" sz="1000">
                <a:solidFill>
                  <a:srgbClr val="C58558"/>
                </a:solidFill>
                <a:latin typeface="Consolas" panose="020B0609020204030204" pitchFamily="49" charset="0"/>
              </a:rPr>
              <a:t>      </a:t>
            </a:r>
            <a:r>
              <a:rPr lang="en-US" sz="1000">
                <a:solidFill>
                  <a:schemeClr val="bg2">
                    <a:lumMod val="90000"/>
                  </a:schemeClr>
                </a:solidFill>
                <a:latin typeface="Consolas" panose="020B0609020204030204" pitchFamily="49" charset="0"/>
              </a:rPr>
              <a:t>loop</a:t>
            </a:r>
            <a:r>
              <a:rPr lang="en-US" sz="1000">
                <a:solidFill>
                  <a:srgbClr val="C6C6C6"/>
                </a:solidFill>
                <a:latin typeface="Consolas" panose="020B0609020204030204" pitchFamily="49" charset="0"/>
              </a:rPr>
              <a:t>:</a:t>
            </a:r>
            <a:r>
              <a:rPr lang="en-US" sz="1000">
                <a:solidFill>
                  <a:srgbClr val="C58558"/>
                </a:solidFill>
                <a:latin typeface="Consolas" panose="020B0609020204030204" pitchFamily="49" charset="0"/>
              </a:rPr>
              <a:t> "</a:t>
            </a:r>
            <a:r>
              <a:rPr lang="en-US" sz="1000">
                <a:solidFill>
                  <a:srgbClr val="E1BE68"/>
                </a:solidFill>
                <a:latin typeface="Consolas" panose="020B0609020204030204" pitchFamily="49" charset="0"/>
              </a:rPr>
              <a:t>{{ </a:t>
            </a:r>
            <a:r>
              <a:rPr lang="en-US" sz="1000" err="1">
                <a:solidFill>
                  <a:srgbClr val="9CCCF5"/>
                </a:solidFill>
                <a:latin typeface="Consolas" panose="020B0609020204030204" pitchFamily="49" charset="0"/>
              </a:rPr>
              <a:t>policy_profiles</a:t>
            </a:r>
            <a:r>
              <a:rPr lang="en-US" sz="1000">
                <a:solidFill>
                  <a:srgbClr val="E1BE68"/>
                </a:solidFill>
                <a:latin typeface="Consolas" panose="020B0609020204030204" pitchFamily="49" charset="0"/>
              </a:rPr>
              <a:t> }}</a:t>
            </a:r>
            <a:r>
              <a:rPr lang="en-US" sz="1000">
                <a:solidFill>
                  <a:srgbClr val="C58558"/>
                </a:solidFill>
                <a:latin typeface="Consolas" panose="020B0609020204030204" pitchFamily="49" charset="0"/>
              </a:rPr>
              <a:t>"</a:t>
            </a:r>
          </a:p>
        </p:txBody>
      </p:sp>
      <p:sp>
        <p:nvSpPr>
          <p:cNvPr id="7" name="TextBox 6">
            <a:extLst>
              <a:ext uri="{FF2B5EF4-FFF2-40B4-BE49-F238E27FC236}">
                <a16:creationId xmlns:a16="http://schemas.microsoft.com/office/drawing/2014/main" id="{A8012530-2539-1990-DB4D-EA893854D2EE}"/>
              </a:ext>
            </a:extLst>
          </p:cNvPr>
          <p:cNvSpPr txBox="1"/>
          <p:nvPr/>
        </p:nvSpPr>
        <p:spPr>
          <a:xfrm>
            <a:off x="6296098" y="919971"/>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9" name="TextBox 8">
            <a:extLst>
              <a:ext uri="{FF2B5EF4-FFF2-40B4-BE49-F238E27FC236}">
                <a16:creationId xmlns:a16="http://schemas.microsoft.com/office/drawing/2014/main" id="{36CC5492-AAB8-EE53-9428-246D9C4F4946}"/>
              </a:ext>
            </a:extLst>
          </p:cNvPr>
          <p:cNvSpPr txBox="1"/>
          <p:nvPr/>
        </p:nvSpPr>
        <p:spPr>
          <a:xfrm>
            <a:off x="6330603" y="1125495"/>
            <a:ext cx="5137788" cy="2708434"/>
          </a:xfrm>
          <a:prstGeom prst="rect">
            <a:avLst/>
          </a:prstGeom>
          <a:solidFill>
            <a:srgbClr val="1F1F1F"/>
          </a:solidFill>
          <a:ln>
            <a:solidFill>
              <a:srgbClr val="002B36"/>
            </a:solidFill>
          </a:ln>
        </p:spPr>
        <p:txBody>
          <a:bodyPr wrap="square">
            <a:spAutoFit/>
          </a:bodyPr>
          <a:lstStyle/>
          <a:p>
            <a:r>
              <a:rPr lang="en-US" sz="1000" err="1">
                <a:solidFill>
                  <a:srgbClr val="3473C3"/>
                </a:solidFill>
                <a:latin typeface="Consolas" panose="020B0609020204030204" pitchFamily="49" charset="0"/>
              </a:rPr>
              <a:t>wlc</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hosts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a:solidFill>
                  <a:srgbClr val="E1BE68"/>
                </a:solidFill>
                <a:latin typeface="Consolas" panose="020B0609020204030204" pitchFamily="49" charset="0"/>
              </a:rPr>
              <a:t>192.168.10.9</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vars</a:t>
            </a:r>
            <a:r>
              <a:rPr lang="en-US" sz="1000">
                <a:solidFill>
                  <a:srgbClr val="C6C6C6"/>
                </a:solidFill>
                <a:latin typeface="Consolas" panose="020B0609020204030204" pitchFamily="49" charset="0"/>
              </a:rPr>
              <a:t>:</a:t>
            </a: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ansible_connection</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network_cli</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ansible_network_os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ios</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ansible_ssh_pass</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ChangeMe2024</a:t>
            </a:r>
            <a:r>
              <a:rPr lang="en-US" sz="1000">
                <a:solidFill>
                  <a:srgbClr val="C58558"/>
                </a:solidFill>
                <a:latin typeface="Consolas" panose="020B0609020204030204" pitchFamily="49" charset="0"/>
              </a:rPr>
              <a:t>!</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ansible_password</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ChangeMe2024</a:t>
            </a:r>
            <a:r>
              <a:rPr lang="en-US" sz="1000">
                <a:solidFill>
                  <a:srgbClr val="C58558"/>
                </a:solidFill>
                <a:latin typeface="Consolas" panose="020B0609020204030204" pitchFamily="49" charset="0"/>
              </a:rPr>
              <a:t>!</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ansible_user</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devnet-adm</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ansible_host_key_checking</a:t>
            </a:r>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False</a:t>
            </a:r>
            <a:endParaRPr lang="en-US" sz="1000">
              <a:solidFill>
                <a:srgbClr val="C6C6C6"/>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policy_profiles</a:t>
            </a:r>
            <a:r>
              <a:rPr lang="en-US" sz="1000">
                <a:solidFill>
                  <a:srgbClr val="C6C6C6"/>
                </a:solidFill>
                <a:latin typeface="Consolas" panose="020B0609020204030204" pitchFamily="49" charset="0"/>
              </a:rPr>
              <a:t>:</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11</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policy_profile_j2_2</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12</a:t>
            </a:r>
          </a:p>
          <a:p>
            <a:r>
              <a:rPr lang="en-US" sz="1000">
                <a:solidFill>
                  <a:srgbClr val="C6C6C6"/>
                </a:solidFill>
                <a:latin typeface="Consolas" panose="020B0609020204030204" pitchFamily="49" charset="0"/>
              </a:rPr>
              <a:t>      -</a:t>
            </a:r>
            <a:r>
              <a:rPr lang="en-US" sz="1000">
                <a:solidFill>
                  <a:srgbClr val="3473C3"/>
                </a:solidFill>
                <a:latin typeface="Consolas" panose="020B0609020204030204" pitchFamily="49" charset="0"/>
              </a:rPr>
              <a:t> name</a:t>
            </a:r>
            <a:r>
              <a:rPr lang="en-US" sz="1000">
                <a:solidFill>
                  <a:srgbClr val="C6C6C6"/>
                </a:solidFill>
                <a:latin typeface="Consolas" panose="020B0609020204030204" pitchFamily="49" charset="0"/>
              </a:rPr>
              <a:t>: </a:t>
            </a:r>
            <a:r>
              <a:rPr lang="en-US" sz="1000" err="1">
                <a:solidFill>
                  <a:srgbClr val="C58558"/>
                </a:solidFill>
                <a:latin typeface="Consolas" panose="020B0609020204030204" pitchFamily="49" charset="0"/>
              </a:rPr>
              <a:t>policy_profile_j2_3</a:t>
            </a:r>
            <a:endParaRPr lang="en-US" sz="1000">
              <a:solidFill>
                <a:srgbClr val="C58558"/>
              </a:solidFill>
              <a:latin typeface="Consolas" panose="020B0609020204030204" pitchFamily="49" charset="0"/>
            </a:endParaRPr>
          </a:p>
          <a:p>
            <a:r>
              <a:rPr lang="en-US" sz="1000">
                <a:solidFill>
                  <a:srgbClr val="3473C3"/>
                </a:solidFill>
                <a:latin typeface="Consolas" panose="020B0609020204030204" pitchFamily="49" charset="0"/>
              </a:rPr>
              <a:t>        </a:t>
            </a:r>
            <a:r>
              <a:rPr lang="en-US" sz="1000" err="1">
                <a:solidFill>
                  <a:srgbClr val="3473C3"/>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13</a:t>
            </a:r>
          </a:p>
        </p:txBody>
      </p:sp>
      <p:sp>
        <p:nvSpPr>
          <p:cNvPr id="11" name="TextBox 10">
            <a:extLst>
              <a:ext uri="{FF2B5EF4-FFF2-40B4-BE49-F238E27FC236}">
                <a16:creationId xmlns:a16="http://schemas.microsoft.com/office/drawing/2014/main" id="{83D10D6B-BCF9-6A71-E75D-FD890F77DB68}"/>
              </a:ext>
            </a:extLst>
          </p:cNvPr>
          <p:cNvSpPr txBox="1"/>
          <p:nvPr/>
        </p:nvSpPr>
        <p:spPr>
          <a:xfrm>
            <a:off x="9087763" y="515098"/>
            <a:ext cx="2122362" cy="276999"/>
          </a:xfrm>
          <a:prstGeom prst="rect">
            <a:avLst/>
          </a:prstGeom>
          <a:noFill/>
        </p:spPr>
        <p:txBody>
          <a:bodyPr wrap="square">
            <a:spAutoFit/>
          </a:bodyPr>
          <a:lstStyle/>
          <a:p>
            <a:r>
              <a:rPr lang="en-US" sz="1200"/>
              <a:t>Change to YOUR WLC IP</a:t>
            </a:r>
            <a:endParaRPr lang="nb-NO" sz="1200"/>
          </a:p>
        </p:txBody>
      </p:sp>
      <p:cxnSp>
        <p:nvCxnSpPr>
          <p:cNvPr id="13" name="Straight Arrow Connector 12">
            <a:extLst>
              <a:ext uri="{FF2B5EF4-FFF2-40B4-BE49-F238E27FC236}">
                <a16:creationId xmlns:a16="http://schemas.microsoft.com/office/drawing/2014/main" id="{1D429040-92B2-A836-3DCD-CBB9AD7E27CA}"/>
              </a:ext>
            </a:extLst>
          </p:cNvPr>
          <p:cNvCxnSpPr>
            <a:cxnSpLocks/>
          </p:cNvCxnSpPr>
          <p:nvPr/>
        </p:nvCxnSpPr>
        <p:spPr>
          <a:xfrm flipH="1">
            <a:off x="7559505" y="732916"/>
            <a:ext cx="1947463" cy="746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B6B727F-FF33-3208-632D-BFD793B08CCC}"/>
              </a:ext>
            </a:extLst>
          </p:cNvPr>
          <p:cNvSpPr txBox="1"/>
          <p:nvPr/>
        </p:nvSpPr>
        <p:spPr>
          <a:xfrm>
            <a:off x="452847" y="4044625"/>
            <a:ext cx="2289221" cy="246221"/>
          </a:xfrm>
          <a:prstGeom prst="rect">
            <a:avLst/>
          </a:prstGeom>
          <a:noFill/>
        </p:spPr>
        <p:txBody>
          <a:bodyPr wrap="square">
            <a:spAutoFit/>
          </a:bodyPr>
          <a:lstStyle/>
          <a:p>
            <a:r>
              <a:rPr lang="en-GB" sz="1000" err="1">
                <a:latin typeface="Consolas" panose="020B0609020204030204" pitchFamily="49" charset="0"/>
              </a:rPr>
              <a:t>hosts.yml</a:t>
            </a:r>
            <a:endParaRPr lang="nb-NO" sz="1000">
              <a:latin typeface="Consolas" panose="020B0609020204030204" pitchFamily="49" charset="0"/>
            </a:endParaRPr>
          </a:p>
        </p:txBody>
      </p:sp>
      <p:sp>
        <p:nvSpPr>
          <p:cNvPr id="18" name="TextBox 17">
            <a:extLst>
              <a:ext uri="{FF2B5EF4-FFF2-40B4-BE49-F238E27FC236}">
                <a16:creationId xmlns:a16="http://schemas.microsoft.com/office/drawing/2014/main" id="{542ECA8D-E12E-E8C5-5B98-6A0FA283FCAE}"/>
              </a:ext>
            </a:extLst>
          </p:cNvPr>
          <p:cNvSpPr txBox="1"/>
          <p:nvPr/>
        </p:nvSpPr>
        <p:spPr>
          <a:xfrm>
            <a:off x="487352" y="4250149"/>
            <a:ext cx="5137788" cy="707886"/>
          </a:xfrm>
          <a:prstGeom prst="rect">
            <a:avLst/>
          </a:prstGeom>
          <a:solidFill>
            <a:srgbClr val="1F1F1F"/>
          </a:solidFill>
          <a:ln>
            <a:solidFill>
              <a:srgbClr val="002B36"/>
            </a:solidFill>
          </a:ln>
        </p:spPr>
        <p:txBody>
          <a:bodyPr wrap="square">
            <a:spAutoFit/>
          </a:bodyPr>
          <a:lstStyle/>
          <a:p>
            <a:r>
              <a:rPr lang="en-US" sz="1000">
                <a:solidFill>
                  <a:srgbClr val="C6C6C6"/>
                </a:solidFill>
                <a:latin typeface="Consolas" panose="020B0609020204030204" pitchFamily="49" charset="0"/>
              </a:rPr>
              <a:t>wireless profile policy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'name'</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session-timeout 43200</a:t>
            </a:r>
          </a:p>
          <a:p>
            <a:r>
              <a:rPr lang="en-US" sz="1000">
                <a:solidFill>
                  <a:srgbClr val="C6C6C6"/>
                </a:solidFill>
                <a:latin typeface="Consolas" panose="020B0609020204030204" pitchFamily="49" charset="0"/>
              </a:rPr>
              <a:t> </a:t>
            </a:r>
            <a:r>
              <a:rPr lang="en-US" sz="1000" err="1">
                <a:solidFill>
                  <a:srgbClr val="C6C6C6"/>
                </a:solidFill>
                <a:latin typeface="Consolas" panose="020B0609020204030204" pitchFamily="49" charset="0"/>
              </a:rPr>
              <a:t>vlan</a:t>
            </a:r>
            <a:r>
              <a:rPr lang="en-US" sz="1000">
                <a:solidFill>
                  <a:srgbClr val="C6C6C6"/>
                </a:solidFill>
                <a:latin typeface="Consolas" panose="020B0609020204030204" pitchFamily="49" charset="0"/>
              </a:rPr>
              <a:t> </a:t>
            </a:r>
            <a:r>
              <a:rPr lang="en-US" sz="1000">
                <a:solidFill>
                  <a:srgbClr val="E1BE68"/>
                </a:solidFill>
                <a:latin typeface="Consolas" panose="020B0609020204030204" pitchFamily="49" charset="0"/>
              </a:rPr>
              <a:t>{</a:t>
            </a:r>
            <a:r>
              <a:rPr lang="en-US" sz="1000">
                <a:solidFill>
                  <a:srgbClr val="BA7EA7"/>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9CCCF5"/>
                </a:solidFill>
                <a:latin typeface="Consolas" panose="020B0609020204030204" pitchFamily="49" charset="0"/>
              </a:rPr>
              <a:t>item</a:t>
            </a:r>
            <a:r>
              <a:rPr lang="en-US" sz="1000">
                <a:solidFill>
                  <a:schemeClr val="bg2">
                    <a:lumMod val="90000"/>
                  </a:schemeClr>
                </a:solidFill>
                <a:latin typeface="Consolas" panose="020B0609020204030204" pitchFamily="49" charset="0"/>
              </a:rPr>
              <a:t>[</a:t>
            </a:r>
            <a:r>
              <a:rPr lang="en-US" sz="1000">
                <a:solidFill>
                  <a:srgbClr val="C58558"/>
                </a:solidFill>
                <a:latin typeface="Consolas" panose="020B0609020204030204" pitchFamily="49" charset="0"/>
              </a:rPr>
              <a:t>'</a:t>
            </a:r>
            <a:r>
              <a:rPr lang="en-US" sz="1000" err="1">
                <a:solidFill>
                  <a:srgbClr val="C58558"/>
                </a:solidFill>
                <a:latin typeface="Consolas" panose="020B0609020204030204" pitchFamily="49" charset="0"/>
              </a:rPr>
              <a:t>vlan</a:t>
            </a:r>
            <a:r>
              <a:rPr lang="en-US" sz="1000">
                <a:solidFill>
                  <a:srgbClr val="C58558"/>
                </a:solidFill>
                <a:latin typeface="Consolas" panose="020B0609020204030204" pitchFamily="49" charset="0"/>
              </a:rPr>
              <a:t>'</a:t>
            </a:r>
            <a:r>
              <a:rPr lang="en-US" sz="1000">
                <a:solidFill>
                  <a:schemeClr val="bg2">
                    <a:lumMod val="90000"/>
                  </a:schemeClr>
                </a:solidFill>
                <a:latin typeface="Consolas" panose="020B0609020204030204" pitchFamily="49" charset="0"/>
              </a:rPr>
              <a:t>]</a:t>
            </a:r>
            <a:r>
              <a:rPr lang="en-US" sz="1000">
                <a:solidFill>
                  <a:srgbClr val="C6C6C6"/>
                </a:solidFill>
                <a:latin typeface="Consolas" panose="020B0609020204030204" pitchFamily="49" charset="0"/>
              </a:rPr>
              <a:t> </a:t>
            </a:r>
            <a:r>
              <a:rPr lang="en-US" sz="1000">
                <a:solidFill>
                  <a:srgbClr val="BA7EA7"/>
                </a:solidFill>
                <a:latin typeface="Consolas" panose="020B0609020204030204" pitchFamily="49" charset="0"/>
              </a:rPr>
              <a:t>}</a:t>
            </a:r>
            <a:r>
              <a:rPr lang="en-US" sz="1000">
                <a:solidFill>
                  <a:srgbClr val="E1BE68"/>
                </a:solidFill>
                <a:latin typeface="Consolas" panose="020B0609020204030204" pitchFamily="49" charset="0"/>
              </a:rPr>
              <a:t>}</a:t>
            </a:r>
          </a:p>
          <a:p>
            <a:r>
              <a:rPr lang="en-US" sz="1000">
                <a:solidFill>
                  <a:srgbClr val="C6C6C6"/>
                </a:solidFill>
                <a:latin typeface="Consolas" panose="020B0609020204030204" pitchFamily="49" charset="0"/>
              </a:rPr>
              <a:t> no shutdown</a:t>
            </a:r>
          </a:p>
        </p:txBody>
      </p:sp>
    </p:spTree>
    <p:extLst>
      <p:ext uri="{BB962C8B-B14F-4D97-AF65-F5344CB8AC3E}">
        <p14:creationId xmlns:p14="http://schemas.microsoft.com/office/powerpoint/2010/main" val="5151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Intro</a:t>
            </a:r>
          </a:p>
        </p:txBody>
      </p:sp>
      <p:sp>
        <p:nvSpPr>
          <p:cNvPr id="14" name="TextBox 13">
            <a:extLst>
              <a:ext uri="{FF2B5EF4-FFF2-40B4-BE49-F238E27FC236}">
                <a16:creationId xmlns:a16="http://schemas.microsoft.com/office/drawing/2014/main" id="{C85A9E99-AA4E-C194-FF2A-6C5AC5C1CF94}"/>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We can do RESTCONF calls directly from Ansible</a:t>
            </a:r>
          </a:p>
          <a:p>
            <a:r>
              <a:rPr lang="en-GB"/>
              <a:t>Some pros with RESTCONF instead of CLI plugins from Ansible</a:t>
            </a:r>
          </a:p>
          <a:p>
            <a:pPr lvl="1"/>
            <a:r>
              <a:rPr lang="en-GB"/>
              <a:t>The return can be JSON, which is easy to use like a dictionary</a:t>
            </a:r>
          </a:p>
          <a:p>
            <a:pPr lvl="1"/>
            <a:r>
              <a:rPr lang="en-GB"/>
              <a:t>The speed of getting back data is high, especially if you compare to larger amount of CLI data. For instance, getting a table of connected clients when you have a lot of them</a:t>
            </a:r>
          </a:p>
          <a:p>
            <a:r>
              <a:rPr lang="en-GB"/>
              <a:t>Some cons with RESTCONF instead of CLI plugins from Ansible</a:t>
            </a:r>
          </a:p>
          <a:p>
            <a:pPr lvl="1"/>
            <a:r>
              <a:rPr lang="en-GB"/>
              <a:t>There must exist a YANG model for what you are looking for</a:t>
            </a:r>
          </a:p>
          <a:p>
            <a:pPr lvl="1"/>
            <a:r>
              <a:rPr lang="en-GB"/>
              <a:t>You must find the correct xpath of the YANG model</a:t>
            </a:r>
          </a:p>
          <a:p>
            <a:endParaRPr lang="en-GB"/>
          </a:p>
          <a:p>
            <a:r>
              <a:rPr lang="en-GB"/>
              <a:t>In this exercise, we will get the certificates on the WLC, and more specifically the validity dates associated with the certs</a:t>
            </a:r>
          </a:p>
          <a:p>
            <a:r>
              <a:rPr lang="en-GB"/>
              <a:t>We will use the YANG module "Cisco-IOS-XE-crypto-pki-oper" to get operational data about the certificates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pic>
        <p:nvPicPr>
          <p:cNvPr id="5" name="Picture 4">
            <a:extLst>
              <a:ext uri="{FF2B5EF4-FFF2-40B4-BE49-F238E27FC236}">
                <a16:creationId xmlns:a16="http://schemas.microsoft.com/office/drawing/2014/main" id="{3FA76123-D8EB-3E75-E45C-6348C4FFDD20}"/>
              </a:ext>
            </a:extLst>
          </p:cNvPr>
          <p:cNvPicPr>
            <a:picLocks noChangeAspect="1"/>
          </p:cNvPicPr>
          <p:nvPr/>
        </p:nvPicPr>
        <p:blipFill rotWithShape="1">
          <a:blip r:embed="rId3"/>
          <a:srcRect t="21130" b="19936"/>
          <a:stretch/>
        </p:blipFill>
        <p:spPr>
          <a:xfrm>
            <a:off x="1440000" y="5555270"/>
            <a:ext cx="7116168" cy="331236"/>
          </a:xfrm>
          <a:prstGeom prst="rect">
            <a:avLst/>
          </a:prstGeom>
        </p:spPr>
      </p:pic>
    </p:spTree>
    <p:extLst>
      <p:ext uri="{BB962C8B-B14F-4D97-AF65-F5344CB8AC3E}">
        <p14:creationId xmlns:p14="http://schemas.microsoft.com/office/powerpoint/2010/main" val="6124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Tasks</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4" name="The distance between the headline and the start of the body copy is always constant.…">
            <a:extLst>
              <a:ext uri="{FF2B5EF4-FFF2-40B4-BE49-F238E27FC236}">
                <a16:creationId xmlns:a16="http://schemas.microsoft.com/office/drawing/2014/main" id="{4853C469-3127-14C4-168B-19CD1038D6D6}"/>
              </a:ext>
            </a:extLst>
          </p:cNvPr>
          <p:cNvSpPr txBox="1">
            <a:spLocks/>
          </p:cNvSpPr>
          <p:nvPr/>
        </p:nvSpPr>
        <p:spPr bwMode="gray">
          <a:xfrm>
            <a:off x="634598" y="818826"/>
            <a:ext cx="8321395" cy="5428974"/>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playbook file</a:t>
            </a:r>
          </a:p>
          <a:p>
            <a:pPr lvl="1">
              <a:lnSpc>
                <a:spcPct val="110000"/>
              </a:lnSpc>
            </a:pPr>
            <a:r>
              <a:rPr lang="en-US" sz="1400"/>
              <a:t>Copy the hosts.yml from previous projects</a:t>
            </a:r>
          </a:p>
          <a:p>
            <a:pPr lvl="1">
              <a:lnSpc>
                <a:spcPct val="110000"/>
              </a:lnSpc>
            </a:pPr>
            <a:r>
              <a:rPr lang="en-US" sz="1400"/>
              <a:t>Remember to activate the automation-venv</a:t>
            </a:r>
          </a:p>
          <a:p>
            <a:pPr>
              <a:lnSpc>
                <a:spcPct val="110000"/>
              </a:lnSpc>
            </a:pPr>
            <a:endParaRPr lang="en-US" sz="1600"/>
          </a:p>
          <a:p>
            <a:pPr>
              <a:lnSpc>
                <a:spcPct val="110000"/>
              </a:lnSpc>
            </a:pPr>
            <a:endParaRPr lang="en-US" sz="1600"/>
          </a:p>
          <a:p>
            <a:pPr>
              <a:lnSpc>
                <a:spcPct val="110000"/>
              </a:lnSpc>
            </a:pPr>
            <a:r>
              <a:rPr lang="en-US" sz="1600"/>
              <a:t>Task 1: Use YANG Suite (or yangcatalog.org) to find the RESTCONF path that will give details about the certificates  </a:t>
            </a:r>
          </a:p>
          <a:p>
            <a:pPr lvl="1">
              <a:lnSpc>
                <a:spcPct val="110000"/>
              </a:lnSpc>
            </a:pPr>
            <a:r>
              <a:rPr lang="en-US" sz="1400"/>
              <a:t>Load and view the details of the module "Cisco-IOS-XE-crypto-pki-oper"</a:t>
            </a:r>
          </a:p>
          <a:p>
            <a:pPr lvl="1">
              <a:lnSpc>
                <a:spcPct val="110000"/>
              </a:lnSpc>
            </a:pPr>
            <a:r>
              <a:rPr lang="en-US" sz="1400"/>
              <a:t>Test the RESTCONF call towards your WLC with Postman</a:t>
            </a:r>
          </a:p>
          <a:p>
            <a:pPr lvl="1">
              <a:lnSpc>
                <a:spcPct val="110000"/>
              </a:lnSpc>
            </a:pPr>
            <a:r>
              <a:rPr lang="en-US" sz="1400"/>
              <a:t>Add some filters, to only return the label, subject-name and validity-end</a:t>
            </a:r>
          </a:p>
          <a:p>
            <a:pPr>
              <a:lnSpc>
                <a:spcPct val="110000"/>
              </a:lnSpc>
            </a:pPr>
            <a:r>
              <a:rPr lang="en-US" sz="1600"/>
              <a:t>Task 2: Write the Ansible task to use your RESTCONF path</a:t>
            </a:r>
          </a:p>
          <a:p>
            <a:pPr lvl="1">
              <a:lnSpc>
                <a:spcPct val="110000"/>
              </a:lnSpc>
            </a:pPr>
            <a:r>
              <a:rPr lang="en-US" sz="1400"/>
              <a:t>Use the "ansible.builtin.uri" module to perform the RESTCONF call</a:t>
            </a:r>
          </a:p>
          <a:p>
            <a:pPr lvl="1">
              <a:lnSpc>
                <a:spcPct val="110000"/>
              </a:lnSpc>
            </a:pPr>
            <a:r>
              <a:rPr lang="en-US" sz="1400"/>
              <a:t>Print the results of the call</a:t>
            </a:r>
          </a:p>
          <a:p>
            <a:pPr lvl="1">
              <a:lnSpc>
                <a:spcPct val="110000"/>
              </a:lnSpc>
            </a:pPr>
            <a:r>
              <a:rPr lang="en-US" sz="1400"/>
              <a:t>(optional task) Print the results of just the validity date of each result</a:t>
            </a:r>
          </a:p>
        </p:txBody>
      </p:sp>
      <p:pic>
        <p:nvPicPr>
          <p:cNvPr id="6" name="Picture 5">
            <a:extLst>
              <a:ext uri="{FF2B5EF4-FFF2-40B4-BE49-F238E27FC236}">
                <a16:creationId xmlns:a16="http://schemas.microsoft.com/office/drawing/2014/main" id="{DE4CA2C1-4D12-3AF2-80AB-82F7DAE11C5E}"/>
              </a:ext>
            </a:extLst>
          </p:cNvPr>
          <p:cNvPicPr>
            <a:picLocks noChangeAspect="1"/>
          </p:cNvPicPr>
          <p:nvPr/>
        </p:nvPicPr>
        <p:blipFill>
          <a:blip r:embed="rId3"/>
          <a:stretch>
            <a:fillRect/>
          </a:stretch>
        </p:blipFill>
        <p:spPr>
          <a:xfrm>
            <a:off x="5044918" y="2221510"/>
            <a:ext cx="1533739" cy="257211"/>
          </a:xfrm>
          <a:prstGeom prst="rect">
            <a:avLst/>
          </a:prstGeom>
        </p:spPr>
      </p:pic>
      <p:sp>
        <p:nvSpPr>
          <p:cNvPr id="7" name="TextBox 6">
            <a:extLst>
              <a:ext uri="{FF2B5EF4-FFF2-40B4-BE49-F238E27FC236}">
                <a16:creationId xmlns:a16="http://schemas.microsoft.com/office/drawing/2014/main" id="{5B3F6EAC-D427-BDD1-484C-46974D4E1983}"/>
              </a:ext>
            </a:extLst>
          </p:cNvPr>
          <p:cNvSpPr txBox="1"/>
          <p:nvPr/>
        </p:nvSpPr>
        <p:spPr>
          <a:xfrm>
            <a:off x="1112440" y="250247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-automation/Lab23_</a:t>
            </a:r>
            <a:r>
              <a:rPr lang="en-US" sz="1050" err="1">
                <a:solidFill>
                  <a:srgbClr val="6D6D6D"/>
                </a:solidFill>
                <a:latin typeface="Consolas" panose="020B0609020204030204" pitchFamily="49" charset="0"/>
                <a:ea typeface="+mn-ea"/>
              </a:rPr>
              <a:t>Ansible</a:t>
            </a:r>
            <a:r>
              <a:rPr lang="en-US" sz="1050">
                <a:solidFill>
                  <a:srgbClr val="6D6D6D"/>
                </a:solidFill>
                <a:latin typeface="Consolas" panose="020B0609020204030204" pitchFamily="49" charset="0"/>
                <a:ea typeface="+mn-ea"/>
              </a:rPr>
              <a:t>_RESTCONF</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:~/wifi-automation/Lab23_</a:t>
            </a:r>
            <a:r>
              <a:rPr lang="fr-FR" sz="1050" err="1">
                <a:solidFill>
                  <a:srgbClr val="6D6D6D"/>
                </a:solidFill>
              </a:rPr>
              <a:t>Ansible</a:t>
            </a:r>
            <a:r>
              <a:rPr lang="fr-FR" sz="1050">
                <a:solidFill>
                  <a:srgbClr val="6D6D6D"/>
                </a:solidFill>
              </a:rPr>
              <a:t>_RESTCONF</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95014F11-1B24-8E7F-B4D8-AB6D15F5C3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97690" y="456360"/>
            <a:ext cx="2286319" cy="1216911"/>
          </a:xfrm>
          <a:prstGeom prst="rect">
            <a:avLst/>
          </a:prstGeom>
        </p:spPr>
      </p:pic>
      <p:cxnSp>
        <p:nvCxnSpPr>
          <p:cNvPr id="9" name="Straight Arrow Connector 8">
            <a:extLst>
              <a:ext uri="{FF2B5EF4-FFF2-40B4-BE49-F238E27FC236}">
                <a16:creationId xmlns:a16="http://schemas.microsoft.com/office/drawing/2014/main" id="{DCABF4D5-F73A-0308-F318-B84E7057D311}"/>
              </a:ext>
            </a:extLst>
          </p:cNvPr>
          <p:cNvCxnSpPr>
            <a:cxnSpLocks/>
            <a:endCxn id="8" idx="1"/>
          </p:cNvCxnSpPr>
          <p:nvPr/>
        </p:nvCxnSpPr>
        <p:spPr>
          <a:xfrm flipV="1">
            <a:off x="5906938" y="1064816"/>
            <a:ext cx="2290752" cy="79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2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12EEC-42AE-E3EC-812A-6A32A1C39970}"/>
              </a:ext>
            </a:extLst>
          </p:cNvPr>
          <p:cNvPicPr>
            <a:picLocks noChangeAspect="1"/>
          </p:cNvPicPr>
          <p:nvPr/>
        </p:nvPicPr>
        <p:blipFill rotWithShape="1">
          <a:blip r:embed="rId3"/>
          <a:srcRect t="-1" b="30703"/>
          <a:stretch/>
        </p:blipFill>
        <p:spPr>
          <a:xfrm>
            <a:off x="1086928" y="2681896"/>
            <a:ext cx="11103485" cy="3362302"/>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29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225487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 Suite to browse the "Cisco-IOS-XE-crypto-pki-oper" model</a:t>
            </a:r>
          </a:p>
          <a:p>
            <a:pPr lvl="1"/>
            <a:r>
              <a:rPr lang="en-US"/>
              <a:t>RESTCONF call for 9800: https://{</a:t>
            </a:r>
            <a:r>
              <a:rPr lang="en-US">
                <a:solidFill>
                  <a:schemeClr val="accent4">
                    <a:lumMod val="75000"/>
                  </a:schemeClr>
                </a:solidFill>
              </a:rPr>
              <a:t>WLC_IP</a:t>
            </a:r>
            <a:r>
              <a:rPr lang="en-US"/>
              <a:t>}/restconf/data/{</a:t>
            </a:r>
            <a:r>
              <a:rPr lang="en-US">
                <a:solidFill>
                  <a:schemeClr val="bg2">
                    <a:lumMod val="50000"/>
                  </a:schemeClr>
                </a:solidFill>
              </a:rPr>
              <a:t>YANG module</a:t>
            </a:r>
            <a:r>
              <a:rPr lang="en-US"/>
              <a:t>}:{</a:t>
            </a:r>
            <a:r>
              <a:rPr lang="en-US">
                <a:solidFill>
                  <a:schemeClr val="accent2">
                    <a:lumMod val="50000"/>
                  </a:schemeClr>
                </a:solidFill>
              </a:rPr>
              <a:t>xpath</a:t>
            </a:r>
            <a:r>
              <a:rPr lang="en-US"/>
              <a:t>}</a:t>
            </a:r>
            <a:br>
              <a:rPr lang="en-US" b="1"/>
            </a:br>
            <a:r>
              <a:rPr lang="en-US">
                <a:solidFill>
                  <a:schemeClr val="accent4">
                    <a:lumMod val="75000"/>
                  </a:schemeClr>
                </a:solidFill>
              </a:rPr>
              <a:t>WLC_IP</a:t>
            </a:r>
            <a:r>
              <a:rPr lang="en-US"/>
              <a:t>: 192.168.10.9 (change to YOUR WLC IP)</a:t>
            </a:r>
            <a:br>
              <a:rPr lang="en-US"/>
            </a:br>
            <a:r>
              <a:rPr lang="en-US">
                <a:solidFill>
                  <a:schemeClr val="bg2">
                    <a:lumMod val="50000"/>
                  </a:schemeClr>
                </a:solidFill>
              </a:rPr>
              <a:t>YANG module</a:t>
            </a:r>
            <a:r>
              <a:rPr lang="en-US"/>
              <a:t>: Cisco-IOS-XE-crypto-pki-oper</a:t>
            </a:r>
            <a:br>
              <a:rPr lang="en-US"/>
            </a:br>
            <a:r>
              <a:rPr lang="en-US">
                <a:solidFill>
                  <a:schemeClr val="accent2">
                    <a:lumMod val="50000"/>
                  </a:schemeClr>
                </a:solidFill>
              </a:rPr>
              <a:t>Xpath</a:t>
            </a:r>
            <a:r>
              <a:rPr lang="en-US"/>
              <a:t>: crypto-pki-oper-data/crypto-pki-bundle</a:t>
            </a:r>
          </a:p>
        </p:txBody>
      </p:sp>
      <p:sp>
        <p:nvSpPr>
          <p:cNvPr id="7" name="Rectangle: Rounded Corners 6">
            <a:extLst>
              <a:ext uri="{FF2B5EF4-FFF2-40B4-BE49-F238E27FC236}">
                <a16:creationId xmlns:a16="http://schemas.microsoft.com/office/drawing/2014/main" id="{2138AAB8-50EF-9BB8-D26F-A05D6826D623}"/>
              </a:ext>
            </a:extLst>
          </p:cNvPr>
          <p:cNvSpPr/>
          <p:nvPr/>
        </p:nvSpPr>
        <p:spPr>
          <a:xfrm>
            <a:off x="8229600" y="4076700"/>
            <a:ext cx="1691640" cy="220980"/>
          </a:xfrm>
          <a:prstGeom prst="roundRect">
            <a:avLst/>
          </a:prstGeom>
          <a:noFill/>
          <a:ln>
            <a:solidFill>
              <a:schemeClr val="bg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sp>
        <p:nvSpPr>
          <p:cNvPr id="8" name="Rectangle: Rounded Corners 7">
            <a:extLst>
              <a:ext uri="{FF2B5EF4-FFF2-40B4-BE49-F238E27FC236}">
                <a16:creationId xmlns:a16="http://schemas.microsoft.com/office/drawing/2014/main" id="{B9EE546A-D47D-0364-656B-4FA2C9F78C2F}"/>
              </a:ext>
            </a:extLst>
          </p:cNvPr>
          <p:cNvSpPr/>
          <p:nvPr/>
        </p:nvSpPr>
        <p:spPr>
          <a:xfrm>
            <a:off x="8229600" y="4450080"/>
            <a:ext cx="2247900" cy="220980"/>
          </a:xfrm>
          <a:prstGeom prst="roundRect">
            <a:avLst/>
          </a:prstGeom>
          <a:noFill/>
          <a:ln>
            <a:solidFill>
              <a:schemeClr val="accent2">
                <a:lumMod val="50000"/>
              </a:schemeClr>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dirty="0" err="1"/>
          </a:p>
        </p:txBody>
      </p:sp>
      <p:cxnSp>
        <p:nvCxnSpPr>
          <p:cNvPr id="10" name="Straight Connector 9">
            <a:extLst>
              <a:ext uri="{FF2B5EF4-FFF2-40B4-BE49-F238E27FC236}">
                <a16:creationId xmlns:a16="http://schemas.microsoft.com/office/drawing/2014/main" id="{22F22F7F-3186-D64B-1943-BF77860F146D}"/>
              </a:ext>
            </a:extLst>
          </p:cNvPr>
          <p:cNvCxnSpPr/>
          <p:nvPr/>
        </p:nvCxnSpPr>
        <p:spPr>
          <a:xfrm flipH="1" flipV="1">
            <a:off x="8580120" y="1744980"/>
            <a:ext cx="1744980" cy="2705100"/>
          </a:xfrm>
          <a:prstGeom prst="line">
            <a:avLst/>
          </a:prstGeom>
          <a:ln w="12700">
            <a:solidFill>
              <a:schemeClr val="accent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F92796-D8CA-6A12-17EE-3873020B6BDD}"/>
              </a:ext>
            </a:extLst>
          </p:cNvPr>
          <p:cNvCxnSpPr>
            <a:cxnSpLocks/>
          </p:cNvCxnSpPr>
          <p:nvPr/>
        </p:nvCxnSpPr>
        <p:spPr>
          <a:xfrm flipH="1" flipV="1">
            <a:off x="7204710" y="1724392"/>
            <a:ext cx="1560195" cy="2352308"/>
          </a:xfrm>
          <a:prstGeom prst="line">
            <a:avLst/>
          </a:prstGeom>
          <a:ln w="12700">
            <a:solidFill>
              <a:schemeClr val="bg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id="{01D77518-887F-450C-B0D8-3106DBEA5E07}"/>
              </a:ext>
            </a:extLst>
          </p:cNvPr>
          <p:cNvSpPr txBox="1"/>
          <p:nvPr/>
        </p:nvSpPr>
        <p:spPr>
          <a:xfrm>
            <a:off x="1243176" y="2338488"/>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94516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F6664A8B-FDC6-48AB-8C23-E58136970003}"/>
              </a:ext>
            </a:extLst>
          </p:cNvPr>
          <p:cNvSpPr>
            <a:spLocks noGrp="1"/>
          </p:cNvSpPr>
          <p:nvPr>
            <p:ph type="title"/>
          </p:nvPr>
        </p:nvSpPr>
        <p:spPr/>
        <p:txBody>
          <a:bodyPr/>
          <a:lstStyle/>
          <a:p>
            <a:r>
              <a:rPr lang="en-GB" sz="3200">
                <a:latin typeface="Verdana" panose="020B0604030504040204" pitchFamily="34" charset="0"/>
                <a:ea typeface="Verdana" panose="020B0604030504040204" pitchFamily="34" charset="0"/>
                <a:sym typeface="Verdana" panose="020B0604030504040204" pitchFamily="34" charset="0"/>
              </a:rPr>
              <a:t>Copyright</a:t>
            </a:r>
          </a:p>
        </p:txBody>
      </p:sp>
      <p:sp>
        <p:nvSpPr>
          <p:cNvPr id="5" name="Plassholder for lysbildenummer 4">
            <a:extLst>
              <a:ext uri="{FF2B5EF4-FFF2-40B4-BE49-F238E27FC236}">
                <a16:creationId xmlns:a16="http://schemas.microsoft.com/office/drawing/2014/main" id="{995A8400-D1CD-4C88-9866-BD40E4865289}"/>
              </a:ext>
            </a:extLst>
          </p:cNvPr>
          <p:cNvSpPr>
            <a:spLocks noGrp="1"/>
          </p:cNvSpPr>
          <p:nvPr>
            <p:ph type="sldNum" sz="quarter" idx="12"/>
          </p:nvPr>
        </p:nvSpPr>
        <p:spPr/>
        <p:txBody>
          <a:bodyPr/>
          <a:lstStyle/>
          <a:p>
            <a:fld id="{02CEFE82-39F2-4F47-8A0C-D5AB3496FA5C}" type="slidenum">
              <a:rPr lang="en-US" sz="1100" smtClean="0">
                <a:latin typeface="Verdana" panose="020B0604030504040204" pitchFamily="34" charset="0"/>
                <a:ea typeface="Verdana" panose="020B0604030504040204" pitchFamily="34" charset="0"/>
                <a:sym typeface="Verdana" panose="020B0604030504040204" pitchFamily="34" charset="0"/>
              </a:rPr>
              <a:pPr/>
              <a:t>3</a:t>
            </a:fld>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9" name="TextBox 8">
            <a:extLst>
              <a:ext uri="{FF2B5EF4-FFF2-40B4-BE49-F238E27FC236}">
                <a16:creationId xmlns:a16="http://schemas.microsoft.com/office/drawing/2014/main" id="{D85862BA-0BD7-3D66-8C45-40921FA8DDEE}"/>
              </a:ext>
            </a:extLst>
          </p:cNvPr>
          <p:cNvSpPr txBox="1"/>
          <p:nvPr/>
        </p:nvSpPr>
        <p:spPr>
          <a:xfrm>
            <a:off x="478255" y="1336648"/>
            <a:ext cx="6476900" cy="3416320"/>
          </a:xfrm>
          <a:prstGeom prst="rect">
            <a:avLst/>
          </a:prstGeom>
          <a:noFill/>
        </p:spPr>
        <p:txBody>
          <a:bodyPr wrap="square">
            <a:spAutoFit/>
          </a:bodyPr>
          <a:lstStyle/>
          <a:p>
            <a:r>
              <a:rPr lang="en-US" dirty="0"/>
              <a:t>© Andreas </a:t>
            </a:r>
            <a:r>
              <a:rPr lang="en-US"/>
              <a:t>Koksrud 2025. </a:t>
            </a:r>
            <a:r>
              <a:rPr lang="en-US" dirty="0"/>
              <a:t>All rights reserved. This presentation is provided for educational and informational purposes only. You may distribute and learn from this presentation, but commercial use or any form of monetization is strictly prohibited without prior </a:t>
            </a:r>
            <a:r>
              <a:rPr lang="en-US"/>
              <a:t>written consent</a:t>
            </a:r>
            <a:endParaRPr lang="en-US" dirty="0"/>
          </a:p>
          <a:p>
            <a:endParaRPr lang="en-US" dirty="0"/>
          </a:p>
          <a:p>
            <a:r>
              <a:rPr lang="en-US" dirty="0"/>
              <a:t>Any slides marked Kjetil Teigen Hansen or the </a:t>
            </a:r>
            <a:r>
              <a:rPr lang="en-US" dirty="0" err="1"/>
              <a:t>Conscia</a:t>
            </a:r>
            <a:r>
              <a:rPr lang="en-US" dirty="0"/>
              <a:t> logo will also have full or co-ownership </a:t>
            </a:r>
            <a:r>
              <a:rPr lang="en-US"/>
              <a:t>by Kjetil</a:t>
            </a:r>
          </a:p>
          <a:p>
            <a:endParaRPr lang="en-US"/>
          </a:p>
          <a:p>
            <a:r>
              <a:rPr lang="en-US"/>
              <a:t>Any slides marked François Vergès or the SemFio logo will also have full or co-ownership by François</a:t>
            </a:r>
            <a:endParaRPr lang="en-US" dirty="0"/>
          </a:p>
        </p:txBody>
      </p:sp>
      <p:sp>
        <p:nvSpPr>
          <p:cNvPr id="12" name="Footer Placeholder 6">
            <a:extLst>
              <a:ext uri="{FF2B5EF4-FFF2-40B4-BE49-F238E27FC236}">
                <a16:creationId xmlns:a16="http://schemas.microsoft.com/office/drawing/2014/main" id="{1F8D2083-F5C2-184E-E92C-EAFB1AD854A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13" name="Footer Placeholder 6">
            <a:extLst>
              <a:ext uri="{FF2B5EF4-FFF2-40B4-BE49-F238E27FC236}">
                <a16:creationId xmlns:a16="http://schemas.microsoft.com/office/drawing/2014/main" id="{786F22B3-FE13-B1BE-B6B7-43E9EFCFFB2A}"/>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Copyright</a:t>
            </a:r>
          </a:p>
        </p:txBody>
      </p:sp>
    </p:spTree>
    <p:extLst>
      <p:ext uri="{BB962C8B-B14F-4D97-AF65-F5344CB8AC3E}">
        <p14:creationId xmlns:p14="http://schemas.microsoft.com/office/powerpoint/2010/main" val="186443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sp>
        <p:nvSpPr>
          <p:cNvPr id="2" name="Footer Placeholder 6">
            <a:extLst>
              <a:ext uri="{FF2B5EF4-FFF2-40B4-BE49-F238E27FC236}">
                <a16:creationId xmlns:a16="http://schemas.microsoft.com/office/drawing/2014/main" id="{C60CABA2-F0CC-8F29-585F-FBFA154CD34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32020905-DC1C-CCD1-C4AE-62F8994946A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r>
              <a:rPr lang="en-US" sz="1100"/>
              <a:t> </a:t>
            </a:r>
          </a:p>
        </p:txBody>
      </p:sp>
      <p:sp>
        <p:nvSpPr>
          <p:cNvPr id="5" name="TextBox 4">
            <a:extLst>
              <a:ext uri="{FF2B5EF4-FFF2-40B4-BE49-F238E27FC236}">
                <a16:creationId xmlns:a16="http://schemas.microsoft.com/office/drawing/2014/main" id="{66D4D209-3B7D-8D3A-2C6A-63E0F5B956F4}"/>
              </a:ext>
            </a:extLst>
          </p:cNvPr>
          <p:cNvSpPr txBox="1"/>
          <p:nvPr/>
        </p:nvSpPr>
        <p:spPr>
          <a:xfrm>
            <a:off x="540000" y="800750"/>
            <a:ext cx="11467970" cy="550099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t>Example on using yangcatalog.org to browse the "Cisco-IOS-XE-crypto-pki-oper" model</a:t>
            </a:r>
          </a:p>
          <a:p>
            <a:pPr lvl="1"/>
            <a:r>
              <a:rPr lang="en-US"/>
              <a:t>Use your browser to enter </a:t>
            </a:r>
            <a:r>
              <a:rPr lang="en-US">
                <a:hlinkClick r:id="rId3"/>
              </a:rPr>
              <a:t>https://yangcatalog.org</a:t>
            </a:r>
            <a:endParaRPr lang="en-US"/>
          </a:p>
          <a:p>
            <a:pPr lvl="1"/>
            <a:r>
              <a:rPr lang="en-US"/>
              <a:t>Click "YANG Module Detail Viewer"</a:t>
            </a:r>
          </a:p>
          <a:p>
            <a:pPr lvl="1"/>
            <a:r>
              <a:rPr lang="en-US"/>
              <a:t>Start writing and then select the module. Click "Get details"</a:t>
            </a:r>
          </a:p>
          <a:p>
            <a:pPr lvl="1"/>
            <a:r>
              <a:rPr lang="en-US"/>
              <a:t>Click "Tree View"</a:t>
            </a:r>
          </a:p>
          <a:p>
            <a:pPr lvl="1"/>
            <a:r>
              <a:rPr lang="en-US"/>
              <a:t>Decide which level of data you want to retrieve. Let's start with the full bundle. You can click each line to expand or compact levels, or click the + next to "Element" to expand the full tree </a:t>
            </a:r>
          </a:p>
          <a:p>
            <a:pPr lvl="2"/>
            <a:r>
              <a:rPr lang="en-US"/>
              <a:t>On the right hand of the "crypto-pki-bundle" line you will find the path you need in the "Sensor Path" column</a:t>
            </a:r>
          </a:p>
          <a:p>
            <a:pPr lvl="1"/>
            <a:endParaRPr lang="en-US" sz="2000"/>
          </a:p>
          <a:p>
            <a:pPr lvl="1"/>
            <a:endParaRPr lang="en-US" sz="2000"/>
          </a:p>
          <a:p>
            <a:pPr lvl="1"/>
            <a:endParaRPr lang="en-US"/>
          </a:p>
          <a:p>
            <a:pPr lvl="1"/>
            <a:r>
              <a:rPr lang="en-US"/>
              <a:t>Copy the sensor path, and create the RESTCONF call:</a:t>
            </a:r>
          </a:p>
          <a:p>
            <a:pPr lvl="1"/>
            <a:endParaRPr lang="en-US"/>
          </a:p>
        </p:txBody>
      </p:sp>
      <p:pic>
        <p:nvPicPr>
          <p:cNvPr id="9" name="Picture 8">
            <a:extLst>
              <a:ext uri="{FF2B5EF4-FFF2-40B4-BE49-F238E27FC236}">
                <a16:creationId xmlns:a16="http://schemas.microsoft.com/office/drawing/2014/main" id="{AEA2F485-F008-8165-FFE2-2DF91A488AB7}"/>
              </a:ext>
            </a:extLst>
          </p:cNvPr>
          <p:cNvPicPr>
            <a:picLocks noChangeAspect="1"/>
          </p:cNvPicPr>
          <p:nvPr/>
        </p:nvPicPr>
        <p:blipFill>
          <a:blip r:embed="rId4"/>
          <a:stretch>
            <a:fillRect/>
          </a:stretch>
        </p:blipFill>
        <p:spPr>
          <a:xfrm>
            <a:off x="4632687" y="1710648"/>
            <a:ext cx="1352739" cy="285790"/>
          </a:xfrm>
          <a:prstGeom prst="rect">
            <a:avLst/>
          </a:prstGeom>
        </p:spPr>
      </p:pic>
      <p:pic>
        <p:nvPicPr>
          <p:cNvPr id="13" name="Picture 12">
            <a:extLst>
              <a:ext uri="{FF2B5EF4-FFF2-40B4-BE49-F238E27FC236}">
                <a16:creationId xmlns:a16="http://schemas.microsoft.com/office/drawing/2014/main" id="{84F5A63A-6D51-8DF7-A25C-AB41B3C99F2D}"/>
              </a:ext>
            </a:extLst>
          </p:cNvPr>
          <p:cNvPicPr>
            <a:picLocks noChangeAspect="1"/>
          </p:cNvPicPr>
          <p:nvPr/>
        </p:nvPicPr>
        <p:blipFill>
          <a:blip r:embed="rId5"/>
          <a:stretch>
            <a:fillRect/>
          </a:stretch>
        </p:blipFill>
        <p:spPr>
          <a:xfrm>
            <a:off x="6902926" y="1798792"/>
            <a:ext cx="3734321" cy="647790"/>
          </a:xfrm>
          <a:prstGeom prst="rect">
            <a:avLst/>
          </a:prstGeom>
        </p:spPr>
      </p:pic>
      <p:pic>
        <p:nvPicPr>
          <p:cNvPr id="15" name="Picture 14">
            <a:extLst>
              <a:ext uri="{FF2B5EF4-FFF2-40B4-BE49-F238E27FC236}">
                <a16:creationId xmlns:a16="http://schemas.microsoft.com/office/drawing/2014/main" id="{39E45376-78B3-FF6C-6A6E-B886F2D1DF4C}"/>
              </a:ext>
            </a:extLst>
          </p:cNvPr>
          <p:cNvPicPr>
            <a:picLocks noChangeAspect="1"/>
          </p:cNvPicPr>
          <p:nvPr/>
        </p:nvPicPr>
        <p:blipFill>
          <a:blip r:embed="rId6"/>
          <a:stretch>
            <a:fillRect/>
          </a:stretch>
        </p:blipFill>
        <p:spPr>
          <a:xfrm>
            <a:off x="2940526" y="2349978"/>
            <a:ext cx="876422" cy="362001"/>
          </a:xfrm>
          <a:prstGeom prst="rect">
            <a:avLst/>
          </a:prstGeom>
        </p:spPr>
      </p:pic>
      <p:pic>
        <p:nvPicPr>
          <p:cNvPr id="17" name="Picture 16">
            <a:extLst>
              <a:ext uri="{FF2B5EF4-FFF2-40B4-BE49-F238E27FC236}">
                <a16:creationId xmlns:a16="http://schemas.microsoft.com/office/drawing/2014/main" id="{B88FC880-5374-16CA-069D-39D76A32AB0D}"/>
              </a:ext>
            </a:extLst>
          </p:cNvPr>
          <p:cNvPicPr>
            <a:picLocks noChangeAspect="1"/>
          </p:cNvPicPr>
          <p:nvPr/>
        </p:nvPicPr>
        <p:blipFill>
          <a:blip r:embed="rId7"/>
          <a:stretch>
            <a:fillRect/>
          </a:stretch>
        </p:blipFill>
        <p:spPr>
          <a:xfrm>
            <a:off x="6094800" y="1302650"/>
            <a:ext cx="3105583" cy="342948"/>
          </a:xfrm>
          <a:prstGeom prst="rect">
            <a:avLst/>
          </a:prstGeom>
        </p:spPr>
      </p:pic>
      <p:pic>
        <p:nvPicPr>
          <p:cNvPr id="23" name="Picture 22">
            <a:extLst>
              <a:ext uri="{FF2B5EF4-FFF2-40B4-BE49-F238E27FC236}">
                <a16:creationId xmlns:a16="http://schemas.microsoft.com/office/drawing/2014/main" id="{6DE62E81-6716-0703-E4DB-ABF60621F877}"/>
              </a:ext>
            </a:extLst>
          </p:cNvPr>
          <p:cNvPicPr>
            <a:picLocks noChangeAspect="1"/>
          </p:cNvPicPr>
          <p:nvPr/>
        </p:nvPicPr>
        <p:blipFill rotWithShape="1">
          <a:blip r:embed="rId8"/>
          <a:srcRect t="28953" b="19943"/>
          <a:stretch/>
        </p:blipFill>
        <p:spPr>
          <a:xfrm>
            <a:off x="7597578" y="3093719"/>
            <a:ext cx="1190791" cy="175261"/>
          </a:xfrm>
          <a:prstGeom prst="rect">
            <a:avLst/>
          </a:prstGeom>
        </p:spPr>
      </p:pic>
      <p:pic>
        <p:nvPicPr>
          <p:cNvPr id="25" name="Picture 24">
            <a:extLst>
              <a:ext uri="{FF2B5EF4-FFF2-40B4-BE49-F238E27FC236}">
                <a16:creationId xmlns:a16="http://schemas.microsoft.com/office/drawing/2014/main" id="{55D02F10-FA67-83E8-CAA4-D4F333750503}"/>
              </a:ext>
            </a:extLst>
          </p:cNvPr>
          <p:cNvPicPr>
            <a:picLocks noChangeAspect="1"/>
          </p:cNvPicPr>
          <p:nvPr/>
        </p:nvPicPr>
        <p:blipFill rotWithShape="1">
          <a:blip r:embed="rId9"/>
          <a:srcRect t="9323" b="3826"/>
          <a:stretch/>
        </p:blipFill>
        <p:spPr>
          <a:xfrm>
            <a:off x="-407" y="3756660"/>
            <a:ext cx="12190413" cy="1203960"/>
          </a:xfrm>
          <a:prstGeom prst="rect">
            <a:avLst/>
          </a:prstGeom>
        </p:spPr>
      </p:pic>
      <p:sp>
        <p:nvSpPr>
          <p:cNvPr id="4" name="TextBox 1">
            <a:extLst>
              <a:ext uri="{FF2B5EF4-FFF2-40B4-BE49-F238E27FC236}">
                <a16:creationId xmlns:a16="http://schemas.microsoft.com/office/drawing/2014/main" id="{2B83DADA-15F3-5234-8E88-49597CC00B96}"/>
              </a:ext>
            </a:extLst>
          </p:cNvPr>
          <p:cNvSpPr txBox="1"/>
          <p:nvPr/>
        </p:nvSpPr>
        <p:spPr>
          <a:xfrm>
            <a:off x="990000" y="5402492"/>
            <a:ext cx="9081924" cy="284245"/>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200" dirty="0" err="1">
                <a:solidFill>
                  <a:srgbClr val="FFF7F2"/>
                </a:solidFill>
                <a:latin typeface="Consolas" panose="020B0609020204030204" pitchFamily="49" charset="0"/>
                <a:ea typeface="+mn-ea"/>
              </a:rPr>
              <a:t>https</a:t>
            </a:r>
            <a:r>
              <a:rPr lang="nb-NO" sz="1200" dirty="0">
                <a:solidFill>
                  <a:srgbClr val="FFF7F2"/>
                </a:solidFill>
                <a:latin typeface="Consolas" panose="020B0609020204030204" pitchFamily="49" charset="0"/>
                <a:ea typeface="+mn-ea"/>
              </a:rPr>
              <a:t>://</a:t>
            </a:r>
            <a:r>
              <a:rPr lang="nb-NO" sz="1200" dirty="0">
                <a:solidFill>
                  <a:srgbClr val="F27900"/>
                </a:solidFill>
                <a:latin typeface="Consolas" panose="020B0609020204030204" pitchFamily="49" charset="0"/>
                <a:ea typeface="+mn-ea"/>
              </a:rPr>
              <a:t>{{host}}</a:t>
            </a:r>
            <a:r>
              <a:rPr lang="nb-NO" sz="1200" dirty="0">
                <a:solidFill>
                  <a:srgbClr val="FFF7F2"/>
                </a:solidFill>
                <a:latin typeface="Consolas" panose="020B0609020204030204" pitchFamily="49" charset="0"/>
                <a:ea typeface="+mn-ea"/>
              </a:rPr>
              <a:t>/</a:t>
            </a:r>
            <a:r>
              <a:rPr lang="nb-NO" sz="1200" dirty="0" err="1">
                <a:solidFill>
                  <a:srgbClr val="FFF7F2"/>
                </a:solidFill>
                <a:latin typeface="Consolas" panose="020B0609020204030204" pitchFamily="49" charset="0"/>
                <a:ea typeface="+mn-ea"/>
              </a:rPr>
              <a:t>restconf</a:t>
            </a:r>
            <a:r>
              <a:rPr lang="nb-NO" sz="1200" dirty="0">
                <a:solidFill>
                  <a:srgbClr val="FFF7F2"/>
                </a:solidFill>
                <a:latin typeface="Consolas" panose="020B0609020204030204" pitchFamily="49" charset="0"/>
                <a:ea typeface="+mn-ea"/>
              </a:rPr>
              <a:t>/</a:t>
            </a:r>
            <a:r>
              <a:rPr lang="nb-NO" sz="1200">
                <a:solidFill>
                  <a:srgbClr val="FFF7F2"/>
                </a:solidFill>
                <a:latin typeface="Consolas" panose="020B0609020204030204" pitchFamily="49" charset="0"/>
                <a:ea typeface="+mn-ea"/>
              </a:rPr>
              <a:t>data/Cisco-IOS-XE-crypto-pki-oper:crypto-pki-oper-data/crypto-pki-bundle</a:t>
            </a:r>
            <a:endParaRPr lang="nb-NO" sz="1200" dirty="0">
              <a:solidFill>
                <a:srgbClr val="FFF7F2"/>
              </a:solidFill>
              <a:latin typeface="Consolas" panose="020B0609020204030204" pitchFamily="49" charset="0"/>
              <a:ea typeface="+mn-ea"/>
            </a:endParaRPr>
          </a:p>
        </p:txBody>
      </p:sp>
    </p:spTree>
    <p:extLst>
      <p:ext uri="{BB962C8B-B14F-4D97-AF65-F5344CB8AC3E}">
        <p14:creationId xmlns:p14="http://schemas.microsoft.com/office/powerpoint/2010/main" val="38670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1</a:t>
            </a:r>
          </a:p>
        </p:txBody>
      </p:sp>
      <p:pic>
        <p:nvPicPr>
          <p:cNvPr id="3" name="Picture 2">
            <a:extLst>
              <a:ext uri="{FF2B5EF4-FFF2-40B4-BE49-F238E27FC236}">
                <a16:creationId xmlns:a16="http://schemas.microsoft.com/office/drawing/2014/main" id="{69B76FD8-1FBE-E75F-6197-02FB5CB03B58}"/>
              </a:ext>
            </a:extLst>
          </p:cNvPr>
          <p:cNvPicPr>
            <a:picLocks noChangeAspect="1"/>
          </p:cNvPicPr>
          <p:nvPr/>
        </p:nvPicPr>
        <p:blipFill rotWithShape="1">
          <a:blip r:embed="rId3"/>
          <a:srcRect t="31762" r="4988" b="19936"/>
          <a:stretch/>
        </p:blipFill>
        <p:spPr>
          <a:xfrm>
            <a:off x="5390425" y="1134000"/>
            <a:ext cx="6761254" cy="271476"/>
          </a:xfrm>
          <a:prstGeom prst="rect">
            <a:avLst/>
          </a:prstGeom>
        </p:spPr>
      </p:pic>
      <p:pic>
        <p:nvPicPr>
          <p:cNvPr id="6" name="Picture 5">
            <a:extLst>
              <a:ext uri="{FF2B5EF4-FFF2-40B4-BE49-F238E27FC236}">
                <a16:creationId xmlns:a16="http://schemas.microsoft.com/office/drawing/2014/main" id="{22FDA10B-03D9-A458-B5D1-285FE3628BB4}"/>
              </a:ext>
            </a:extLst>
          </p:cNvPr>
          <p:cNvPicPr>
            <a:picLocks noChangeAspect="1"/>
          </p:cNvPicPr>
          <p:nvPr/>
        </p:nvPicPr>
        <p:blipFill>
          <a:blip r:embed="rId4"/>
          <a:stretch>
            <a:fillRect/>
          </a:stretch>
        </p:blipFill>
        <p:spPr>
          <a:xfrm>
            <a:off x="5390425" y="1480187"/>
            <a:ext cx="4628786" cy="3365738"/>
          </a:xfrm>
          <a:prstGeom prst="rect">
            <a:avLst/>
          </a:prstGeom>
        </p:spPr>
      </p:pic>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40000" y="800750"/>
            <a:ext cx="4794000"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Enter the path in Postman</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You should hopefully get something like this, where you can see lots of details for each certificate on the device</a:t>
            </a:r>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endParaRPr lang="nb-NO"/>
          </a:p>
          <a:p>
            <a:pPr marL="285750" indent="-285750">
              <a:buFont typeface="Arial" panose="020B0604020202020204" pitchFamily="34" charset="0"/>
              <a:buChar char="•"/>
            </a:pPr>
            <a:r>
              <a:rPr lang="nb-NO"/>
              <a:t>To choose only a few fields, use the operator "?fields=" after the path. This example shows picking the label, subject-name and validity-end from above</a:t>
            </a:r>
            <a:endParaRPr lang="en-GB"/>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12DA9C1-085F-EB87-4F32-D6A477210DB9}"/>
                  </a:ext>
                </a:extLst>
              </p14:cNvPr>
              <p14:cNvContentPartPr/>
              <p14:nvPr/>
            </p14:nvContentPartPr>
            <p14:xfrm>
              <a:off x="6399240" y="2148000"/>
              <a:ext cx="353160" cy="169560"/>
            </p14:xfrm>
          </p:contentPart>
        </mc:Choice>
        <mc:Fallback xmlns="">
          <p:pic>
            <p:nvPicPr>
              <p:cNvPr id="7" name="Ink 6">
                <a:extLst>
                  <a:ext uri="{FF2B5EF4-FFF2-40B4-BE49-F238E27FC236}">
                    <a16:creationId xmlns:a16="http://schemas.microsoft.com/office/drawing/2014/main" id="{712DA9C1-085F-EB87-4F32-D6A477210DB9}"/>
                  </a:ext>
                </a:extLst>
              </p:cNvPr>
              <p:cNvPicPr/>
              <p:nvPr/>
            </p:nvPicPr>
            <p:blipFill>
              <a:blip r:embed="rId7"/>
              <a:stretch>
                <a:fillRect/>
              </a:stretch>
            </p:blipFill>
            <p:spPr>
              <a:xfrm>
                <a:off x="6390600" y="2139360"/>
                <a:ext cx="370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46F49243-5033-082C-06C1-1B3A09B0EBE1}"/>
                  </a:ext>
                </a:extLst>
              </p14:cNvPr>
              <p14:cNvContentPartPr/>
              <p14:nvPr/>
            </p14:nvContentPartPr>
            <p14:xfrm>
              <a:off x="6356400" y="3030360"/>
              <a:ext cx="461160" cy="189720"/>
            </p14:xfrm>
          </p:contentPart>
        </mc:Choice>
        <mc:Fallback xmlns="">
          <p:pic>
            <p:nvPicPr>
              <p:cNvPr id="12" name="Ink 11">
                <a:extLst>
                  <a:ext uri="{FF2B5EF4-FFF2-40B4-BE49-F238E27FC236}">
                    <a16:creationId xmlns:a16="http://schemas.microsoft.com/office/drawing/2014/main" id="{46F49243-5033-082C-06C1-1B3A09B0EBE1}"/>
                  </a:ext>
                </a:extLst>
              </p:cNvPr>
              <p:cNvPicPr/>
              <p:nvPr/>
            </p:nvPicPr>
            <p:blipFill>
              <a:blip r:embed="rId13"/>
              <a:stretch>
                <a:fillRect/>
              </a:stretch>
            </p:blipFill>
            <p:spPr>
              <a:xfrm>
                <a:off x="6347760" y="3021360"/>
                <a:ext cx="478800" cy="207360"/>
              </a:xfrm>
              <a:prstGeom prst="rect">
                <a:avLst/>
              </a:prstGeom>
            </p:spPr>
          </p:pic>
        </mc:Fallback>
      </mc:AlternateContent>
      <p:grpSp>
        <p:nvGrpSpPr>
          <p:cNvPr id="18" name="Group 17">
            <a:extLst>
              <a:ext uri="{FF2B5EF4-FFF2-40B4-BE49-F238E27FC236}">
                <a16:creationId xmlns:a16="http://schemas.microsoft.com/office/drawing/2014/main" id="{2F60CFFC-68EB-F2A3-8487-33D29022C0E0}"/>
              </a:ext>
            </a:extLst>
          </p:cNvPr>
          <p:cNvGrpSpPr/>
          <p:nvPr/>
        </p:nvGrpSpPr>
        <p:grpSpPr>
          <a:xfrm>
            <a:off x="6636840" y="3215760"/>
            <a:ext cx="937800" cy="825840"/>
            <a:chOff x="6636840" y="3215760"/>
            <a:chExt cx="937800" cy="825840"/>
          </a:xfrm>
        </p:grpSpPr>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4561EEB-0238-148E-C2BC-33EB236A8662}"/>
                    </a:ext>
                  </a:extLst>
                </p14:cNvPr>
                <p14:cNvContentPartPr/>
                <p14:nvPr/>
              </p14:nvContentPartPr>
              <p14:xfrm>
                <a:off x="6780840" y="3815160"/>
                <a:ext cx="793800" cy="226440"/>
              </p14:xfrm>
            </p:contentPart>
          </mc:Choice>
          <mc:Fallback xmlns="">
            <p:pic>
              <p:nvPicPr>
                <p:cNvPr id="13" name="Ink 12">
                  <a:extLst>
                    <a:ext uri="{FF2B5EF4-FFF2-40B4-BE49-F238E27FC236}">
                      <a16:creationId xmlns:a16="http://schemas.microsoft.com/office/drawing/2014/main" id="{04561EEB-0238-148E-C2BC-33EB236A8662}"/>
                    </a:ext>
                  </a:extLst>
                </p:cNvPr>
                <p:cNvPicPr/>
                <p:nvPr/>
              </p:nvPicPr>
              <p:blipFill>
                <a:blip r:embed="rId15"/>
                <a:stretch>
                  <a:fillRect/>
                </a:stretch>
              </p:blipFill>
              <p:spPr>
                <a:xfrm>
                  <a:off x="6772200" y="3806160"/>
                  <a:ext cx="8114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36B5FE16-8ED2-273D-91DD-58CBCDBD4A0A}"/>
                    </a:ext>
                  </a:extLst>
                </p14:cNvPr>
                <p14:cNvContentPartPr/>
                <p14:nvPr/>
              </p14:nvContentPartPr>
              <p14:xfrm>
                <a:off x="6636840" y="3215760"/>
                <a:ext cx="155520" cy="644760"/>
              </p14:xfrm>
            </p:contentPart>
          </mc:Choice>
          <mc:Fallback xmlns="">
            <p:pic>
              <p:nvPicPr>
                <p:cNvPr id="15" name="Ink 14">
                  <a:extLst>
                    <a:ext uri="{FF2B5EF4-FFF2-40B4-BE49-F238E27FC236}">
                      <a16:creationId xmlns:a16="http://schemas.microsoft.com/office/drawing/2014/main" id="{36B5FE16-8ED2-273D-91DD-58CBCDBD4A0A}"/>
                    </a:ext>
                  </a:extLst>
                </p:cNvPr>
                <p:cNvPicPr/>
                <p:nvPr/>
              </p:nvPicPr>
              <p:blipFill>
                <a:blip r:embed="rId17"/>
                <a:stretch>
                  <a:fillRect/>
                </a:stretch>
              </p:blipFill>
              <p:spPr>
                <a:xfrm>
                  <a:off x="6627840" y="3206760"/>
                  <a:ext cx="17316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79D3B42-C8C7-A0E2-B182-EDA9017166FF}"/>
                    </a:ext>
                  </a:extLst>
                </p14:cNvPr>
                <p14:cNvContentPartPr/>
                <p14:nvPr/>
              </p14:nvContentPartPr>
              <p14:xfrm>
                <a:off x="6780120" y="3858360"/>
                <a:ext cx="55440" cy="5040"/>
              </p14:xfrm>
            </p:contentPart>
          </mc:Choice>
          <mc:Fallback xmlns="">
            <p:pic>
              <p:nvPicPr>
                <p:cNvPr id="17" name="Ink 16">
                  <a:extLst>
                    <a:ext uri="{FF2B5EF4-FFF2-40B4-BE49-F238E27FC236}">
                      <a16:creationId xmlns:a16="http://schemas.microsoft.com/office/drawing/2014/main" id="{B79D3B42-C8C7-A0E2-B182-EDA9017166FF}"/>
                    </a:ext>
                  </a:extLst>
                </p:cNvPr>
                <p:cNvPicPr/>
                <p:nvPr/>
              </p:nvPicPr>
              <p:blipFill>
                <a:blip r:embed="rId19"/>
                <a:stretch>
                  <a:fillRect/>
                </a:stretch>
              </p:blipFill>
              <p:spPr>
                <a:xfrm>
                  <a:off x="6771120" y="3849720"/>
                  <a:ext cx="73080" cy="22680"/>
                </a:xfrm>
                <a:prstGeom prst="rect">
                  <a:avLst/>
                </a:prstGeom>
              </p:spPr>
            </p:pic>
          </mc:Fallback>
        </mc:AlternateContent>
      </p:grpSp>
      <p:sp>
        <p:nvSpPr>
          <p:cNvPr id="10" name="TextBox 1">
            <a:extLst>
              <a:ext uri="{FF2B5EF4-FFF2-40B4-BE49-F238E27FC236}">
                <a16:creationId xmlns:a16="http://schemas.microsoft.com/office/drawing/2014/main" id="{E80C48DC-3574-3B90-18A3-1F554B86D231}"/>
              </a:ext>
            </a:extLst>
          </p:cNvPr>
          <p:cNvSpPr txBox="1"/>
          <p:nvPr/>
        </p:nvSpPr>
        <p:spPr>
          <a:xfrm>
            <a:off x="252248" y="5748550"/>
            <a:ext cx="11428883" cy="268279"/>
          </a:xfrm>
          <a:prstGeom prst="rect">
            <a:avLst/>
          </a:prstGeom>
          <a:solidFill>
            <a:srgbClr val="2121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97200">
              <a:lnSpc>
                <a:spcPct val="110000"/>
              </a:lnSpc>
            </a:pPr>
            <a:r>
              <a:rPr lang="nb-NO" sz="1100" dirty="0" err="1">
                <a:solidFill>
                  <a:srgbClr val="FFF7F2"/>
                </a:solidFill>
                <a:latin typeface="Consolas" panose="020B0609020204030204" pitchFamily="49" charset="0"/>
                <a:ea typeface="+mn-ea"/>
              </a:rPr>
              <a:t>https</a:t>
            </a:r>
            <a:r>
              <a:rPr lang="nb-NO" sz="1100" dirty="0">
                <a:solidFill>
                  <a:srgbClr val="FFF7F2"/>
                </a:solidFill>
                <a:latin typeface="Consolas" panose="020B0609020204030204" pitchFamily="49" charset="0"/>
                <a:ea typeface="+mn-ea"/>
              </a:rPr>
              <a:t>://</a:t>
            </a:r>
            <a:r>
              <a:rPr lang="nb-NO" sz="1100" dirty="0">
                <a:solidFill>
                  <a:srgbClr val="F27900"/>
                </a:solidFill>
                <a:latin typeface="Consolas" panose="020B0609020204030204" pitchFamily="49" charset="0"/>
                <a:ea typeface="+mn-ea"/>
              </a:rPr>
              <a:t>{{host}}</a:t>
            </a:r>
            <a:r>
              <a:rPr lang="nb-NO" sz="1100" dirty="0">
                <a:solidFill>
                  <a:srgbClr val="FFF7F2"/>
                </a:solidFill>
                <a:latin typeface="Consolas" panose="020B0609020204030204" pitchFamily="49" charset="0"/>
                <a:ea typeface="+mn-ea"/>
              </a:rPr>
              <a:t>/</a:t>
            </a:r>
            <a:r>
              <a:rPr lang="nb-NO" sz="1100" dirty="0" err="1">
                <a:solidFill>
                  <a:srgbClr val="FFF7F2"/>
                </a:solidFill>
                <a:latin typeface="Consolas" panose="020B0609020204030204" pitchFamily="49" charset="0"/>
                <a:ea typeface="+mn-ea"/>
              </a:rPr>
              <a:t>restconf</a:t>
            </a:r>
            <a:r>
              <a:rPr lang="nb-NO" sz="1100" dirty="0">
                <a:solidFill>
                  <a:srgbClr val="FFF7F2"/>
                </a:solidFill>
                <a:latin typeface="Consolas" panose="020B0609020204030204" pitchFamily="49" charset="0"/>
                <a:ea typeface="+mn-ea"/>
              </a:rPr>
              <a:t>/</a:t>
            </a:r>
            <a:r>
              <a:rPr lang="nb-NO" sz="1100">
                <a:solidFill>
                  <a:srgbClr val="FFF7F2"/>
                </a:solidFill>
                <a:latin typeface="Consolas" panose="020B0609020204030204" pitchFamily="49" charset="0"/>
                <a:ea typeface="+mn-ea"/>
              </a:rPr>
              <a:t>data/Cisco-IOS-XE-crypto-pki-oper:crypto-pki-oper-data/crypto-pki-bundle?fields=label;cert/subject-name;cert/validity-end</a:t>
            </a:r>
            <a:endParaRPr lang="nb-NO" sz="1100" dirty="0">
              <a:solidFill>
                <a:srgbClr val="FFF7F2"/>
              </a:solidFill>
              <a:latin typeface="Consolas" panose="020B0609020204030204" pitchFamily="49" charset="0"/>
              <a:ea typeface="+mn-ea"/>
            </a:endParaRPr>
          </a:p>
        </p:txBody>
      </p:sp>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6BF847C-A925-BB2F-434A-5BB0B803B386}"/>
                  </a:ext>
                </a:extLst>
              </p14:cNvPr>
              <p14:cNvContentPartPr/>
              <p14:nvPr/>
            </p14:nvContentPartPr>
            <p14:xfrm>
              <a:off x="7563321" y="3988471"/>
              <a:ext cx="1632240" cy="1728000"/>
            </p14:xfrm>
          </p:contentPart>
        </mc:Choice>
        <mc:Fallback xmlns="">
          <p:pic>
            <p:nvPicPr>
              <p:cNvPr id="16" name="Ink 15">
                <a:extLst>
                  <a:ext uri="{FF2B5EF4-FFF2-40B4-BE49-F238E27FC236}">
                    <a16:creationId xmlns:a16="http://schemas.microsoft.com/office/drawing/2014/main" id="{66BF847C-A925-BB2F-434A-5BB0B803B386}"/>
                  </a:ext>
                </a:extLst>
              </p:cNvPr>
              <p:cNvPicPr/>
              <p:nvPr/>
            </p:nvPicPr>
            <p:blipFill>
              <a:blip r:embed="rId21"/>
              <a:stretch>
                <a:fillRect/>
              </a:stretch>
            </p:blipFill>
            <p:spPr>
              <a:xfrm>
                <a:off x="7554321" y="3979831"/>
                <a:ext cx="1649880" cy="174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14E6B72C-88B9-4E0E-231F-3263797863D7}"/>
                  </a:ext>
                </a:extLst>
              </p14:cNvPr>
              <p14:cNvContentPartPr/>
              <p14:nvPr/>
            </p14:nvContentPartPr>
            <p14:xfrm>
              <a:off x="9108441" y="5635831"/>
              <a:ext cx="177120" cy="101880"/>
            </p14:xfrm>
          </p:contentPart>
        </mc:Choice>
        <mc:Fallback xmlns="">
          <p:pic>
            <p:nvPicPr>
              <p:cNvPr id="20" name="Ink 19">
                <a:extLst>
                  <a:ext uri="{FF2B5EF4-FFF2-40B4-BE49-F238E27FC236}">
                    <a16:creationId xmlns:a16="http://schemas.microsoft.com/office/drawing/2014/main" id="{14E6B72C-88B9-4E0E-231F-3263797863D7}"/>
                  </a:ext>
                </a:extLst>
              </p:cNvPr>
              <p:cNvPicPr/>
              <p:nvPr/>
            </p:nvPicPr>
            <p:blipFill>
              <a:blip r:embed="rId23"/>
              <a:stretch>
                <a:fillRect/>
              </a:stretch>
            </p:blipFill>
            <p:spPr>
              <a:xfrm>
                <a:off x="9099441" y="5627191"/>
                <a:ext cx="194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D650D020-D383-F5E4-9B81-FF46F18C205C}"/>
                  </a:ext>
                </a:extLst>
              </p14:cNvPr>
              <p14:cNvContentPartPr/>
              <p14:nvPr/>
            </p14:nvContentPartPr>
            <p14:xfrm>
              <a:off x="6218361" y="2257951"/>
              <a:ext cx="2190240" cy="3455640"/>
            </p14:xfrm>
          </p:contentPart>
        </mc:Choice>
        <mc:Fallback xmlns="">
          <p:pic>
            <p:nvPicPr>
              <p:cNvPr id="21" name="Ink 20">
                <a:extLst>
                  <a:ext uri="{FF2B5EF4-FFF2-40B4-BE49-F238E27FC236}">
                    <a16:creationId xmlns:a16="http://schemas.microsoft.com/office/drawing/2014/main" id="{D650D020-D383-F5E4-9B81-FF46F18C205C}"/>
                  </a:ext>
                </a:extLst>
              </p:cNvPr>
              <p:cNvPicPr/>
              <p:nvPr/>
            </p:nvPicPr>
            <p:blipFill>
              <a:blip r:embed="rId25"/>
              <a:stretch>
                <a:fillRect/>
              </a:stretch>
            </p:blipFill>
            <p:spPr>
              <a:xfrm>
                <a:off x="6209721" y="2249311"/>
                <a:ext cx="2207880" cy="347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B0F4A6C0-19C7-888F-BEBF-7BEDE6EA294F}"/>
                  </a:ext>
                </a:extLst>
              </p14:cNvPr>
              <p14:cNvContentPartPr/>
              <p14:nvPr/>
            </p14:nvContentPartPr>
            <p14:xfrm>
              <a:off x="8324001" y="5586511"/>
              <a:ext cx="114840" cy="141480"/>
            </p14:xfrm>
          </p:contentPart>
        </mc:Choice>
        <mc:Fallback xmlns="">
          <p:pic>
            <p:nvPicPr>
              <p:cNvPr id="22" name="Ink 21">
                <a:extLst>
                  <a:ext uri="{FF2B5EF4-FFF2-40B4-BE49-F238E27FC236}">
                    <a16:creationId xmlns:a16="http://schemas.microsoft.com/office/drawing/2014/main" id="{B0F4A6C0-19C7-888F-BEBF-7BEDE6EA294F}"/>
                  </a:ext>
                </a:extLst>
              </p:cNvPr>
              <p:cNvPicPr/>
              <p:nvPr/>
            </p:nvPicPr>
            <p:blipFill>
              <a:blip r:embed="rId27"/>
              <a:stretch>
                <a:fillRect/>
              </a:stretch>
            </p:blipFill>
            <p:spPr>
              <a:xfrm>
                <a:off x="8315361" y="5577511"/>
                <a:ext cx="132480" cy="159120"/>
              </a:xfrm>
              <a:prstGeom prst="rect">
                <a:avLst/>
              </a:prstGeom>
            </p:spPr>
          </p:pic>
        </mc:Fallback>
      </mc:AlternateContent>
    </p:spTree>
    <p:extLst>
      <p:ext uri="{BB962C8B-B14F-4D97-AF65-F5344CB8AC3E}">
        <p14:creationId xmlns:p14="http://schemas.microsoft.com/office/powerpoint/2010/main" val="19179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Hints for Task 2</a:t>
            </a:r>
          </a:p>
        </p:txBody>
      </p:sp>
      <p:sp>
        <p:nvSpPr>
          <p:cNvPr id="2" name="Footer Placeholder 6">
            <a:extLst>
              <a:ext uri="{FF2B5EF4-FFF2-40B4-BE49-F238E27FC236}">
                <a16:creationId xmlns:a16="http://schemas.microsoft.com/office/drawing/2014/main" id="{FB858C18-4913-7244-C319-31D7088B869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03ABAAB-2035-B644-7ABE-819D898C131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5" name="TextBox 4">
            <a:extLst>
              <a:ext uri="{FF2B5EF4-FFF2-40B4-BE49-F238E27FC236}">
                <a16:creationId xmlns:a16="http://schemas.microsoft.com/office/drawing/2014/main" id="{0607A5CE-D435-713D-7E5C-7F9E3B92D2B6}"/>
              </a:ext>
            </a:extLst>
          </p:cNvPr>
          <p:cNvSpPr txBox="1"/>
          <p:nvPr/>
        </p:nvSpPr>
        <p:spPr>
          <a:xfrm>
            <a:off x="539999" y="800750"/>
            <a:ext cx="8844425" cy="54470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Here are some tips for writing the Ansible playbook</a:t>
            </a:r>
          </a:p>
          <a:p>
            <a:pPr marL="285750" indent="-285750">
              <a:buFont typeface="Arial" panose="020B0604020202020204" pitchFamily="34" charset="0"/>
              <a:buChar char="•"/>
            </a:pPr>
            <a:r>
              <a:rPr lang="nb-NO"/>
              <a:t>To perform the RESTCONF call, use the module "ansible.builtin.uri". Check the Ansible documentation for how-to and examples</a:t>
            </a:r>
          </a:p>
          <a:p>
            <a:pPr marL="285750" indent="-285750">
              <a:buFont typeface="Arial" panose="020B0604020202020204" pitchFamily="34" charset="0"/>
              <a:buChar char="•"/>
            </a:pPr>
            <a:r>
              <a:rPr lang="nb-NO"/>
              <a:t>"url" should be copy-paste of what you have tested in Postman, just replace {{host}} with {{ ansible_host}}</a:t>
            </a:r>
          </a:p>
          <a:p>
            <a:pPr marL="285750" indent="-285750">
              <a:buFont typeface="Arial" panose="020B0604020202020204" pitchFamily="34" charset="0"/>
              <a:buChar char="•"/>
            </a:pPr>
            <a:r>
              <a:rPr lang="nb-NO"/>
              <a:t>Try to replicate headers, body format and method from Postman</a:t>
            </a:r>
          </a:p>
          <a:p>
            <a:pPr marL="285750" indent="-285750">
              <a:buFont typeface="Arial" panose="020B0604020202020204" pitchFamily="34" charset="0"/>
              <a:buChar char="•"/>
            </a:pPr>
            <a:r>
              <a:rPr lang="nb-NO"/>
              <a:t>Do not validate certs</a:t>
            </a:r>
          </a:p>
          <a:p>
            <a:pPr marL="285750" indent="-285750">
              <a:buFont typeface="Arial" panose="020B0604020202020204" pitchFamily="34" charset="0"/>
              <a:buChar char="•"/>
            </a:pPr>
            <a:r>
              <a:rPr lang="nb-NO"/>
              <a:t>Specify some valid HTTP status codes, at least status code 200</a:t>
            </a:r>
          </a:p>
          <a:p>
            <a:pPr marL="285750" indent="-285750">
              <a:buFont typeface="Arial" panose="020B0604020202020204" pitchFamily="34" charset="0"/>
              <a:buChar char="•"/>
            </a:pPr>
            <a:r>
              <a:rPr lang="nb-NO"/>
              <a:t>Create a second task for printing the results. Start by printing all of the result.</a:t>
            </a:r>
          </a:p>
          <a:p>
            <a:pPr marL="285750" indent="-285750">
              <a:buFont typeface="Arial" panose="020B0604020202020204" pitchFamily="34" charset="0"/>
              <a:buChar char="•"/>
            </a:pPr>
            <a:r>
              <a:rPr lang="nb-NO"/>
              <a:t>Try to narrow down the printing (think, what can you do with the results beside printing to the screen. It might be out of scope for this lab, but very nice to test how you can manipulate the results). Tips, msg: {{result['json']}} is the first step</a:t>
            </a:r>
          </a:p>
          <a:p>
            <a:pPr marL="285750" indent="-285750">
              <a:buFont typeface="Arial" panose="020B0604020202020204" pitchFamily="34" charset="0"/>
              <a:buChar char="•"/>
            </a:pPr>
            <a:r>
              <a:rPr lang="nb-NO"/>
              <a:t>Use a when: statement on the print results part. It should only run when the status code is 200 "OK".</a:t>
            </a:r>
          </a:p>
          <a:p>
            <a:pPr marL="285750" indent="-285750">
              <a:buFont typeface="Arial" panose="020B0604020202020204" pitchFamily="34" charset="0"/>
              <a:buChar char="•"/>
            </a:pPr>
            <a:endParaRPr lang="nb-NO"/>
          </a:p>
        </p:txBody>
      </p:sp>
    </p:spTree>
    <p:extLst>
      <p:ext uri="{BB962C8B-B14F-4D97-AF65-F5344CB8AC3E}">
        <p14:creationId xmlns:p14="http://schemas.microsoft.com/office/powerpoint/2010/main" val="14744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solution</a:t>
            </a:r>
          </a:p>
        </p:txBody>
      </p:sp>
      <p:sp>
        <p:nvSpPr>
          <p:cNvPr id="8" name="TextBox 7">
            <a:extLst>
              <a:ext uri="{FF2B5EF4-FFF2-40B4-BE49-F238E27FC236}">
                <a16:creationId xmlns:a16="http://schemas.microsoft.com/office/drawing/2014/main" id="{8B49BB3F-78D2-24EB-5080-98F42764BE7B}"/>
              </a:ext>
            </a:extLst>
          </p:cNvPr>
          <p:cNvSpPr txBox="1"/>
          <p:nvPr/>
        </p:nvSpPr>
        <p:spPr>
          <a:xfrm>
            <a:off x="8997696" y="407628"/>
            <a:ext cx="3192715" cy="2631490"/>
          </a:xfrm>
          <a:prstGeom prst="rect">
            <a:avLst/>
          </a:prstGeom>
          <a:noFill/>
          <a:ln>
            <a:solidFill>
              <a:srgbClr val="000000"/>
            </a:solidFill>
          </a:ln>
        </p:spPr>
        <p:txBody>
          <a:bodyPr wrap="square">
            <a:spAutoFit/>
          </a:bodyPr>
          <a:lstStyle/>
          <a:p>
            <a:r>
              <a:rPr lang="nb-NO" sz="500">
                <a:latin typeface="Consolas" panose="020B0609020204030204" pitchFamily="49" charset="0"/>
              </a:rPr>
              <a:t>---</a:t>
            </a:r>
          </a:p>
          <a:p>
            <a:endParaRPr lang="nb-NO" sz="500">
              <a:latin typeface="Consolas" panose="020B0609020204030204" pitchFamily="49" charset="0"/>
            </a:endParaRPr>
          </a:p>
          <a:p>
            <a:r>
              <a:rPr lang="nb-NO" sz="500">
                <a:latin typeface="Consolas" panose="020B0609020204030204" pitchFamily="49" charset="0"/>
              </a:rPr>
              <a:t>- name: RESTCONF demo playbook</a:t>
            </a:r>
          </a:p>
          <a:p>
            <a:r>
              <a:rPr lang="nb-NO" sz="500">
                <a:latin typeface="Consolas" panose="020B0609020204030204" pitchFamily="49" charset="0"/>
              </a:rPr>
              <a:t>  hosts: wlc</a:t>
            </a:r>
          </a:p>
          <a:p>
            <a:r>
              <a:rPr lang="nb-NO" sz="500">
                <a:latin typeface="Consolas" panose="020B0609020204030204" pitchFamily="49" charset="0"/>
              </a:rPr>
              <a:t>  connection: network_cli</a:t>
            </a:r>
          </a:p>
          <a:p>
            <a:r>
              <a:rPr lang="nb-NO" sz="500">
                <a:latin typeface="Consolas" panose="020B0609020204030204" pitchFamily="49" charset="0"/>
              </a:rPr>
              <a:t>  gather_facts: false</a:t>
            </a:r>
          </a:p>
          <a:p>
            <a:endParaRPr lang="nb-NO" sz="500">
              <a:latin typeface="Consolas" panose="020B0609020204030204" pitchFamily="49" charset="0"/>
            </a:endParaRPr>
          </a:p>
          <a:p>
            <a:r>
              <a:rPr lang="nb-NO" sz="500">
                <a:latin typeface="Consolas" panose="020B0609020204030204" pitchFamily="49" charset="0"/>
              </a:rPr>
              <a:t>  tasks:</a:t>
            </a:r>
          </a:p>
          <a:p>
            <a:endParaRPr lang="nb-NO" sz="500">
              <a:latin typeface="Consolas" panose="020B0609020204030204" pitchFamily="49" charset="0"/>
            </a:endParaRPr>
          </a:p>
          <a:p>
            <a:r>
              <a:rPr lang="nb-NO" sz="500">
                <a:latin typeface="Consolas" panose="020B0609020204030204" pitchFamily="49" charset="0"/>
              </a:rPr>
              <a:t>    - name: "Get Certificate list with RESTCONF"</a:t>
            </a:r>
          </a:p>
          <a:p>
            <a:r>
              <a:rPr lang="nb-NO" sz="500">
                <a:latin typeface="Consolas" panose="020B0609020204030204" pitchFamily="49" charset="0"/>
              </a:rPr>
              <a:t>      ansible.builtin.uri:</a:t>
            </a:r>
          </a:p>
          <a:p>
            <a:r>
              <a:rPr lang="nb-NO" sz="500">
                <a:latin typeface="Consolas" panose="020B0609020204030204" pitchFamily="49" charset="0"/>
              </a:rPr>
              <a:t>        url: "https://{{ ansible_host }}/restconf/data/Cisco-IOS-XE-crypto-pki-oper:crypto-pki-oper-data/crypto-pki-bundle?fields=label;cert/subject-name;cert/validity-end"</a:t>
            </a:r>
          </a:p>
          <a:p>
            <a:r>
              <a:rPr lang="nb-NO" sz="500">
                <a:latin typeface="Consolas" panose="020B0609020204030204" pitchFamily="49" charset="0"/>
              </a:rPr>
              <a:t>        user: "{{ ansible_user }}"</a:t>
            </a:r>
          </a:p>
          <a:p>
            <a:r>
              <a:rPr lang="nb-NO" sz="500">
                <a:latin typeface="Consolas" panose="020B0609020204030204" pitchFamily="49" charset="0"/>
              </a:rPr>
              <a:t>        password: "{{ ansible_password }}"</a:t>
            </a:r>
          </a:p>
          <a:p>
            <a:r>
              <a:rPr lang="nb-NO" sz="500">
                <a:latin typeface="Consolas" panose="020B0609020204030204" pitchFamily="49" charset="0"/>
              </a:rPr>
              <a:t>        method: GET</a:t>
            </a:r>
          </a:p>
          <a:p>
            <a:r>
              <a:rPr lang="nb-NO" sz="500">
                <a:latin typeface="Consolas" panose="020B0609020204030204" pitchFamily="49" charset="0"/>
              </a:rPr>
              <a:t>        headers:</a:t>
            </a:r>
          </a:p>
          <a:p>
            <a:r>
              <a:rPr lang="nb-NO" sz="500">
                <a:latin typeface="Consolas" panose="020B0609020204030204" pitchFamily="49" charset="0"/>
              </a:rPr>
              <a:t>          Content-Type: 'application/yang-data+json'</a:t>
            </a:r>
          </a:p>
          <a:p>
            <a:r>
              <a:rPr lang="nb-NO" sz="500">
                <a:latin typeface="Consolas" panose="020B0609020204030204" pitchFamily="49" charset="0"/>
              </a:rPr>
              <a:t>          Accept: 'application/yang-data+json'</a:t>
            </a:r>
          </a:p>
          <a:p>
            <a:r>
              <a:rPr lang="nb-NO" sz="500">
                <a:latin typeface="Consolas" panose="020B0609020204030204" pitchFamily="49" charset="0"/>
              </a:rPr>
              <a:t>        body_format: json</a:t>
            </a:r>
          </a:p>
          <a:p>
            <a:r>
              <a:rPr lang="nb-NO" sz="500">
                <a:latin typeface="Consolas" panose="020B0609020204030204" pitchFamily="49" charset="0"/>
              </a:rPr>
              <a:t>        body:</a:t>
            </a:r>
          </a:p>
          <a:p>
            <a:r>
              <a:rPr lang="nb-NO" sz="500">
                <a:latin typeface="Consolas" panose="020B0609020204030204" pitchFamily="49" charset="0"/>
              </a:rPr>
              <a:t>        validate_certs: false</a:t>
            </a:r>
          </a:p>
          <a:p>
            <a:r>
              <a:rPr lang="nb-NO" sz="500">
                <a:latin typeface="Consolas" panose="020B0609020204030204" pitchFamily="49" charset="0"/>
              </a:rPr>
              <a:t>        status_code:</a:t>
            </a:r>
          </a:p>
          <a:p>
            <a:r>
              <a:rPr lang="nb-NO" sz="500">
                <a:latin typeface="Consolas" panose="020B0609020204030204" pitchFamily="49" charset="0"/>
              </a:rPr>
              <a:t>          - 200</a:t>
            </a:r>
          </a:p>
          <a:p>
            <a:r>
              <a:rPr lang="nb-NO" sz="500">
                <a:latin typeface="Consolas" panose="020B0609020204030204" pitchFamily="49" charset="0"/>
              </a:rPr>
              <a:t>          - 204</a:t>
            </a:r>
          </a:p>
          <a:p>
            <a:r>
              <a:rPr lang="nb-NO" sz="500">
                <a:latin typeface="Consolas" panose="020B0609020204030204" pitchFamily="49" charset="0"/>
              </a:rPr>
              <a:t>          - 404</a:t>
            </a:r>
          </a:p>
          <a:p>
            <a:r>
              <a:rPr lang="nb-NO" sz="500">
                <a:latin typeface="Consolas" panose="020B0609020204030204" pitchFamily="49" charset="0"/>
              </a:rPr>
              <a:t>      register: result</a:t>
            </a:r>
          </a:p>
          <a:p>
            <a:endParaRPr lang="nb-NO" sz="500">
              <a:latin typeface="Consolas" panose="020B0609020204030204" pitchFamily="49" charset="0"/>
            </a:endParaRPr>
          </a:p>
          <a:p>
            <a:r>
              <a:rPr lang="nb-NO" sz="500">
                <a:latin typeface="Consolas" panose="020B0609020204030204" pitchFamily="49" charset="0"/>
              </a:rPr>
              <a:t>    - name: "View result"</a:t>
            </a:r>
          </a:p>
          <a:p>
            <a:r>
              <a:rPr lang="nb-NO" sz="500">
                <a:latin typeface="Consolas" panose="020B0609020204030204" pitchFamily="49" charset="0"/>
              </a:rPr>
              <a:t>      ansible.builtin.debug:</a:t>
            </a:r>
          </a:p>
          <a:p>
            <a:r>
              <a:rPr lang="nb-NO" sz="500">
                <a:latin typeface="Consolas" panose="020B0609020204030204" pitchFamily="49" charset="0"/>
              </a:rPr>
              <a:t>        msg: "{{ result['json']['Cisco-IOS-XE-crypto-pki-oper:crypto-pki-bundle'] }}"</a:t>
            </a:r>
          </a:p>
          <a:p>
            <a:r>
              <a:rPr lang="nb-NO" sz="500">
                <a:latin typeface="Consolas" panose="020B0609020204030204" pitchFamily="49" charset="0"/>
              </a:rPr>
              <a:t>      when: result.status == 200</a:t>
            </a:r>
          </a:p>
        </p:txBody>
      </p:sp>
      <p:sp>
        <p:nvSpPr>
          <p:cNvPr id="2" name="Footer Placeholder 6">
            <a:extLst>
              <a:ext uri="{FF2B5EF4-FFF2-40B4-BE49-F238E27FC236}">
                <a16:creationId xmlns:a16="http://schemas.microsoft.com/office/drawing/2014/main" id="{0884D1F7-A58F-CFF9-5C93-CE0DAA3FF5E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768856BF-81FE-B758-9370-AECA5AC63195}"/>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sp>
        <p:nvSpPr>
          <p:cNvPr id="6" name="TextBox 5">
            <a:extLst>
              <a:ext uri="{FF2B5EF4-FFF2-40B4-BE49-F238E27FC236}">
                <a16:creationId xmlns:a16="http://schemas.microsoft.com/office/drawing/2014/main" id="{1C586765-8AD0-4C7C-67B4-D69B5C0D4760}"/>
              </a:ext>
            </a:extLst>
          </p:cNvPr>
          <p:cNvSpPr txBox="1"/>
          <p:nvPr/>
        </p:nvSpPr>
        <p:spPr>
          <a:xfrm>
            <a:off x="150000" y="878002"/>
            <a:ext cx="3065065" cy="5141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sz="1100"/>
              <a:t>Playbook and task header is similar to previous tasks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Using ansible.builtin.uri</a:t>
            </a:r>
          </a:p>
          <a:p>
            <a:pPr marL="285750" indent="-285750">
              <a:buFont typeface="Arial" panose="020B0604020202020204" pitchFamily="34" charset="0"/>
              <a:buChar char="•"/>
            </a:pPr>
            <a:r>
              <a:rPr lang="nb-NO" sz="1100"/>
              <a:t>URL copy-paste from what is </a:t>
            </a:r>
            <a:br>
              <a:rPr lang="nb-NO" sz="1100"/>
            </a:br>
            <a:r>
              <a:rPr lang="nb-NO" sz="1100"/>
              <a:t>tested in Postman</a:t>
            </a:r>
          </a:p>
          <a:p>
            <a:pPr marL="285750" indent="-285750">
              <a:buFont typeface="Arial" panose="020B0604020202020204" pitchFamily="34" charset="0"/>
              <a:buChar char="•"/>
            </a:pPr>
            <a:r>
              <a:rPr lang="nb-NO" sz="1100"/>
              <a:t>Change host, user and password with the ansible_host, ansible_user and ansible_password values</a:t>
            </a:r>
          </a:p>
          <a:p>
            <a:pPr marL="285750" indent="-285750">
              <a:buFont typeface="Arial" panose="020B0604020202020204" pitchFamily="34" charset="0"/>
              <a:buChar char="•"/>
            </a:pPr>
            <a:r>
              <a:rPr lang="nb-NO" sz="1100"/>
              <a:t>Try to replicate method, headers and body format from Postman</a:t>
            </a:r>
          </a:p>
          <a:p>
            <a:pPr marL="285750" indent="-285750">
              <a:buFont typeface="Arial" panose="020B0604020202020204" pitchFamily="34" charset="0"/>
              <a:buChar char="•"/>
            </a:pPr>
            <a:r>
              <a:rPr lang="nb-NO" sz="1100"/>
              <a:t>Do not validate the HTTPS certs</a:t>
            </a:r>
            <a:br>
              <a:rPr lang="nb-NO" sz="1100"/>
            </a:br>
            <a:r>
              <a:rPr lang="nb-NO" sz="1100"/>
              <a:t>(at least in this lab)</a:t>
            </a:r>
          </a:p>
          <a:p>
            <a:pPr marL="285750" indent="-285750">
              <a:buFont typeface="Arial" panose="020B0604020202020204" pitchFamily="34" charset="0"/>
              <a:buChar char="•"/>
            </a:pPr>
            <a:r>
              <a:rPr lang="nb-NO" sz="1100"/>
              <a:t>Valid return status codes</a:t>
            </a:r>
          </a:p>
          <a:p>
            <a:pPr marL="285750" indent="-285750">
              <a:buFont typeface="Arial" panose="020B0604020202020204" pitchFamily="34" charset="0"/>
              <a:buChar char="•"/>
            </a:pPr>
            <a:endParaRPr lang="nb-NO" sz="1100"/>
          </a:p>
          <a:p>
            <a:pPr marL="285750" indent="-285750">
              <a:buFont typeface="Arial" panose="020B0604020202020204" pitchFamily="34" charset="0"/>
              <a:buChar char="•"/>
            </a:pPr>
            <a:r>
              <a:rPr lang="nb-NO" sz="1100"/>
              <a:t>View the results using ansible.builtin.debug module</a:t>
            </a:r>
          </a:p>
          <a:p>
            <a:pPr marL="285750" indent="-285750">
              <a:buFont typeface="Arial" panose="020B0604020202020204" pitchFamily="34" charset="0"/>
              <a:buChar char="•"/>
            </a:pPr>
            <a:r>
              <a:rPr lang="nb-NO" sz="1100"/>
              <a:t>Only when the HTTP status code of the RESTCONF call is 200 ("OK")</a:t>
            </a:r>
            <a:endParaRPr lang="en-GB" sz="1100"/>
          </a:p>
        </p:txBody>
      </p:sp>
      <p:sp>
        <p:nvSpPr>
          <p:cNvPr id="10" name="TextBox 9">
            <a:extLst>
              <a:ext uri="{FF2B5EF4-FFF2-40B4-BE49-F238E27FC236}">
                <a16:creationId xmlns:a16="http://schemas.microsoft.com/office/drawing/2014/main" id="{C9F1839B-EE6E-E7E4-F70B-2494C6EEA738}"/>
              </a:ext>
            </a:extLst>
          </p:cNvPr>
          <p:cNvSpPr txBox="1"/>
          <p:nvPr/>
        </p:nvSpPr>
        <p:spPr>
          <a:xfrm>
            <a:off x="8928340" y="162270"/>
            <a:ext cx="3111260" cy="276999"/>
          </a:xfrm>
          <a:prstGeom prst="rect">
            <a:avLst/>
          </a:prstGeom>
          <a:noFill/>
        </p:spPr>
        <p:txBody>
          <a:bodyPr wrap="square">
            <a:spAutoFit/>
          </a:bodyPr>
          <a:lstStyle/>
          <a:p>
            <a:r>
              <a:rPr lang="en-GB" sz="1200">
                <a:latin typeface="Consolas" panose="020B0609020204030204" pitchFamily="49" charset="0"/>
              </a:rPr>
              <a:t>ansible-restconf-playbook</a:t>
            </a:r>
            <a:r>
              <a:rPr lang="en-GB" sz="1200" err="1">
                <a:latin typeface="Consolas" panose="020B0609020204030204" pitchFamily="49" charset="0"/>
              </a:rPr>
              <a:t>.</a:t>
            </a:r>
            <a:r>
              <a:rPr lang="en-GB" sz="1200">
                <a:latin typeface="Consolas" panose="020B0609020204030204" pitchFamily="49" charset="0"/>
              </a:rPr>
              <a:t>yml</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D1F227F3-E72C-2717-0385-26497AB3FD9A}"/>
              </a:ext>
            </a:extLst>
          </p:cNvPr>
          <p:cNvPicPr>
            <a:picLocks noChangeAspect="1"/>
          </p:cNvPicPr>
          <p:nvPr/>
        </p:nvPicPr>
        <p:blipFill>
          <a:blip r:embed="rId3"/>
          <a:stretch>
            <a:fillRect/>
          </a:stretch>
        </p:blipFill>
        <p:spPr>
          <a:xfrm>
            <a:off x="3215065" y="972000"/>
            <a:ext cx="5760281" cy="4323856"/>
          </a:xfrm>
          <a:prstGeom prst="rect">
            <a:avLst/>
          </a:prstGeom>
        </p:spPr>
      </p:pic>
      <p:cxnSp>
        <p:nvCxnSpPr>
          <p:cNvPr id="11" name="Straight Arrow Connector 10">
            <a:extLst>
              <a:ext uri="{FF2B5EF4-FFF2-40B4-BE49-F238E27FC236}">
                <a16:creationId xmlns:a16="http://schemas.microsoft.com/office/drawing/2014/main" id="{70AF6125-1E1A-C765-1442-11F3CCAFFA99}"/>
              </a:ext>
            </a:extLst>
          </p:cNvPr>
          <p:cNvCxnSpPr>
            <a:cxnSpLocks/>
          </p:cNvCxnSpPr>
          <p:nvPr/>
        </p:nvCxnSpPr>
        <p:spPr>
          <a:xfrm>
            <a:off x="1754038" y="2447359"/>
            <a:ext cx="2298850" cy="114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AB8FC9-847F-DC84-6E26-A18F82A57835}"/>
              </a:ext>
            </a:extLst>
          </p:cNvPr>
          <p:cNvCxnSpPr>
            <a:cxnSpLocks/>
          </p:cNvCxnSpPr>
          <p:nvPr/>
        </p:nvCxnSpPr>
        <p:spPr>
          <a:xfrm>
            <a:off x="2127418" y="1967299"/>
            <a:ext cx="1796882" cy="456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D95B822-9646-CEA9-FBDD-C186E82F4777}"/>
              </a:ext>
            </a:extLst>
          </p:cNvPr>
          <p:cNvCxnSpPr>
            <a:cxnSpLocks/>
          </p:cNvCxnSpPr>
          <p:nvPr/>
        </p:nvCxnSpPr>
        <p:spPr>
          <a:xfrm flipV="1">
            <a:off x="2927518" y="2800350"/>
            <a:ext cx="1044407" cy="142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93CC68B-DB6D-EE3E-DB66-A7B179DA70FC}"/>
              </a:ext>
            </a:extLst>
          </p:cNvPr>
          <p:cNvCxnSpPr>
            <a:cxnSpLocks/>
          </p:cNvCxnSpPr>
          <p:nvPr/>
        </p:nvCxnSpPr>
        <p:spPr>
          <a:xfrm flipV="1">
            <a:off x="3102778" y="3290888"/>
            <a:ext cx="816760" cy="147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AA6A30-2813-74FD-C42F-FC928EDAB6EB}"/>
              </a:ext>
            </a:extLst>
          </p:cNvPr>
          <p:cNvCxnSpPr>
            <a:cxnSpLocks/>
          </p:cNvCxnSpPr>
          <p:nvPr/>
        </p:nvCxnSpPr>
        <p:spPr>
          <a:xfrm flipV="1">
            <a:off x="2752258" y="3814763"/>
            <a:ext cx="1314917" cy="126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D8B702-73FC-2BE5-4CFE-63A238DB68B0}"/>
              </a:ext>
            </a:extLst>
          </p:cNvPr>
          <p:cNvCxnSpPr>
            <a:cxnSpLocks/>
          </p:cNvCxnSpPr>
          <p:nvPr/>
        </p:nvCxnSpPr>
        <p:spPr>
          <a:xfrm flipV="1">
            <a:off x="2226478" y="4181475"/>
            <a:ext cx="1778785" cy="247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175FBF8-68DF-3FBA-9F29-4DA1CBBFF18D}"/>
              </a:ext>
            </a:extLst>
          </p:cNvPr>
          <p:cNvCxnSpPr>
            <a:cxnSpLocks/>
          </p:cNvCxnSpPr>
          <p:nvPr/>
        </p:nvCxnSpPr>
        <p:spPr>
          <a:xfrm flipV="1">
            <a:off x="2485558" y="4919663"/>
            <a:ext cx="1400642" cy="293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8959B0F-F131-C365-B161-BE1AB48D0924}"/>
              </a:ext>
            </a:extLst>
          </p:cNvPr>
          <p:cNvCxnSpPr>
            <a:cxnSpLocks/>
          </p:cNvCxnSpPr>
          <p:nvPr/>
        </p:nvCxnSpPr>
        <p:spPr>
          <a:xfrm flipV="1">
            <a:off x="3201838" y="5229225"/>
            <a:ext cx="731987" cy="319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5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Example output</a:t>
            </a:r>
          </a:p>
        </p:txBody>
      </p:sp>
      <p:sp>
        <p:nvSpPr>
          <p:cNvPr id="2" name="Footer Placeholder 6">
            <a:extLst>
              <a:ext uri="{FF2B5EF4-FFF2-40B4-BE49-F238E27FC236}">
                <a16:creationId xmlns:a16="http://schemas.microsoft.com/office/drawing/2014/main" id="{88118934-25C8-67FE-C498-E5D3C68D216C}"/>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4042013A-7FFE-A422-1E55-6E3D09AE940E}"/>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#23: Ansible - Using </a:t>
            </a:r>
            <a:r>
              <a:rPr lang="en-US" sz="1100" err="1"/>
              <a:t>RESTCONF</a:t>
            </a:r>
            <a:endParaRPr lang="en-US" sz="1100"/>
          </a:p>
        </p:txBody>
      </p:sp>
      <p:pic>
        <p:nvPicPr>
          <p:cNvPr id="6" name="Picture 5">
            <a:extLst>
              <a:ext uri="{FF2B5EF4-FFF2-40B4-BE49-F238E27FC236}">
                <a16:creationId xmlns:a16="http://schemas.microsoft.com/office/drawing/2014/main" id="{A452D9A1-C0E7-55D3-A328-D54A222476C2}"/>
              </a:ext>
            </a:extLst>
          </p:cNvPr>
          <p:cNvPicPr>
            <a:picLocks noChangeAspect="1"/>
          </p:cNvPicPr>
          <p:nvPr/>
        </p:nvPicPr>
        <p:blipFill>
          <a:blip r:embed="rId3"/>
          <a:stretch>
            <a:fillRect/>
          </a:stretch>
        </p:blipFill>
        <p:spPr>
          <a:xfrm>
            <a:off x="258060" y="1489584"/>
            <a:ext cx="11193437" cy="4486901"/>
          </a:xfrm>
          <a:prstGeom prst="rect">
            <a:avLst/>
          </a:prstGeom>
        </p:spPr>
      </p:pic>
      <p:sp>
        <p:nvSpPr>
          <p:cNvPr id="7" name="TextBox 6">
            <a:extLst>
              <a:ext uri="{FF2B5EF4-FFF2-40B4-BE49-F238E27FC236}">
                <a16:creationId xmlns:a16="http://schemas.microsoft.com/office/drawing/2014/main" id="{83C1678E-75C3-9749-76E3-686AB96A7833}"/>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Tree>
    <p:extLst>
      <p:ext uri="{BB962C8B-B14F-4D97-AF65-F5344CB8AC3E}">
        <p14:creationId xmlns:p14="http://schemas.microsoft.com/office/powerpoint/2010/main" val="36009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35</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Intro</a:t>
            </a:r>
          </a:p>
        </p:txBody>
      </p:sp>
      <p:sp>
        <p:nvSpPr>
          <p:cNvPr id="10" name="TextBox 9">
            <a:extLst>
              <a:ext uri="{FF2B5EF4-FFF2-40B4-BE49-F238E27FC236}">
                <a16:creationId xmlns:a16="http://schemas.microsoft.com/office/drawing/2014/main" id="{E30E662F-36B6-FB8B-1938-7DA191666FA0}"/>
              </a:ext>
            </a:extLst>
          </p:cNvPr>
          <p:cNvSpPr txBox="1"/>
          <p:nvPr/>
        </p:nvSpPr>
        <p:spPr>
          <a:xfrm>
            <a:off x="540000" y="1046126"/>
            <a:ext cx="11467970" cy="5201674"/>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If you want to do some stuff that is not supported in the builtin or community modules, you can write your own module. It can be small or large project, but it can also be something that is simple in Python, but that you would need to make complex structures in Ansible to solve</a:t>
            </a:r>
          </a:p>
          <a:p>
            <a:r>
              <a:rPr lang="en-GB"/>
              <a:t>The example will</a:t>
            </a:r>
          </a:p>
          <a:p>
            <a:pPr lvl="1"/>
            <a:r>
              <a:rPr lang="en-GB"/>
              <a:t>Get "show run" from our device(s) using the cisco.ios.ios_facts module</a:t>
            </a:r>
          </a:p>
          <a:p>
            <a:pPr lvl="1"/>
            <a:r>
              <a:rPr lang="en-GB"/>
              <a:t>Call our own module that use the input and return values based on that</a:t>
            </a:r>
          </a:p>
          <a:p>
            <a:pPr lvl="1"/>
            <a:r>
              <a:rPr lang="en-GB"/>
              <a:t>Print the result</a:t>
            </a:r>
          </a:p>
          <a:p>
            <a:r>
              <a:rPr lang="en-GB"/>
              <a:t>This is a simple test/demo of a module. Some practical use of this module could be to check whether RESTCONF is enabled on a device, and based on the result of this test you could run other tasks as either RESTCONF, or fallback to CLI mode if RESTCONF is not available.</a:t>
            </a:r>
          </a:p>
        </p:txBody>
      </p:sp>
    </p:spTree>
    <p:extLst>
      <p:ext uri="{BB962C8B-B14F-4D97-AF65-F5344CB8AC3E}">
        <p14:creationId xmlns:p14="http://schemas.microsoft.com/office/powerpoint/2010/main" val="11855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36</a:t>
            </a:fld>
            <a:endParaRPr lang="en-GB"/>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9" name="Text+Image 50:50">
            <a:extLst>
              <a:ext uri="{FF2B5EF4-FFF2-40B4-BE49-F238E27FC236}">
                <a16:creationId xmlns:a16="http://schemas.microsoft.com/office/drawing/2014/main" id="{6A5D60BD-CD02-46F7-8AAF-2F3CBF449A08}"/>
              </a:ext>
            </a:extLst>
          </p:cNvPr>
          <p:cNvSpPr txBox="1">
            <a:spLocks noGrp="1"/>
          </p:cNvSpPr>
          <p:nvPr>
            <p:ph type="title"/>
          </p:nvPr>
        </p:nvSpPr>
        <p:spPr>
          <a:xfrm>
            <a:off x="540000" y="432000"/>
            <a:ext cx="11109600" cy="540000"/>
          </a:xfrm>
        </p:spPr>
        <p:txBody>
          <a:bodyPr anchor="ctr">
            <a:normAutofit/>
          </a:bodyPr>
          <a:lstStyle/>
          <a:p>
            <a:r>
              <a:rPr lang="en-GB"/>
              <a:t>Ansible - Writing your own module - Tasks</a:t>
            </a:r>
          </a:p>
        </p:txBody>
      </p:sp>
      <p:sp>
        <p:nvSpPr>
          <p:cNvPr id="4" name="The distance between the headline and the start of the body copy is always constant.…">
            <a:extLst>
              <a:ext uri="{FF2B5EF4-FFF2-40B4-BE49-F238E27FC236}">
                <a16:creationId xmlns:a16="http://schemas.microsoft.com/office/drawing/2014/main" id="{FCE26264-3F4D-B14D-C213-FA2591C21C21}"/>
              </a:ext>
            </a:extLst>
          </p:cNvPr>
          <p:cNvSpPr txBox="1">
            <a:spLocks/>
          </p:cNvSpPr>
          <p:nvPr/>
        </p:nvSpPr>
        <p:spPr bwMode="gray">
          <a:xfrm>
            <a:off x="634598" y="818826"/>
            <a:ext cx="9913086"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"ansible-restconf-playbook.yml"</a:t>
            </a:r>
          </a:p>
          <a:p>
            <a:pPr lvl="1">
              <a:lnSpc>
                <a:spcPct val="110000"/>
              </a:lnSpc>
            </a:pPr>
            <a:r>
              <a:rPr lang="en-US" sz="1200"/>
              <a:t>Copy the hosts.yml from previous projects</a:t>
            </a:r>
          </a:p>
          <a:p>
            <a:pPr lvl="1">
              <a:lnSpc>
                <a:spcPct val="110000"/>
              </a:lnSpc>
            </a:pPr>
            <a:r>
              <a:rPr lang="en-US" sz="1200"/>
              <a:t>Create a "library" folder with a file "check_restconf_status.py" inside</a:t>
            </a:r>
          </a:p>
          <a:p>
            <a:pPr lvl="1">
              <a:lnSpc>
                <a:spcPct val="110000"/>
              </a:lnSpc>
            </a:pPr>
            <a:r>
              <a:rPr lang="en-US" sz="1200"/>
              <a:t>Create a "logs" folder where we will dump some log files later</a:t>
            </a:r>
          </a:p>
          <a:p>
            <a:pPr lvl="1">
              <a:lnSpc>
                <a:spcPct val="110000"/>
              </a:lnSpc>
            </a:pPr>
            <a:r>
              <a:rPr lang="en-US" sz="1200"/>
              <a:t>Remember to activate the automation-venv (use this for both Ansible and Python files in this exercise)</a:t>
            </a:r>
          </a:p>
          <a:p>
            <a:pPr lvl="1">
              <a:lnSpc>
                <a:spcPct val="110000"/>
              </a:lnSpc>
            </a:pPr>
            <a:endParaRPr lang="en-US" sz="1300"/>
          </a:p>
          <a:p>
            <a:pPr>
              <a:lnSpc>
                <a:spcPct val="110000"/>
              </a:lnSpc>
            </a:pPr>
            <a:r>
              <a:rPr lang="en-US" sz="1400"/>
              <a:t>Task 1: Create the Python module</a:t>
            </a:r>
          </a:p>
          <a:p>
            <a:pPr lvl="1">
              <a:lnSpc>
                <a:spcPct val="110000"/>
              </a:lnSpc>
            </a:pPr>
            <a:r>
              <a:rPr lang="en-US" sz="1200"/>
              <a:t>Use the example in the Ansible docs "Developing modules" as an example</a:t>
            </a:r>
            <a:br>
              <a:rPr lang="en-US" sz="1200"/>
            </a:br>
            <a:r>
              <a:rPr lang="en-US" sz="1200">
                <a:hlinkClick r:id="rId3"/>
              </a:rPr>
              <a:t>https://docs.ansible.com/ansible/latest/dev_guide/developing_modules_general.html</a:t>
            </a:r>
            <a:endParaRPr lang="en-US" sz="1200"/>
          </a:p>
          <a:p>
            <a:pPr>
              <a:lnSpc>
                <a:spcPct val="110000"/>
              </a:lnSpc>
            </a:pPr>
            <a:r>
              <a:rPr lang="en-US" sz="1400"/>
              <a:t>Task 2: Create the Ansible playbook</a:t>
            </a:r>
          </a:p>
          <a:p>
            <a:pPr lvl="1">
              <a:lnSpc>
                <a:spcPct val="110000"/>
              </a:lnSpc>
            </a:pPr>
            <a:r>
              <a:rPr lang="en-US" sz="1200"/>
              <a:t>The playbook should have 3 tasks</a:t>
            </a:r>
          </a:p>
          <a:p>
            <a:pPr lvl="2">
              <a:lnSpc>
                <a:spcPct val="110000"/>
              </a:lnSpc>
            </a:pPr>
            <a:r>
              <a:rPr lang="en-US" sz="1000"/>
              <a:t>Gather IOS facts (check docs on the cisco.ios.ios_facts module, </a:t>
            </a:r>
            <a:r>
              <a:rPr lang="en-US" sz="1000">
                <a:hlinkClick r:id="rId4"/>
              </a:rPr>
              <a:t>https://docs.ansible.com/ansible/latest/collections/cisco/ios/ios_facts_module.html#ansible-collections-cisco-ios-ios-facts-module</a:t>
            </a:r>
            <a:r>
              <a:rPr lang="en-US" sz="1000"/>
              <a:t>)</a:t>
            </a:r>
          </a:p>
          <a:p>
            <a:pPr lvl="2">
              <a:lnSpc>
                <a:spcPct val="110000"/>
              </a:lnSpc>
            </a:pPr>
            <a:r>
              <a:rPr lang="en-US" sz="1000"/>
              <a:t>Run your module, it should be called the same way as a regular module, and the arguments indented below the module</a:t>
            </a:r>
          </a:p>
          <a:p>
            <a:pPr lvl="2">
              <a:lnSpc>
                <a:spcPct val="110000"/>
              </a:lnSpc>
            </a:pPr>
            <a:r>
              <a:rPr lang="en-US" sz="1000"/>
              <a:t>Write the results to a YAML file</a:t>
            </a:r>
          </a:p>
        </p:txBody>
      </p:sp>
      <p:pic>
        <p:nvPicPr>
          <p:cNvPr id="5" name="Picture 4">
            <a:extLst>
              <a:ext uri="{FF2B5EF4-FFF2-40B4-BE49-F238E27FC236}">
                <a16:creationId xmlns:a16="http://schemas.microsoft.com/office/drawing/2014/main" id="{197D59AD-DF09-3AE2-740B-B103A6623F51}"/>
              </a:ext>
            </a:extLst>
          </p:cNvPr>
          <p:cNvPicPr>
            <a:picLocks noChangeAspect="1"/>
          </p:cNvPicPr>
          <p:nvPr/>
        </p:nvPicPr>
        <p:blipFill>
          <a:blip r:embed="rId5"/>
          <a:stretch>
            <a:fillRect/>
          </a:stretch>
        </p:blipFill>
        <p:spPr>
          <a:xfrm>
            <a:off x="8955993" y="2609172"/>
            <a:ext cx="1533739" cy="257211"/>
          </a:xfrm>
          <a:prstGeom prst="rect">
            <a:avLst/>
          </a:prstGeom>
        </p:spPr>
      </p:pic>
      <p:sp>
        <p:nvSpPr>
          <p:cNvPr id="6" name="TextBox 5">
            <a:extLst>
              <a:ext uri="{FF2B5EF4-FFF2-40B4-BE49-F238E27FC236}">
                <a16:creationId xmlns:a16="http://schemas.microsoft.com/office/drawing/2014/main" id="{8D37C3B1-488A-FF45-3738-65660D0359D5}"/>
              </a:ext>
            </a:extLst>
          </p:cNvPr>
          <p:cNvSpPr txBox="1"/>
          <p:nvPr/>
        </p:nvSpPr>
        <p:spPr>
          <a:xfrm>
            <a:off x="1112440" y="2883064"/>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-automation/Lab24_Ansible-module</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:~/wifi-automation/Lab24_Ansible-module</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7" name="Picture 6">
            <a:extLst>
              <a:ext uri="{FF2B5EF4-FFF2-40B4-BE49-F238E27FC236}">
                <a16:creationId xmlns:a16="http://schemas.microsoft.com/office/drawing/2014/main" id="{918C55FD-147A-A156-52DD-63B9E43E4A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3263" y="400746"/>
            <a:ext cx="2183645" cy="1692749"/>
          </a:xfrm>
          <a:prstGeom prst="rect">
            <a:avLst/>
          </a:prstGeom>
        </p:spPr>
      </p:pic>
      <p:cxnSp>
        <p:nvCxnSpPr>
          <p:cNvPr id="8" name="Straight Arrow Connector 7">
            <a:extLst>
              <a:ext uri="{FF2B5EF4-FFF2-40B4-BE49-F238E27FC236}">
                <a16:creationId xmlns:a16="http://schemas.microsoft.com/office/drawing/2014/main" id="{DD7EA3CA-D662-E8C3-059F-D59324124839}"/>
              </a:ext>
            </a:extLst>
          </p:cNvPr>
          <p:cNvCxnSpPr>
            <a:cxnSpLocks/>
            <a:endCxn id="7" idx="1"/>
          </p:cNvCxnSpPr>
          <p:nvPr/>
        </p:nvCxnSpPr>
        <p:spPr>
          <a:xfrm>
            <a:off x="5317958" y="1106905"/>
            <a:ext cx="3545305" cy="140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35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1</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I have removed all the docs from the example, you could probably keep it</a:t>
            </a:r>
          </a:p>
          <a:p>
            <a:pPr>
              <a:lnSpc>
                <a:spcPct val="110000"/>
              </a:lnSpc>
            </a:pPr>
            <a:endParaRPr lang="en-US" sz="1200"/>
          </a:p>
          <a:p>
            <a:pPr>
              <a:lnSpc>
                <a:spcPct val="110000"/>
              </a:lnSpc>
            </a:pPr>
            <a:r>
              <a:rPr lang="en-US" sz="1200"/>
              <a:t>module args should be "hostname" and "show_run", both dict objects of type 'str'</a:t>
            </a:r>
          </a:p>
          <a:p>
            <a:pPr>
              <a:lnSpc>
                <a:spcPct val="110000"/>
              </a:lnSpc>
            </a:pPr>
            <a:r>
              <a:rPr lang="en-US" sz="1200"/>
              <a:t>result should be dict, with changed=False and nothing else</a:t>
            </a:r>
          </a:p>
          <a:p>
            <a:pPr>
              <a:lnSpc>
                <a:spcPct val="110000"/>
              </a:lnSpc>
            </a:pPr>
            <a:r>
              <a:rPr lang="en-US" sz="1200"/>
              <a:t>In the part where the actual "doing" is taking place, put stuff into result dict. You can add new key-value-pairs as you like</a:t>
            </a:r>
          </a:p>
          <a:p>
            <a:pPr>
              <a:lnSpc>
                <a:spcPct val="110000"/>
              </a:lnSpc>
            </a:pPr>
            <a:r>
              <a:rPr lang="en-US" sz="1200"/>
              <a:t>Take the hostname from input parameters, put it in the result dict, under result['hostname']</a:t>
            </a:r>
          </a:p>
          <a:p>
            <a:pPr>
              <a:lnSpc>
                <a:spcPct val="110000"/>
              </a:lnSpc>
            </a:pPr>
            <a:r>
              <a:rPr lang="en-US" sz="1200"/>
              <a:t>Check if "restconf" is in the variable module.params['show_run']</a:t>
            </a:r>
          </a:p>
          <a:p>
            <a:pPr lvl="1">
              <a:lnSpc>
                <a:spcPct val="110000"/>
              </a:lnSpc>
            </a:pPr>
            <a:r>
              <a:rPr lang="en-US" sz="1200"/>
              <a:t>If yes, put "True" in result['restconf_enabled']</a:t>
            </a:r>
          </a:p>
          <a:p>
            <a:pPr lvl="1">
              <a:lnSpc>
                <a:spcPct val="110000"/>
              </a:lnSpc>
            </a:pPr>
            <a:r>
              <a:rPr lang="en-US" sz="1200"/>
              <a:t>If no, put "False" in result['restconf_enabled']</a:t>
            </a:r>
          </a:p>
          <a:p>
            <a:pPr>
              <a:lnSpc>
                <a:spcPct val="110000"/>
              </a:lnSpc>
            </a:pPr>
            <a:endParaRPr lang="en-US" sz="1400"/>
          </a:p>
          <a:p>
            <a:pPr>
              <a:lnSpc>
                <a:spcPct val="110000"/>
              </a:lnSpc>
            </a:pPr>
            <a:r>
              <a:rPr lang="en-US" sz="1400"/>
              <a:t>On exit, return the results back to Ansible</a:t>
            </a:r>
          </a:p>
        </p:txBody>
      </p:sp>
      <p:pic>
        <p:nvPicPr>
          <p:cNvPr id="9" name="Picture 8">
            <a:extLst>
              <a:ext uri="{FF2B5EF4-FFF2-40B4-BE49-F238E27FC236}">
                <a16:creationId xmlns:a16="http://schemas.microsoft.com/office/drawing/2014/main" id="{D76DD14B-E9B4-F079-B9F8-6CE386F6F6D9}"/>
              </a:ext>
            </a:extLst>
          </p:cNvPr>
          <p:cNvPicPr>
            <a:picLocks noChangeAspect="1"/>
          </p:cNvPicPr>
          <p:nvPr/>
        </p:nvPicPr>
        <p:blipFill>
          <a:blip r:embed="rId3"/>
          <a:stretch>
            <a:fillRect/>
          </a:stretch>
        </p:blipFill>
        <p:spPr>
          <a:xfrm>
            <a:off x="7180919" y="902368"/>
            <a:ext cx="5009494" cy="5181600"/>
          </a:xfrm>
          <a:prstGeom prst="rect">
            <a:avLst/>
          </a:prstGeom>
        </p:spPr>
      </p:pic>
      <p:cxnSp>
        <p:nvCxnSpPr>
          <p:cNvPr id="10" name="Straight Arrow Connector 9">
            <a:extLst>
              <a:ext uri="{FF2B5EF4-FFF2-40B4-BE49-F238E27FC236}">
                <a16:creationId xmlns:a16="http://schemas.microsoft.com/office/drawing/2014/main" id="{88DE2AEF-4C28-2B87-6A91-B833C8F99C3A}"/>
              </a:ext>
            </a:extLst>
          </p:cNvPr>
          <p:cNvCxnSpPr>
            <a:cxnSpLocks/>
          </p:cNvCxnSpPr>
          <p:nvPr/>
        </p:nvCxnSpPr>
        <p:spPr>
          <a:xfrm flipV="1">
            <a:off x="5719011" y="1644316"/>
            <a:ext cx="1925052" cy="320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F0817CE-9546-EB03-AE52-8616347CCE74}"/>
              </a:ext>
            </a:extLst>
          </p:cNvPr>
          <p:cNvCxnSpPr>
            <a:cxnSpLocks/>
          </p:cNvCxnSpPr>
          <p:nvPr/>
        </p:nvCxnSpPr>
        <p:spPr>
          <a:xfrm flipV="1">
            <a:off x="5548914" y="2391410"/>
            <a:ext cx="2095149" cy="9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845DA0F-7EAE-9C27-07ED-A76B46DCC514}"/>
              </a:ext>
            </a:extLst>
          </p:cNvPr>
          <p:cNvCxnSpPr>
            <a:cxnSpLocks/>
          </p:cNvCxnSpPr>
          <p:nvPr/>
        </p:nvCxnSpPr>
        <p:spPr>
          <a:xfrm>
            <a:off x="5719011" y="3352800"/>
            <a:ext cx="1925052" cy="425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F50B3F6-5AB7-5BF3-190A-94386CF1E1BF}"/>
              </a:ext>
            </a:extLst>
          </p:cNvPr>
          <p:cNvCxnSpPr>
            <a:cxnSpLocks/>
          </p:cNvCxnSpPr>
          <p:nvPr/>
        </p:nvCxnSpPr>
        <p:spPr>
          <a:xfrm>
            <a:off x="5967662" y="3905936"/>
            <a:ext cx="1676401" cy="341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5C3A52A-E77D-E615-FDFC-BE19D81FFE2D}"/>
              </a:ext>
            </a:extLst>
          </p:cNvPr>
          <p:cNvCxnSpPr>
            <a:cxnSpLocks/>
          </p:cNvCxnSpPr>
          <p:nvPr/>
        </p:nvCxnSpPr>
        <p:spPr>
          <a:xfrm>
            <a:off x="4920087" y="4200869"/>
            <a:ext cx="2723976" cy="170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20A22B9-87F1-2A81-0970-C71BD4ED79A5}"/>
              </a:ext>
            </a:extLst>
          </p:cNvPr>
          <p:cNvCxnSpPr>
            <a:cxnSpLocks/>
          </p:cNvCxnSpPr>
          <p:nvPr/>
        </p:nvCxnSpPr>
        <p:spPr>
          <a:xfrm>
            <a:off x="4920087" y="4514102"/>
            <a:ext cx="2723976" cy="258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82C7F11-B6F9-BC8E-C274-D1392ECC27A9}"/>
              </a:ext>
            </a:extLst>
          </p:cNvPr>
          <p:cNvCxnSpPr>
            <a:cxnSpLocks/>
          </p:cNvCxnSpPr>
          <p:nvPr/>
        </p:nvCxnSpPr>
        <p:spPr>
          <a:xfrm flipV="1">
            <a:off x="4732812" y="5194027"/>
            <a:ext cx="2911251" cy="49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7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Hints for task 2</a:t>
            </a:r>
          </a:p>
        </p:txBody>
      </p:sp>
      <p:sp>
        <p:nvSpPr>
          <p:cNvPr id="2" name="Footer Placeholder 6">
            <a:extLst>
              <a:ext uri="{FF2B5EF4-FFF2-40B4-BE49-F238E27FC236}">
                <a16:creationId xmlns:a16="http://schemas.microsoft.com/office/drawing/2014/main" id="{8A4A0167-F03C-40E4-378A-CCAF143EE3B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1116D423-D4BC-D2DB-0D85-F7A742563FE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6" name="The distance between the headline and the start of the body copy is always constant.…">
            <a:extLst>
              <a:ext uri="{FF2B5EF4-FFF2-40B4-BE49-F238E27FC236}">
                <a16:creationId xmlns:a16="http://schemas.microsoft.com/office/drawing/2014/main" id="{77D63021-4198-3B49-1D54-E8FBDF78E44F}"/>
              </a:ext>
            </a:extLst>
          </p:cNvPr>
          <p:cNvSpPr txBox="1">
            <a:spLocks/>
          </p:cNvSpPr>
          <p:nvPr/>
        </p:nvSpPr>
        <p:spPr bwMode="gray">
          <a:xfrm>
            <a:off x="634597" y="818826"/>
            <a:ext cx="5333065" cy="542897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Same playbook opening as we have used in the previous examples</a:t>
            </a:r>
          </a:p>
          <a:p>
            <a:pPr>
              <a:lnSpc>
                <a:spcPct val="110000"/>
              </a:lnSpc>
            </a:pPr>
            <a:endParaRPr lang="en-US" sz="1200"/>
          </a:p>
          <a:p>
            <a:pPr>
              <a:lnSpc>
                <a:spcPct val="110000"/>
              </a:lnSpc>
            </a:pPr>
            <a:endParaRPr lang="en-US" sz="1200"/>
          </a:p>
          <a:p>
            <a:pPr>
              <a:lnSpc>
                <a:spcPct val="110000"/>
              </a:lnSpc>
            </a:pPr>
            <a:r>
              <a:rPr lang="en-US" sz="1200"/>
              <a:t>Gather IOS facts from the devices</a:t>
            </a:r>
          </a:p>
          <a:p>
            <a:pPr>
              <a:lnSpc>
                <a:spcPct val="110000"/>
              </a:lnSpc>
            </a:pPr>
            <a:endParaRPr lang="en-US" sz="1200"/>
          </a:p>
          <a:p>
            <a:pPr>
              <a:lnSpc>
                <a:spcPct val="110000"/>
              </a:lnSpc>
            </a:pPr>
            <a:endParaRPr lang="en-US" sz="1200"/>
          </a:p>
          <a:p>
            <a:pPr>
              <a:lnSpc>
                <a:spcPct val="110000"/>
              </a:lnSpc>
            </a:pPr>
            <a:r>
              <a:rPr lang="en-US" sz="1200"/>
              <a:t>Call your module as you would any other module. As long as the name matches (without the .py extension) and it is located in the library folder, it will be found automatically</a:t>
            </a:r>
          </a:p>
          <a:p>
            <a:pPr>
              <a:lnSpc>
                <a:spcPct val="110000"/>
              </a:lnSpc>
            </a:pPr>
            <a:r>
              <a:rPr lang="en-US" sz="1200"/>
              <a:t>Indented under the module you put the input variables</a:t>
            </a:r>
          </a:p>
          <a:p>
            <a:pPr>
              <a:lnSpc>
                <a:spcPct val="110000"/>
              </a:lnSpc>
            </a:pPr>
            <a:endParaRPr lang="en-US" sz="1200"/>
          </a:p>
          <a:p>
            <a:pPr>
              <a:lnSpc>
                <a:spcPct val="110000"/>
              </a:lnSpc>
            </a:pPr>
            <a:endParaRPr lang="en-US" sz="1200"/>
          </a:p>
          <a:p>
            <a:pPr>
              <a:lnSpc>
                <a:spcPct val="110000"/>
              </a:lnSpc>
            </a:pPr>
            <a:r>
              <a:rPr lang="en-US" sz="1200"/>
              <a:t>Write the results to a YAML file</a:t>
            </a:r>
          </a:p>
          <a:p>
            <a:pPr>
              <a:lnSpc>
                <a:spcPct val="110000"/>
              </a:lnSpc>
            </a:pPr>
            <a:r>
              <a:rPr lang="en-US" sz="1200"/>
              <a:t>Try to finish the line yourself (or look at next page)</a:t>
            </a:r>
          </a:p>
          <a:p>
            <a:pPr>
              <a:lnSpc>
                <a:spcPct val="110000"/>
              </a:lnSpc>
            </a:pPr>
            <a:r>
              <a:rPr lang="en-US" sz="1200"/>
              <a:t>(optional) Try writing the results to JSON, it should be pretty similar, just format the content using "to_nice_json" instead</a:t>
            </a:r>
            <a:endParaRPr lang="en-US" sz="1400"/>
          </a:p>
        </p:txBody>
      </p:sp>
      <p:pic>
        <p:nvPicPr>
          <p:cNvPr id="5" name="Picture 4">
            <a:extLst>
              <a:ext uri="{FF2B5EF4-FFF2-40B4-BE49-F238E27FC236}">
                <a16:creationId xmlns:a16="http://schemas.microsoft.com/office/drawing/2014/main" id="{608FB489-4C3F-7588-9461-8C6DA6732DA7}"/>
              </a:ext>
            </a:extLst>
          </p:cNvPr>
          <p:cNvPicPr>
            <a:picLocks noChangeAspect="1"/>
          </p:cNvPicPr>
          <p:nvPr/>
        </p:nvPicPr>
        <p:blipFill rotWithShape="1">
          <a:blip r:embed="rId3"/>
          <a:srcRect r="36983"/>
          <a:stretch/>
        </p:blipFill>
        <p:spPr>
          <a:xfrm>
            <a:off x="6188437" y="999786"/>
            <a:ext cx="5997148" cy="4858428"/>
          </a:xfrm>
          <a:prstGeom prst="rect">
            <a:avLst/>
          </a:prstGeom>
        </p:spPr>
      </p:pic>
      <p:cxnSp>
        <p:nvCxnSpPr>
          <p:cNvPr id="7" name="Straight Arrow Connector 6">
            <a:extLst>
              <a:ext uri="{FF2B5EF4-FFF2-40B4-BE49-F238E27FC236}">
                <a16:creationId xmlns:a16="http://schemas.microsoft.com/office/drawing/2014/main" id="{7843AC66-1FFD-C801-F35B-B84133A843EE}"/>
              </a:ext>
            </a:extLst>
          </p:cNvPr>
          <p:cNvCxnSpPr>
            <a:cxnSpLocks/>
          </p:cNvCxnSpPr>
          <p:nvPr/>
        </p:nvCxnSpPr>
        <p:spPr>
          <a:xfrm>
            <a:off x="5390425" y="1147689"/>
            <a:ext cx="1291112" cy="657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EA172EF-082C-9F75-5327-2BE51451D105}"/>
              </a:ext>
            </a:extLst>
          </p:cNvPr>
          <p:cNvCxnSpPr>
            <a:cxnSpLocks/>
          </p:cNvCxnSpPr>
          <p:nvPr/>
        </p:nvCxnSpPr>
        <p:spPr>
          <a:xfrm>
            <a:off x="3585688" y="2250852"/>
            <a:ext cx="3296375" cy="781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1BCB8E6-175A-0803-A31B-84AAE59E6D6F}"/>
              </a:ext>
            </a:extLst>
          </p:cNvPr>
          <p:cNvCxnSpPr>
            <a:cxnSpLocks/>
          </p:cNvCxnSpPr>
          <p:nvPr/>
        </p:nvCxnSpPr>
        <p:spPr>
          <a:xfrm>
            <a:off x="5967662" y="3281376"/>
            <a:ext cx="1227222" cy="684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E29F71A-B189-45A5-FCA9-91CD51ABB39B}"/>
              </a:ext>
            </a:extLst>
          </p:cNvPr>
          <p:cNvCxnSpPr>
            <a:cxnSpLocks/>
          </p:cNvCxnSpPr>
          <p:nvPr/>
        </p:nvCxnSpPr>
        <p:spPr>
          <a:xfrm>
            <a:off x="5233875" y="3993996"/>
            <a:ext cx="2089346" cy="289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C2E777F-8039-F8E4-6EE4-F5C7C1034614}"/>
              </a:ext>
            </a:extLst>
          </p:cNvPr>
          <p:cNvCxnSpPr>
            <a:cxnSpLocks/>
          </p:cNvCxnSpPr>
          <p:nvPr/>
        </p:nvCxnSpPr>
        <p:spPr>
          <a:xfrm>
            <a:off x="3301129" y="4976384"/>
            <a:ext cx="3821566" cy="144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53F38BF-92FD-CF07-C822-45318A0BC61E}"/>
              </a:ext>
            </a:extLst>
          </p:cNvPr>
          <p:cNvCxnSpPr>
            <a:cxnSpLocks/>
          </p:cNvCxnSpPr>
          <p:nvPr/>
        </p:nvCxnSpPr>
        <p:spPr>
          <a:xfrm flipV="1">
            <a:off x="4922989" y="5298996"/>
            <a:ext cx="2400232" cy="14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C17AF1D-C5E3-BD9E-5FDF-D00B5510996A}"/>
              </a:ext>
            </a:extLst>
          </p:cNvPr>
          <p:cNvCxnSpPr>
            <a:cxnSpLocks/>
          </p:cNvCxnSpPr>
          <p:nvPr/>
        </p:nvCxnSpPr>
        <p:spPr>
          <a:xfrm flipV="1">
            <a:off x="5536600" y="5683062"/>
            <a:ext cx="1786621" cy="164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8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39</a:t>
            </a:fld>
            <a:endParaRPr lang="en-GB"/>
          </a:p>
        </p:txBody>
      </p:sp>
      <p:sp>
        <p:nvSpPr>
          <p:cNvPr id="6" name="TextBox 5">
            <a:extLst>
              <a:ext uri="{FF2B5EF4-FFF2-40B4-BE49-F238E27FC236}">
                <a16:creationId xmlns:a16="http://schemas.microsoft.com/office/drawing/2014/main" id="{55597BA9-F880-8C12-0743-955498FF36CE}"/>
              </a:ext>
            </a:extLst>
          </p:cNvPr>
          <p:cNvSpPr txBox="1"/>
          <p:nvPr/>
        </p:nvSpPr>
        <p:spPr>
          <a:xfrm>
            <a:off x="456003" y="1134000"/>
            <a:ext cx="4669450" cy="483209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 Written by Andreas Koksrud, based on framework from Erik Rongved and Espen Frøstrup.</a:t>
            </a:r>
          </a:p>
          <a:p>
            <a:r>
              <a:rPr lang="en-US" sz="700" b="0">
                <a:effectLst/>
                <a:latin typeface="Consolas" panose="020B0609020204030204" pitchFamily="49" charset="0"/>
              </a:rPr>
              <a:t>from ansible.module_utils.basic import AnsibleModule</a:t>
            </a:r>
          </a:p>
          <a:p>
            <a:endParaRPr lang="en-US" sz="700" b="0">
              <a:effectLst/>
              <a:latin typeface="Consolas" panose="020B0609020204030204" pitchFamily="49" charset="0"/>
            </a:endParaRPr>
          </a:p>
          <a:p>
            <a:r>
              <a:rPr lang="en-US" sz="700" b="0">
                <a:effectLst/>
                <a:latin typeface="Consolas" panose="020B0609020204030204" pitchFamily="49" charset="0"/>
              </a:rPr>
              <a:t>def run_module():</a:t>
            </a:r>
          </a:p>
          <a:p>
            <a:r>
              <a:rPr lang="en-US" sz="700" b="0">
                <a:effectLst/>
                <a:latin typeface="Consolas" panose="020B0609020204030204" pitchFamily="49" charset="0"/>
              </a:rPr>
              <a:t>    # Define available arguments/parameters available to pass to the module from Ansible</a:t>
            </a:r>
          </a:p>
          <a:p>
            <a:r>
              <a:rPr lang="en-US" sz="700" b="0">
                <a:effectLst/>
                <a:latin typeface="Consolas" panose="020B0609020204030204" pitchFamily="49" charset="0"/>
              </a:rPr>
              <a:t>    module_args = dict(</a:t>
            </a:r>
          </a:p>
          <a:p>
            <a:r>
              <a:rPr lang="en-US" sz="700" b="0">
                <a:effectLst/>
                <a:latin typeface="Consolas" panose="020B0609020204030204" pitchFamily="49" charset="0"/>
              </a:rPr>
              <a:t>        hostname=dict(type='str', required=True),</a:t>
            </a:r>
          </a:p>
          <a:p>
            <a:r>
              <a:rPr lang="en-US" sz="700" b="0">
                <a:effectLst/>
                <a:latin typeface="Consolas" panose="020B0609020204030204" pitchFamily="49" charset="0"/>
              </a:rPr>
              <a:t>        show_run=dict(type='str', required=True),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result object (which is passed back to Ansible)</a:t>
            </a:r>
          </a:p>
          <a:p>
            <a:r>
              <a:rPr lang="en-US" sz="700" b="0">
                <a:effectLst/>
                <a:latin typeface="Consolas" panose="020B0609020204030204" pitchFamily="49" charset="0"/>
              </a:rPr>
              <a:t>    result = dict(</a:t>
            </a:r>
          </a:p>
          <a:p>
            <a:r>
              <a:rPr lang="en-US" sz="700" b="0">
                <a:effectLst/>
                <a:latin typeface="Consolas" panose="020B0609020204030204" pitchFamily="49" charset="0"/>
              </a:rPr>
              <a:t>        changed=False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Define the AnsibleModule object that will be instatiated when the module runs</a:t>
            </a:r>
          </a:p>
          <a:p>
            <a:r>
              <a:rPr lang="en-US" sz="700" b="0">
                <a:effectLst/>
                <a:latin typeface="Consolas" panose="020B0609020204030204" pitchFamily="49" charset="0"/>
              </a:rPr>
              <a:t>    module = AnsibleModule(</a:t>
            </a:r>
          </a:p>
          <a:p>
            <a:r>
              <a:rPr lang="en-US" sz="700" b="0">
                <a:effectLst/>
                <a:latin typeface="Consolas" panose="020B0609020204030204" pitchFamily="49" charset="0"/>
              </a:rPr>
              <a:t>        argument_spec=module_args,</a:t>
            </a:r>
          </a:p>
          <a:p>
            <a:r>
              <a:rPr lang="en-US" sz="700" b="0">
                <a:effectLst/>
                <a:latin typeface="Consolas" panose="020B0609020204030204" pitchFamily="49" charset="0"/>
              </a:rPr>
              <a:t>        supports_check_mode=True</a:t>
            </a:r>
          </a:p>
          <a:p>
            <a:r>
              <a:rPr lang="en-US" sz="700" b="0">
                <a:effectLst/>
                <a:latin typeface="Consolas" panose="020B0609020204030204" pitchFamily="49" charset="0"/>
              </a:rPr>
              <a:t>    )</a:t>
            </a:r>
          </a:p>
          <a:p>
            <a:endParaRPr lang="en-US" sz="700" b="0">
              <a:effectLst/>
              <a:latin typeface="Consolas" panose="020B0609020204030204" pitchFamily="49" charset="0"/>
            </a:endParaRPr>
          </a:p>
          <a:p>
            <a:r>
              <a:rPr lang="en-US" sz="700" b="0">
                <a:effectLst/>
                <a:latin typeface="Consolas" panose="020B0609020204030204" pitchFamily="49" charset="0"/>
              </a:rPr>
              <a:t>    # From this point and down, is where the actual "doing" of the module takes place</a:t>
            </a:r>
          </a:p>
          <a:p>
            <a:endParaRPr lang="en-US" sz="700" b="0">
              <a:effectLst/>
              <a:latin typeface="Consolas" panose="020B0609020204030204" pitchFamily="49" charset="0"/>
            </a:endParaRPr>
          </a:p>
          <a:p>
            <a:r>
              <a:rPr lang="en-US" sz="700" b="0">
                <a:effectLst/>
                <a:latin typeface="Consolas" panose="020B0609020204030204" pitchFamily="49" charset="0"/>
              </a:rPr>
              <a:t>    # We start populating the result object with the hostname of the WLC.</a:t>
            </a:r>
          </a:p>
          <a:p>
            <a:r>
              <a:rPr lang="en-US" sz="700" b="0">
                <a:effectLst/>
                <a:latin typeface="Consolas" panose="020B0609020204030204" pitchFamily="49" charset="0"/>
              </a:rPr>
              <a:t>    result['hostname']=module.params['hostname']</a:t>
            </a:r>
          </a:p>
          <a:p>
            <a:endParaRPr lang="en-US" sz="700" b="0">
              <a:effectLst/>
              <a:latin typeface="Consolas" panose="020B0609020204030204" pitchFamily="49" charset="0"/>
            </a:endParaRPr>
          </a:p>
          <a:p>
            <a:r>
              <a:rPr lang="en-US" sz="700" b="0">
                <a:effectLst/>
                <a:latin typeface="Consolas" panose="020B0609020204030204" pitchFamily="49" charset="0"/>
              </a:rPr>
              <a:t>    # Then we check if the text "restconf" is present in the run-config, and write some </a:t>
            </a:r>
          </a:p>
          <a:p>
            <a:r>
              <a:rPr lang="en-US" sz="700" b="0">
                <a:effectLst/>
                <a:latin typeface="Consolas" panose="020B0609020204030204" pitchFamily="49" charset="0"/>
              </a:rPr>
              <a:t>    # corresponding values to the result object to pass back to Ansible</a:t>
            </a:r>
          </a:p>
          <a:p>
            <a:r>
              <a:rPr lang="en-US" sz="700" b="0">
                <a:effectLst/>
                <a:latin typeface="Consolas" panose="020B0609020204030204" pitchFamily="49" charset="0"/>
              </a:rPr>
              <a:t>    if "restconf" in module.params['show_run']:</a:t>
            </a:r>
          </a:p>
          <a:p>
            <a:r>
              <a:rPr lang="en-US" sz="700" b="0">
                <a:effectLst/>
                <a:latin typeface="Consolas" panose="020B0609020204030204" pitchFamily="49" charset="0"/>
              </a:rPr>
              <a:t>        result['restconf_enabled']=True</a:t>
            </a:r>
          </a:p>
          <a:p>
            <a:r>
              <a:rPr lang="en-US" sz="700" b="0">
                <a:effectLst/>
                <a:latin typeface="Consolas" panose="020B0609020204030204" pitchFamily="49" charset="0"/>
              </a:rPr>
              <a:t>        result['comments']="RESTCONF status: Enabled"</a:t>
            </a:r>
          </a:p>
          <a:p>
            <a:r>
              <a:rPr lang="en-US" sz="700" b="0">
                <a:effectLst/>
                <a:latin typeface="Consolas" panose="020B0609020204030204" pitchFamily="49" charset="0"/>
              </a:rPr>
              <a:t>    else:</a:t>
            </a:r>
          </a:p>
          <a:p>
            <a:r>
              <a:rPr lang="en-US" sz="700" b="0">
                <a:effectLst/>
                <a:latin typeface="Consolas" panose="020B0609020204030204" pitchFamily="49" charset="0"/>
              </a:rPr>
              <a:t>        result['restconf_enabled']=False</a:t>
            </a:r>
          </a:p>
          <a:p>
            <a:r>
              <a:rPr lang="en-US" sz="700" b="0">
                <a:effectLst/>
                <a:latin typeface="Consolas" panose="020B0609020204030204" pitchFamily="49" charset="0"/>
              </a:rPr>
              <a:t>        result['comments']="RESTCONF status: Disabled"</a:t>
            </a:r>
          </a:p>
          <a:p>
            <a:endParaRPr lang="en-US" sz="700" b="0">
              <a:effectLst/>
              <a:latin typeface="Consolas" panose="020B0609020204030204" pitchFamily="49" charset="0"/>
            </a:endParaRPr>
          </a:p>
          <a:p>
            <a:r>
              <a:rPr lang="en-US" sz="700" b="0">
                <a:effectLst/>
                <a:latin typeface="Consolas" panose="020B0609020204030204" pitchFamily="49" charset="0"/>
              </a:rPr>
              <a:t>    # After doing the work, return the result back to Ansible as JSON</a:t>
            </a:r>
          </a:p>
          <a:p>
            <a:r>
              <a:rPr lang="en-US" sz="700" b="0">
                <a:effectLst/>
                <a:latin typeface="Consolas" panose="020B0609020204030204" pitchFamily="49" charset="0"/>
              </a:rPr>
              <a:t>    module.exit_json(**result)</a:t>
            </a:r>
          </a:p>
          <a:p>
            <a:endParaRPr lang="en-US" sz="700" b="0">
              <a:effectLst/>
              <a:latin typeface="Consolas" panose="020B0609020204030204" pitchFamily="49" charset="0"/>
            </a:endParaRPr>
          </a:p>
          <a:p>
            <a:endParaRPr lang="en-US" sz="700" b="0">
              <a:effectLst/>
              <a:latin typeface="Consolas" panose="020B0609020204030204" pitchFamily="49" charset="0"/>
            </a:endParaRPr>
          </a:p>
          <a:p>
            <a:r>
              <a:rPr lang="en-US" sz="700" b="0">
                <a:effectLst/>
                <a:latin typeface="Consolas" panose="020B0609020204030204" pitchFamily="49" charset="0"/>
              </a:rPr>
              <a:t>def main():</a:t>
            </a:r>
          </a:p>
          <a:p>
            <a:r>
              <a:rPr lang="en-US" sz="700" b="0">
                <a:effectLst/>
                <a:latin typeface="Consolas" panose="020B0609020204030204" pitchFamily="49" charset="0"/>
              </a:rPr>
              <a:t>    run_module()</a:t>
            </a:r>
          </a:p>
          <a:p>
            <a:endParaRPr lang="en-US" sz="700" b="0">
              <a:effectLst/>
              <a:latin typeface="Consolas" panose="020B0609020204030204" pitchFamily="49" charset="0"/>
            </a:endParaRPr>
          </a:p>
          <a:p>
            <a:r>
              <a:rPr lang="en-US" sz="700" b="0">
                <a:effectLst/>
                <a:latin typeface="Consolas" panose="020B0609020204030204" pitchFamily="49" charset="0"/>
              </a:rPr>
              <a:t>if __name__ == '__main__':</a:t>
            </a:r>
          </a:p>
          <a:p>
            <a:r>
              <a:rPr lang="en-US" sz="700" b="0">
                <a:effectLst/>
                <a:latin typeface="Consolas" panose="020B0609020204030204" pitchFamily="49" charset="0"/>
              </a:rPr>
              <a:t>    main()</a:t>
            </a:r>
          </a:p>
        </p:txBody>
      </p:sp>
      <p:sp>
        <p:nvSpPr>
          <p:cNvPr id="2" name="TextBox 1">
            <a:extLst>
              <a:ext uri="{FF2B5EF4-FFF2-40B4-BE49-F238E27FC236}">
                <a16:creationId xmlns:a16="http://schemas.microsoft.com/office/drawing/2014/main" id="{E98599A8-897C-C9C3-AAA0-B3E4A79352FF}"/>
              </a:ext>
            </a:extLst>
          </p:cNvPr>
          <p:cNvSpPr txBox="1"/>
          <p:nvPr/>
        </p:nvSpPr>
        <p:spPr>
          <a:xfrm>
            <a:off x="417197" y="857001"/>
            <a:ext cx="2488347" cy="276999"/>
          </a:xfrm>
          <a:prstGeom prst="rect">
            <a:avLst/>
          </a:prstGeom>
          <a:noFill/>
        </p:spPr>
        <p:txBody>
          <a:bodyPr wrap="square">
            <a:spAutoFit/>
          </a:bodyPr>
          <a:lstStyle/>
          <a:p>
            <a:r>
              <a:rPr lang="en-GB" sz="1200">
                <a:latin typeface="Consolas" panose="020B0609020204030204" pitchFamily="49" charset="0"/>
              </a:rPr>
              <a:t>check_restconf_status.py</a:t>
            </a:r>
            <a:endParaRPr lang="nb-NO" sz="1200">
              <a:latin typeface="Consolas" panose="020B0609020204030204" pitchFamily="49" charset="0"/>
            </a:endParaRPr>
          </a:p>
        </p:txBody>
      </p:sp>
      <p:sp>
        <p:nvSpPr>
          <p:cNvPr id="4" name="Footer Placeholder 6">
            <a:extLst>
              <a:ext uri="{FF2B5EF4-FFF2-40B4-BE49-F238E27FC236}">
                <a16:creationId xmlns:a16="http://schemas.microsoft.com/office/drawing/2014/main" id="{084E59C7-DC57-617C-4D2B-9DECE61BC81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10" name="Footer Placeholder 6">
            <a:extLst>
              <a:ext uri="{FF2B5EF4-FFF2-40B4-BE49-F238E27FC236}">
                <a16:creationId xmlns:a16="http://schemas.microsoft.com/office/drawing/2014/main" id="{3622807A-09F7-1FB4-2813-51CC9244ABE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sp>
        <p:nvSpPr>
          <p:cNvPr id="15" name="Text+Image 50:50">
            <a:extLst>
              <a:ext uri="{FF2B5EF4-FFF2-40B4-BE49-F238E27FC236}">
                <a16:creationId xmlns:a16="http://schemas.microsoft.com/office/drawing/2014/main" id="{59EF4B22-3232-7589-B067-4642B2C9DD84}"/>
              </a:ext>
            </a:extLst>
          </p:cNvPr>
          <p:cNvSpPr txBox="1">
            <a:spLocks noGrp="1"/>
          </p:cNvSpPr>
          <p:nvPr>
            <p:ph type="title"/>
          </p:nvPr>
        </p:nvSpPr>
        <p:spPr>
          <a:xfrm>
            <a:off x="540000" y="432000"/>
            <a:ext cx="11109600" cy="540000"/>
          </a:xfrm>
        </p:spPr>
        <p:txBody>
          <a:bodyPr anchor="ctr">
            <a:normAutofit/>
          </a:bodyPr>
          <a:lstStyle/>
          <a:p>
            <a:r>
              <a:rPr lang="en-GB"/>
              <a:t>Ansible - Writing your own module - Example solution</a:t>
            </a:r>
          </a:p>
        </p:txBody>
      </p:sp>
      <p:sp>
        <p:nvSpPr>
          <p:cNvPr id="20" name="TextBox 19">
            <a:extLst>
              <a:ext uri="{FF2B5EF4-FFF2-40B4-BE49-F238E27FC236}">
                <a16:creationId xmlns:a16="http://schemas.microsoft.com/office/drawing/2014/main" id="{04585103-5681-B18D-311A-D89AAB9FD9E0}"/>
              </a:ext>
            </a:extLst>
          </p:cNvPr>
          <p:cNvSpPr txBox="1"/>
          <p:nvPr/>
        </p:nvSpPr>
        <p:spPr>
          <a:xfrm>
            <a:off x="6376737" y="1134000"/>
            <a:ext cx="5638800" cy="2893100"/>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endParaRPr lang="en-US" sz="700" b="0">
              <a:effectLst/>
              <a:latin typeface="Consolas" panose="020B0609020204030204" pitchFamily="49" charset="0"/>
            </a:endParaRPr>
          </a:p>
          <a:p>
            <a:r>
              <a:rPr lang="en-US" sz="700" b="0">
                <a:effectLst/>
                <a:latin typeface="Consolas" panose="020B0609020204030204" pitchFamily="49" charset="0"/>
              </a:rPr>
              <a:t>- name: Module demo</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endParaRPr lang="en-US" sz="700" b="0">
              <a:effectLst/>
              <a:latin typeface="Consolas" panose="020B0609020204030204" pitchFamily="49" charset="0"/>
            </a:endParaRPr>
          </a:p>
          <a:p>
            <a:r>
              <a:rPr lang="en-US" sz="700" b="0">
                <a:effectLst/>
                <a:latin typeface="Consolas" panose="020B0609020204030204" pitchFamily="49" charset="0"/>
              </a:rPr>
              <a:t>  tasks:</a:t>
            </a:r>
          </a:p>
          <a:p>
            <a:endParaRPr lang="en-US" sz="700" b="0">
              <a:effectLst/>
              <a:latin typeface="Consolas" panose="020B0609020204030204" pitchFamily="49" charset="0"/>
            </a:endParaRP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a:t>
            </a:r>
          </a:p>
          <a:p>
            <a:endParaRPr lang="en-US" sz="700" b="0">
              <a:effectLst/>
              <a:latin typeface="Consolas" panose="020B0609020204030204" pitchFamily="49" charset="0"/>
            </a:endParaRPr>
          </a:p>
          <a:p>
            <a:r>
              <a:rPr lang="en-US" sz="700" b="0">
                <a:effectLst/>
                <a:latin typeface="Consolas" panose="020B0609020204030204" pitchFamily="49" charset="0"/>
              </a:rPr>
              <a:t>    - name: Check if RESTCONF is enabled</a:t>
            </a:r>
          </a:p>
          <a:p>
            <a:r>
              <a:rPr lang="en-US" sz="700" b="0">
                <a:effectLst/>
                <a:latin typeface="Consolas" panose="020B0609020204030204" pitchFamily="49" charset="0"/>
              </a:rPr>
              <a:t>      check_restconf_status:</a:t>
            </a:r>
          </a:p>
          <a:p>
            <a:r>
              <a:rPr lang="en-US" sz="700" b="0">
                <a:effectLst/>
                <a:latin typeface="Consolas" panose="020B0609020204030204" pitchFamily="49" charset="0"/>
              </a:rPr>
              <a:t>        hostname: "{{ facts.ansible_facts.ansible_net_hostname }}"</a:t>
            </a:r>
          </a:p>
          <a:p>
            <a:r>
              <a:rPr lang="en-US" sz="700" b="0">
                <a:effectLst/>
                <a:latin typeface="Consolas" panose="020B0609020204030204" pitchFamily="49" charset="0"/>
              </a:rPr>
              <a:t>        show_run: "{{ facts.ansible_facts.ansible_net_config }}"</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 name: Write results to YAML file</a:t>
            </a:r>
          </a:p>
          <a:p>
            <a:r>
              <a:rPr lang="en-US" sz="700" b="0">
                <a:effectLst/>
                <a:latin typeface="Consolas" panose="020B0609020204030204" pitchFamily="49" charset="0"/>
              </a:rPr>
              <a:t>      ansible.builtin.copy:</a:t>
            </a:r>
          </a:p>
          <a:p>
            <a:r>
              <a:rPr lang="en-US" sz="700" b="0">
                <a:effectLst/>
                <a:latin typeface="Consolas" panose="020B0609020204030204" pitchFamily="49" charset="0"/>
              </a:rPr>
              <a:t>        dest: "./logs/audit_{{ facts.ansible_facts.ansible_net_hostname }} ({{ '%Y-%m-%d' | strftime }}).yml"</a:t>
            </a:r>
          </a:p>
          <a:p>
            <a:r>
              <a:rPr lang="en-US" sz="700" b="0">
                <a:effectLst/>
                <a:latin typeface="Consolas" panose="020B0609020204030204" pitchFamily="49" charset="0"/>
              </a:rPr>
              <a:t>        mode: "0600"</a:t>
            </a:r>
          </a:p>
          <a:p>
            <a:r>
              <a:rPr lang="en-US" sz="700" b="0">
                <a:effectLst/>
                <a:latin typeface="Consolas" panose="020B0609020204030204" pitchFamily="49" charset="0"/>
              </a:rPr>
              <a:t>        content: "{{ result | to_nice_yaml }}"</a:t>
            </a:r>
          </a:p>
        </p:txBody>
      </p:sp>
      <p:sp>
        <p:nvSpPr>
          <p:cNvPr id="21" name="TextBox 20">
            <a:extLst>
              <a:ext uri="{FF2B5EF4-FFF2-40B4-BE49-F238E27FC236}">
                <a16:creationId xmlns:a16="http://schemas.microsoft.com/office/drawing/2014/main" id="{5254015A-8CC4-C4E4-3D76-4D2CC762507F}"/>
              </a:ext>
            </a:extLst>
          </p:cNvPr>
          <p:cNvSpPr txBox="1"/>
          <p:nvPr/>
        </p:nvSpPr>
        <p:spPr>
          <a:xfrm>
            <a:off x="6304651" y="857001"/>
            <a:ext cx="2970718" cy="276999"/>
          </a:xfrm>
          <a:prstGeom prst="rect">
            <a:avLst/>
          </a:prstGeom>
          <a:noFill/>
        </p:spPr>
        <p:txBody>
          <a:bodyPr wrap="square">
            <a:spAutoFit/>
          </a:bodyPr>
          <a:lstStyle/>
          <a:p>
            <a:r>
              <a:rPr lang="en-GB" sz="1200">
                <a:latin typeface="Consolas" panose="020B0609020204030204" pitchFamily="49" charset="0"/>
              </a:rPr>
              <a:t>ansible-using-module-playbook.yml</a:t>
            </a:r>
            <a:endParaRPr lang="nb-NO" sz="1200">
              <a:latin typeface="Consolas" panose="020B0609020204030204" pitchFamily="49" charset="0"/>
            </a:endParaRPr>
          </a:p>
        </p:txBody>
      </p:sp>
      <p:sp>
        <p:nvSpPr>
          <p:cNvPr id="22" name="TextBox 21">
            <a:extLst>
              <a:ext uri="{FF2B5EF4-FFF2-40B4-BE49-F238E27FC236}">
                <a16:creationId xmlns:a16="http://schemas.microsoft.com/office/drawing/2014/main" id="{20CD4085-2CE8-980E-6797-30C8EDFD322A}"/>
              </a:ext>
            </a:extLst>
          </p:cNvPr>
          <p:cNvSpPr txBox="1"/>
          <p:nvPr/>
        </p:nvSpPr>
        <p:spPr>
          <a:xfrm>
            <a:off x="6376737" y="4469131"/>
            <a:ext cx="5638800" cy="1277273"/>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24" name="TextBox 23">
            <a:extLst>
              <a:ext uri="{FF2B5EF4-FFF2-40B4-BE49-F238E27FC236}">
                <a16:creationId xmlns:a16="http://schemas.microsoft.com/office/drawing/2014/main" id="{96041EFC-3F36-EB5F-37EA-B667B457542E}"/>
              </a:ext>
            </a:extLst>
          </p:cNvPr>
          <p:cNvSpPr txBox="1"/>
          <p:nvPr/>
        </p:nvSpPr>
        <p:spPr>
          <a:xfrm>
            <a:off x="6304651" y="4192132"/>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Tree>
    <p:extLst>
      <p:ext uri="{BB962C8B-B14F-4D97-AF65-F5344CB8AC3E}">
        <p14:creationId xmlns:p14="http://schemas.microsoft.com/office/powerpoint/2010/main" val="152929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Prerequisites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11109600" cy="4735800"/>
          </a:xfrm>
        </p:spPr>
        <p:txBody>
          <a:bodyPr/>
          <a:lstStyle/>
          <a:p>
            <a:r>
              <a:rPr lang="nb-NO"/>
              <a:t>Cisco Meraki account (</a:t>
            </a:r>
            <a:r>
              <a:rPr lang="nb-NO">
                <a:hlinkClick r:id="rId3"/>
              </a:rPr>
              <a:t>https://dashboard.meraki.com</a:t>
            </a:r>
            <a:r>
              <a:rPr lang="nb-NO"/>
              <a:t>)</a:t>
            </a:r>
          </a:p>
          <a:p>
            <a:r>
              <a:rPr lang="nb-NO"/>
              <a:t>Juniper MIST account (</a:t>
            </a:r>
            <a:r>
              <a:rPr lang="nb-NO">
                <a:hlinkClick r:id="rId4"/>
              </a:rPr>
              <a:t>https://manage.mist.com</a:t>
            </a:r>
            <a:r>
              <a:rPr lang="nb-NO"/>
              <a:t>)</a:t>
            </a:r>
          </a:p>
          <a:p>
            <a:r>
              <a:rPr lang="nb-NO"/>
              <a:t>Postman </a:t>
            </a:r>
            <a:r>
              <a:rPr lang="nb-NO" dirty="0" err="1"/>
              <a:t>account</a:t>
            </a:r>
            <a:r>
              <a:rPr lang="nb-NO" dirty="0"/>
              <a:t> (</a:t>
            </a:r>
            <a:r>
              <a:rPr lang="nb-NO" dirty="0" err="1">
                <a:hlinkClick r:id="rId5"/>
              </a:rPr>
              <a:t>https</a:t>
            </a:r>
            <a:r>
              <a:rPr lang="nb-NO" dirty="0">
                <a:hlinkClick r:id="rId5"/>
              </a:rPr>
              <a:t>://</a:t>
            </a:r>
            <a:r>
              <a:rPr lang="nb-NO" dirty="0" err="1">
                <a:hlinkClick r:id="rId5"/>
              </a:rPr>
              <a:t>postman.com</a:t>
            </a:r>
            <a:r>
              <a:rPr lang="nb-NO" dirty="0"/>
              <a:t>)</a:t>
            </a:r>
          </a:p>
          <a:p>
            <a:r>
              <a:rPr lang="nb-NO"/>
              <a:t>Complete </a:t>
            </a:r>
            <a:r>
              <a:rPr lang="nb-NO" dirty="0" err="1"/>
              <a:t>the</a:t>
            </a:r>
            <a:r>
              <a:rPr lang="nb-NO" dirty="0"/>
              <a:t> pre-lab </a:t>
            </a:r>
            <a:r>
              <a:rPr lang="nb-NO" dirty="0" err="1"/>
              <a:t>exercises</a:t>
            </a:r>
            <a:r>
              <a:rPr lang="nb-NO" dirty="0"/>
              <a:t> (</a:t>
            </a:r>
            <a:r>
              <a:rPr lang="nb-NO" dirty="0" err="1"/>
              <a:t>this</a:t>
            </a:r>
            <a:r>
              <a:rPr lang="nb-NO" dirty="0"/>
              <a:t> </a:t>
            </a:r>
            <a:r>
              <a:rPr lang="nb-NO" dirty="0" err="1"/>
              <a:t>document</a:t>
            </a:r>
            <a:r>
              <a:rPr lang="nb-NO" dirty="0"/>
              <a:t>) </a:t>
            </a:r>
            <a:r>
              <a:rPr lang="nb-NO" dirty="0" err="1"/>
              <a:t>before</a:t>
            </a:r>
            <a:r>
              <a:rPr lang="nb-NO" dirty="0"/>
              <a:t> </a:t>
            </a:r>
            <a:r>
              <a:rPr lang="nb-NO" dirty="0" err="1"/>
              <a:t>the</a:t>
            </a:r>
            <a:r>
              <a:rPr lang="nb-NO" dirty="0"/>
              <a:t> </a:t>
            </a:r>
            <a:r>
              <a:rPr lang="nb-NO" dirty="0" err="1"/>
              <a:t>deep</a:t>
            </a:r>
            <a:r>
              <a:rPr lang="nb-NO" dirty="0"/>
              <a:t> </a:t>
            </a:r>
            <a:r>
              <a:rPr lang="nb-NO" err="1"/>
              <a:t>dive</a:t>
            </a:r>
            <a:r>
              <a:rPr lang="nb-NO"/>
              <a:t> labs</a:t>
            </a:r>
          </a:p>
          <a:p>
            <a:r>
              <a:rPr lang="nb-NO"/>
              <a:t>Bring an Ethernet dongle if you don't have built-in port</a:t>
            </a:r>
          </a:p>
          <a:p>
            <a:r>
              <a:rPr lang="nb-NO"/>
              <a:t>(optional) Bring an extra screen to show lab guide (or prepare to Alt-Tab)</a:t>
            </a:r>
            <a:endParaRPr lang="nb-NO" dirty="0"/>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Prerequisites</a:t>
            </a:r>
          </a:p>
        </p:txBody>
      </p:sp>
    </p:spTree>
    <p:extLst>
      <p:ext uri="{BB962C8B-B14F-4D97-AF65-F5344CB8AC3E}">
        <p14:creationId xmlns:p14="http://schemas.microsoft.com/office/powerpoint/2010/main" val="32430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Writing your own module - Example output</a:t>
            </a:r>
          </a:p>
        </p:txBody>
      </p:sp>
      <p:sp>
        <p:nvSpPr>
          <p:cNvPr id="2" name="Footer Placeholder 6">
            <a:extLst>
              <a:ext uri="{FF2B5EF4-FFF2-40B4-BE49-F238E27FC236}">
                <a16:creationId xmlns:a16="http://schemas.microsoft.com/office/drawing/2014/main" id="{10E2DAEA-DC14-88BF-0C36-E359DDB07F5D}"/>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2B7F2B1-6542-BFA6-0B83-E4991033BE0F}"/>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#24: Ansible - Writing your own module using Python</a:t>
            </a:r>
          </a:p>
        </p:txBody>
      </p:sp>
      <p:pic>
        <p:nvPicPr>
          <p:cNvPr id="8" name="Picture 7">
            <a:extLst>
              <a:ext uri="{FF2B5EF4-FFF2-40B4-BE49-F238E27FC236}">
                <a16:creationId xmlns:a16="http://schemas.microsoft.com/office/drawing/2014/main" id="{B9E48126-98AE-03E0-F22A-66A1FB85AE1D}"/>
              </a:ext>
            </a:extLst>
          </p:cNvPr>
          <p:cNvPicPr>
            <a:picLocks noChangeAspect="1"/>
          </p:cNvPicPr>
          <p:nvPr/>
        </p:nvPicPr>
        <p:blipFill>
          <a:blip r:embed="rId3"/>
          <a:stretch>
            <a:fillRect/>
          </a:stretch>
        </p:blipFill>
        <p:spPr>
          <a:xfrm>
            <a:off x="540000" y="1369850"/>
            <a:ext cx="8916821" cy="2829523"/>
          </a:xfrm>
          <a:prstGeom prst="rect">
            <a:avLst/>
          </a:prstGeom>
        </p:spPr>
      </p:pic>
      <p:sp>
        <p:nvSpPr>
          <p:cNvPr id="10" name="TextBox 9">
            <a:extLst>
              <a:ext uri="{FF2B5EF4-FFF2-40B4-BE49-F238E27FC236}">
                <a16:creationId xmlns:a16="http://schemas.microsoft.com/office/drawing/2014/main" id="{EF139F23-6DAA-411D-21DB-3E2324AA888E}"/>
              </a:ext>
            </a:extLst>
          </p:cNvPr>
          <p:cNvSpPr txBox="1"/>
          <p:nvPr/>
        </p:nvSpPr>
        <p:spPr>
          <a:xfrm>
            <a:off x="540000" y="878002"/>
            <a:ext cx="4794000"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output</a:t>
            </a:r>
            <a:endParaRPr lang="en-GB"/>
          </a:p>
        </p:txBody>
      </p:sp>
      <p:sp>
        <p:nvSpPr>
          <p:cNvPr id="11" name="TextBox 10">
            <a:extLst>
              <a:ext uri="{FF2B5EF4-FFF2-40B4-BE49-F238E27FC236}">
                <a16:creationId xmlns:a16="http://schemas.microsoft.com/office/drawing/2014/main" id="{51134D21-57B6-1D78-E939-7BDC2FC744DA}"/>
              </a:ext>
            </a:extLst>
          </p:cNvPr>
          <p:cNvSpPr txBox="1"/>
          <p:nvPr/>
        </p:nvSpPr>
        <p:spPr>
          <a:xfrm>
            <a:off x="539999" y="4194822"/>
            <a:ext cx="10119979" cy="951850"/>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285750" indent="-285750">
              <a:buFont typeface="Arial" panose="020B0604020202020204" pitchFamily="34" charset="0"/>
              <a:buChar char="•"/>
            </a:pPr>
            <a:r>
              <a:rPr lang="nb-NO"/>
              <a:t>Example of the written logfile (YAML)                      …. and the same, as JSON</a:t>
            </a:r>
            <a:endParaRPr lang="en-GB"/>
          </a:p>
        </p:txBody>
      </p:sp>
      <p:pic>
        <p:nvPicPr>
          <p:cNvPr id="13" name="Picture 12">
            <a:extLst>
              <a:ext uri="{FF2B5EF4-FFF2-40B4-BE49-F238E27FC236}">
                <a16:creationId xmlns:a16="http://schemas.microsoft.com/office/drawing/2014/main" id="{47ECF9A6-2BAD-E945-AF47-38642BCCAB24}"/>
              </a:ext>
            </a:extLst>
          </p:cNvPr>
          <p:cNvPicPr>
            <a:picLocks noChangeAspect="1"/>
          </p:cNvPicPr>
          <p:nvPr/>
        </p:nvPicPr>
        <p:blipFill>
          <a:blip r:embed="rId4"/>
          <a:stretch>
            <a:fillRect/>
          </a:stretch>
        </p:blipFill>
        <p:spPr>
          <a:xfrm>
            <a:off x="890336" y="4700342"/>
            <a:ext cx="3222037" cy="1082605"/>
          </a:xfrm>
          <a:prstGeom prst="rect">
            <a:avLst/>
          </a:prstGeom>
        </p:spPr>
      </p:pic>
      <p:pic>
        <p:nvPicPr>
          <p:cNvPr id="16" name="Picture 15">
            <a:extLst>
              <a:ext uri="{FF2B5EF4-FFF2-40B4-BE49-F238E27FC236}">
                <a16:creationId xmlns:a16="http://schemas.microsoft.com/office/drawing/2014/main" id="{31C0F8B6-C051-81BF-E3FA-F6EFFB5D29AF}"/>
              </a:ext>
            </a:extLst>
          </p:cNvPr>
          <p:cNvPicPr>
            <a:picLocks noChangeAspect="1"/>
          </p:cNvPicPr>
          <p:nvPr/>
        </p:nvPicPr>
        <p:blipFill>
          <a:blip r:embed="rId5"/>
          <a:stretch>
            <a:fillRect/>
          </a:stretch>
        </p:blipFill>
        <p:spPr>
          <a:xfrm>
            <a:off x="6095206" y="4700342"/>
            <a:ext cx="3794752" cy="1353433"/>
          </a:xfrm>
          <a:prstGeom prst="rect">
            <a:avLst/>
          </a:prstGeom>
        </p:spPr>
      </p:pic>
    </p:spTree>
    <p:extLst>
      <p:ext uri="{BB962C8B-B14F-4D97-AF65-F5344CB8AC3E}">
        <p14:creationId xmlns:p14="http://schemas.microsoft.com/office/powerpoint/2010/main" val="351600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Ansible – Using RESTCONF + Python-module - Intro</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5" name="TextBox 4">
            <a:extLst>
              <a:ext uri="{FF2B5EF4-FFF2-40B4-BE49-F238E27FC236}">
                <a16:creationId xmlns:a16="http://schemas.microsoft.com/office/drawing/2014/main" id="{2DC0BD15-8FCA-0AF4-C407-5A19EDDBCAC6}"/>
              </a:ext>
            </a:extLst>
          </p:cNvPr>
          <p:cNvSpPr txBox="1"/>
          <p:nvPr/>
        </p:nvSpPr>
        <p:spPr>
          <a:xfrm>
            <a:off x="540000" y="878002"/>
            <a:ext cx="9225506" cy="5369798"/>
          </a:xfrm>
          <a:prstGeom prst="rect">
            <a:avLst/>
          </a:prstGeom>
        </p:spPr>
        <p:txBody>
          <a:bodyPr vert="horz" lIns="0" tIns="180000" rIns="0" bIns="180000" rtlCol="0">
            <a:normAutofit lnSpcReduction="10000"/>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another exercise where we create our own Python module to do some "magic" with output from Ansible, and return them back to Ansible after being processed</a:t>
            </a:r>
          </a:p>
          <a:p>
            <a:r>
              <a:rPr lang="en-GB"/>
              <a:t>We will combine this with using RESTCONF directly from Ansible, as this is very fast compared to getting the same results using the command line</a:t>
            </a:r>
          </a:p>
          <a:p>
            <a:r>
              <a:rPr lang="en-GB"/>
              <a:t>By "very fast" that refers to the run-time, but there will often be some more investigation to do first to get the correct YANG module path, compared to your well-known CLI command to do the same</a:t>
            </a:r>
          </a:p>
          <a:p>
            <a:r>
              <a:rPr lang="en-GB"/>
              <a:t>The example will</a:t>
            </a:r>
          </a:p>
          <a:p>
            <a:pPr lvl="1"/>
            <a:r>
              <a:rPr lang="en-GB"/>
              <a:t>Get all interfaces from the IOS-XE device using RESTCONF, including the descriptions</a:t>
            </a:r>
          </a:p>
          <a:p>
            <a:pPr lvl="1"/>
            <a:r>
              <a:rPr lang="en-GB"/>
              <a:t>If the description of GigabitEthernet1 contains the word "Uplink" it will do nothing</a:t>
            </a:r>
          </a:p>
          <a:p>
            <a:pPr lvl="1"/>
            <a:r>
              <a:rPr lang="en-GB"/>
              <a:t>If the description of GigabitEthernet1 does NOT contain the word "Uplink", it will create a new text for the description, with "Uplink" and a timestamp for the change</a:t>
            </a:r>
          </a:p>
          <a:p>
            <a:pPr lvl="1"/>
            <a:r>
              <a:rPr lang="en-GB"/>
              <a:t>Push the updated interface config (description) back to the device using RESTCONF</a:t>
            </a:r>
          </a:p>
          <a:p>
            <a:r>
              <a:rPr lang="en-GB"/>
              <a:t>Be aware that this example takes a lot of shortcuts, just to show the concept. Like being valid only for GigabitEthernet1's description. And no error checking (try to run it if you have no description at all on the Gig1 interface…)</a:t>
            </a:r>
          </a:p>
        </p:txBody>
      </p:sp>
    </p:spTree>
    <p:extLst>
      <p:ext uri="{BB962C8B-B14F-4D97-AF65-F5344CB8AC3E}">
        <p14:creationId xmlns:p14="http://schemas.microsoft.com/office/powerpoint/2010/main" val="232943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42</a:t>
            </a:fld>
            <a:endParaRPr lang="en-GB"/>
          </a:p>
        </p:txBody>
      </p:sp>
      <p:sp>
        <p:nvSpPr>
          <p:cNvPr id="180" name="Text+Image 50:50"/>
          <p:cNvSpPr txBox="1">
            <a:spLocks noGrp="1"/>
          </p:cNvSpPr>
          <p:nvPr>
            <p:ph type="title"/>
          </p:nvPr>
        </p:nvSpPr>
        <p:spPr>
          <a:xfrm>
            <a:off x="540000" y="284920"/>
            <a:ext cx="11109600" cy="540000"/>
          </a:xfrm>
        </p:spPr>
        <p:txBody>
          <a:bodyPr anchor="ctr">
            <a:normAutofit/>
          </a:bodyPr>
          <a:lstStyle/>
          <a:p>
            <a:r>
              <a:rPr lang="en-GB"/>
              <a:t>Ansible – Using RESTCONF + Python-module - Tasks</a:t>
            </a:r>
          </a:p>
        </p:txBody>
      </p:sp>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3" name="The distance between the headline and the start of the body copy is always constant.…">
            <a:extLst>
              <a:ext uri="{FF2B5EF4-FFF2-40B4-BE49-F238E27FC236}">
                <a16:creationId xmlns:a16="http://schemas.microsoft.com/office/drawing/2014/main" id="{86F137EA-5B64-6281-8739-CE4AC7C473A5}"/>
              </a:ext>
            </a:extLst>
          </p:cNvPr>
          <p:cNvSpPr txBox="1">
            <a:spLocks/>
          </p:cNvSpPr>
          <p:nvPr/>
        </p:nvSpPr>
        <p:spPr bwMode="gray">
          <a:xfrm>
            <a:off x="634598" y="818826"/>
            <a:ext cx="9913086" cy="5428974"/>
          </a:xfrm>
          <a:prstGeom prst="rect">
            <a:avLst/>
          </a:prstGeom>
        </p:spPr>
        <p:txBody>
          <a:bodyPr vert="horz" lIns="0" tIns="180000" rIns="0" bIns="180000" rtlCol="0">
            <a:normAutofit fontScale="925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and a playbook file "ansible-using-module-playbook.yml"</a:t>
            </a:r>
          </a:p>
          <a:p>
            <a:pPr lvl="1">
              <a:lnSpc>
                <a:spcPct val="110000"/>
              </a:lnSpc>
            </a:pPr>
            <a:r>
              <a:rPr lang="en-US" sz="1200"/>
              <a:t>Copy the hosts.yml from previous projects</a:t>
            </a:r>
          </a:p>
          <a:p>
            <a:pPr lvl="1">
              <a:lnSpc>
                <a:spcPct val="110000"/>
              </a:lnSpc>
            </a:pPr>
            <a:r>
              <a:rPr lang="en-US" sz="1200"/>
              <a:t>Create a "library" folder with a file "update_description.py" inside</a:t>
            </a:r>
          </a:p>
          <a:p>
            <a:pPr lvl="1">
              <a:lnSpc>
                <a:spcPct val="110000"/>
              </a:lnSpc>
            </a:pPr>
            <a:r>
              <a:rPr lang="en-US" sz="1200"/>
              <a:t>Remember to activate the automation-venv (use this for both Ansible and Python files in this exercise)</a:t>
            </a:r>
          </a:p>
          <a:p>
            <a:pPr lvl="1">
              <a:lnSpc>
                <a:spcPct val="110000"/>
              </a:lnSpc>
            </a:pPr>
            <a:endParaRPr lang="en-US" sz="1300"/>
          </a:p>
          <a:p>
            <a:pPr>
              <a:lnSpc>
                <a:spcPct val="110000"/>
              </a:lnSpc>
            </a:pPr>
            <a:r>
              <a:rPr lang="en-US" sz="1400"/>
              <a:t>Task 1: Find the correct RESTCONF path </a:t>
            </a:r>
          </a:p>
          <a:p>
            <a:pPr lvl="1">
              <a:lnSpc>
                <a:spcPct val="110000"/>
              </a:lnSpc>
            </a:pPr>
            <a:r>
              <a:rPr lang="en-US" sz="1200"/>
              <a:t>Use YANG Suite or yangcatalog.org, check the module Cisco-IOS-XE-native and the :native/interface path</a:t>
            </a:r>
          </a:p>
          <a:p>
            <a:pPr>
              <a:lnSpc>
                <a:spcPct val="110000"/>
              </a:lnSpc>
            </a:pPr>
            <a:r>
              <a:rPr lang="en-US" sz="1400"/>
              <a:t>Task 2: Create the Ansible playbook</a:t>
            </a:r>
          </a:p>
          <a:p>
            <a:pPr lvl="1">
              <a:lnSpc>
                <a:spcPct val="110000"/>
              </a:lnSpc>
            </a:pPr>
            <a:r>
              <a:rPr lang="en-US" sz="1200"/>
              <a:t>Get interface list with RESTCONF (see Lab 23, but check out the YANG path Cisco-IOS-XE-native:native/interface instead)</a:t>
            </a:r>
          </a:p>
          <a:p>
            <a:pPr lvl="1">
              <a:lnSpc>
                <a:spcPct val="110000"/>
              </a:lnSpc>
            </a:pPr>
            <a:r>
              <a:rPr lang="en-US" sz="1200"/>
              <a:t>Do something with the interface dictionary in a Python module (see Lab 24, but pass in restconf_result['json'] instead), return the interface dict to Ansible</a:t>
            </a:r>
          </a:p>
          <a:p>
            <a:pPr lvl="1">
              <a:lnSpc>
                <a:spcPct val="110000"/>
              </a:lnSpc>
            </a:pPr>
            <a:r>
              <a:rPr lang="en-US" sz="1200"/>
              <a:t>Update the interface list/description using RESTCONF with the returned interface dict</a:t>
            </a:r>
          </a:p>
          <a:p>
            <a:pPr lvl="1">
              <a:lnSpc>
                <a:spcPct val="110000"/>
              </a:lnSpc>
            </a:pPr>
            <a:r>
              <a:rPr lang="en-US" sz="1200"/>
              <a:t>3 "extra" tasks could be "view result" tasks between each of your main tasks, for easier debugging</a:t>
            </a:r>
          </a:p>
          <a:p>
            <a:pPr>
              <a:lnSpc>
                <a:spcPct val="110000"/>
              </a:lnSpc>
            </a:pPr>
            <a:r>
              <a:rPr lang="en-US" sz="1400"/>
              <a:t>Task 3: Create the Python module</a:t>
            </a:r>
          </a:p>
          <a:p>
            <a:pPr lvl="1">
              <a:lnSpc>
                <a:spcPct val="110000"/>
              </a:lnSpc>
            </a:pPr>
            <a:r>
              <a:rPr lang="en-US" sz="1200"/>
              <a:t>Use the example in the Ansible docs "Developing modules", or the module from the previous lab as an example</a:t>
            </a:r>
            <a:br>
              <a:rPr lang="en-US" sz="1200"/>
            </a:br>
            <a:r>
              <a:rPr lang="en-US" sz="1200">
                <a:hlinkClick r:id="rId3"/>
              </a:rPr>
              <a:t>https://docs.ansible.com/ansible/latest/dev_guide/developing_modules_general.html</a:t>
            </a:r>
            <a:endParaRPr lang="en-US" sz="1200"/>
          </a:p>
        </p:txBody>
      </p:sp>
      <p:sp>
        <p:nvSpPr>
          <p:cNvPr id="7" name="TextBox 6">
            <a:extLst>
              <a:ext uri="{FF2B5EF4-FFF2-40B4-BE49-F238E27FC236}">
                <a16:creationId xmlns:a16="http://schemas.microsoft.com/office/drawing/2014/main" id="{A4AA5BE2-5B0B-4389-BA55-F1A8DA5E253D}"/>
              </a:ext>
            </a:extLst>
          </p:cNvPr>
          <p:cNvSpPr txBox="1"/>
          <p:nvPr/>
        </p:nvSpPr>
        <p:spPr>
          <a:xfrm>
            <a:off x="1112440" y="246018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-automation/Lab25_Ansible-RESTCONF-python</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:~/wifi-automation/Lab25_Ansible-RESTCONF-python</a:t>
            </a:r>
            <a:r>
              <a:rPr lang="fr-FR" sz="1050">
                <a:solidFill>
                  <a:srgbClr val="EEE8D5"/>
                </a:solidFill>
                <a:latin typeface="Consolas" panose="020B0609020204030204" pitchFamily="49" charset="0"/>
              </a:rPr>
              <a:t>$ ansible --version</a:t>
            </a:r>
            <a:endParaRPr lang="en-US" sz="1050">
              <a:solidFill>
                <a:srgbClr val="EEE8D5"/>
              </a:solidFill>
              <a:latin typeface="Consolas" panose="020B0609020204030204" pitchFamily="49" charset="0"/>
            </a:endParaRPr>
          </a:p>
        </p:txBody>
      </p:sp>
      <p:pic>
        <p:nvPicPr>
          <p:cNvPr id="8" name="Picture 7">
            <a:extLst>
              <a:ext uri="{FF2B5EF4-FFF2-40B4-BE49-F238E27FC236}">
                <a16:creationId xmlns:a16="http://schemas.microsoft.com/office/drawing/2014/main" id="{A72AD4F8-88A7-204E-E9EC-E8AA942EDD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1656" y="731871"/>
            <a:ext cx="2183645" cy="1461362"/>
          </a:xfrm>
          <a:prstGeom prst="rect">
            <a:avLst/>
          </a:prstGeom>
        </p:spPr>
      </p:pic>
    </p:spTree>
    <p:extLst>
      <p:ext uri="{BB962C8B-B14F-4D97-AF65-F5344CB8AC3E}">
        <p14:creationId xmlns:p14="http://schemas.microsoft.com/office/powerpoint/2010/main" val="322131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43</a:t>
            </a:fld>
            <a:endParaRPr lang="en-GB"/>
          </a:p>
        </p:txBody>
      </p:sp>
      <p:pic>
        <p:nvPicPr>
          <p:cNvPr id="3" name="Picture 2">
            <a:extLst>
              <a:ext uri="{FF2B5EF4-FFF2-40B4-BE49-F238E27FC236}">
                <a16:creationId xmlns:a16="http://schemas.microsoft.com/office/drawing/2014/main" id="{50AA1497-33AC-2BDF-732C-F251D8F57ECA}"/>
              </a:ext>
            </a:extLst>
          </p:cNvPr>
          <p:cNvPicPr>
            <a:picLocks noChangeAspect="1"/>
          </p:cNvPicPr>
          <p:nvPr/>
        </p:nvPicPr>
        <p:blipFill>
          <a:blip r:embed="rId3"/>
          <a:stretch>
            <a:fillRect/>
          </a:stretch>
        </p:blipFill>
        <p:spPr>
          <a:xfrm>
            <a:off x="1099734" y="1731254"/>
            <a:ext cx="10814634" cy="3591244"/>
          </a:xfrm>
          <a:prstGeom prst="rect">
            <a:avLst/>
          </a:prstGeom>
        </p:spPr>
      </p:pic>
      <p:pic>
        <p:nvPicPr>
          <p:cNvPr id="6" name="Picture 5">
            <a:extLst>
              <a:ext uri="{FF2B5EF4-FFF2-40B4-BE49-F238E27FC236}">
                <a16:creationId xmlns:a16="http://schemas.microsoft.com/office/drawing/2014/main" id="{C0629C0C-8771-B148-9C69-A9453CE0A69A}"/>
              </a:ext>
            </a:extLst>
          </p:cNvPr>
          <p:cNvPicPr>
            <a:picLocks noChangeAspect="1"/>
          </p:cNvPicPr>
          <p:nvPr/>
        </p:nvPicPr>
        <p:blipFill>
          <a:blip r:embed="rId4"/>
          <a:stretch>
            <a:fillRect/>
          </a:stretch>
        </p:blipFill>
        <p:spPr>
          <a:xfrm>
            <a:off x="3643949" y="3219382"/>
            <a:ext cx="1678549" cy="2592492"/>
          </a:xfrm>
          <a:prstGeom prst="rect">
            <a:avLst/>
          </a:prstGeom>
          <a:ln>
            <a:solidFill>
              <a:schemeClr val="tx1"/>
            </a:solidFill>
          </a:ln>
        </p:spPr>
      </p:pic>
      <p:sp>
        <p:nvSpPr>
          <p:cNvPr id="2" name="Footer Placeholder 6">
            <a:extLst>
              <a:ext uri="{FF2B5EF4-FFF2-40B4-BE49-F238E27FC236}">
                <a16:creationId xmlns:a16="http://schemas.microsoft.com/office/drawing/2014/main" id="{B2770F2F-A44C-5418-7C09-2D45BDB35F7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452039D2-F0B9-28EF-AD57-5BDF547F4FED}"/>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Image 50:50">
            <a:extLst>
              <a:ext uri="{FF2B5EF4-FFF2-40B4-BE49-F238E27FC236}">
                <a16:creationId xmlns:a16="http://schemas.microsoft.com/office/drawing/2014/main" id="{64E6A4C6-3AAB-FAE4-3D25-A29FAC617D3C}"/>
              </a:ext>
            </a:extLst>
          </p:cNvPr>
          <p:cNvSpPr txBox="1">
            <a:spLocks noGrp="1"/>
          </p:cNvSpPr>
          <p:nvPr>
            <p:ph type="title"/>
          </p:nvPr>
        </p:nvSpPr>
        <p:spPr>
          <a:xfrm>
            <a:off x="540000" y="284920"/>
            <a:ext cx="11109600" cy="540000"/>
          </a:xfrm>
        </p:spPr>
        <p:txBody>
          <a:bodyPr anchor="ctr">
            <a:normAutofit fontScale="90000"/>
          </a:bodyPr>
          <a:lstStyle/>
          <a:p>
            <a:r>
              <a:rPr lang="en-GB"/>
              <a:t>Ansible – Using RESTCONF + Python-module - Hints for Task 1</a:t>
            </a:r>
          </a:p>
        </p:txBody>
      </p:sp>
      <p:sp>
        <p:nvSpPr>
          <p:cNvPr id="9" name="TextBox 8">
            <a:extLst>
              <a:ext uri="{FF2B5EF4-FFF2-40B4-BE49-F238E27FC236}">
                <a16:creationId xmlns:a16="http://schemas.microsoft.com/office/drawing/2014/main" id="{2A18C6D8-0FD2-0E37-691D-95289134FF25}"/>
              </a:ext>
            </a:extLst>
          </p:cNvPr>
          <p:cNvSpPr txBox="1"/>
          <p:nvPr/>
        </p:nvSpPr>
        <p:spPr>
          <a:xfrm>
            <a:off x="540000" y="878002"/>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Example on using YANG Suite to find the correct path</a:t>
            </a:r>
          </a:p>
        </p:txBody>
      </p:sp>
    </p:spTree>
    <p:extLst>
      <p:ext uri="{BB962C8B-B14F-4D97-AF65-F5344CB8AC3E}">
        <p14:creationId xmlns:p14="http://schemas.microsoft.com/office/powerpoint/2010/main" val="22287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44</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1</a:t>
            </a:r>
          </a:p>
        </p:txBody>
      </p:sp>
      <p:pic>
        <p:nvPicPr>
          <p:cNvPr id="3" name="Picture 2">
            <a:extLst>
              <a:ext uri="{FF2B5EF4-FFF2-40B4-BE49-F238E27FC236}">
                <a16:creationId xmlns:a16="http://schemas.microsoft.com/office/drawing/2014/main" id="{34CA862F-14FC-817D-2B03-F9F8B71396BE}"/>
              </a:ext>
            </a:extLst>
          </p:cNvPr>
          <p:cNvPicPr>
            <a:picLocks noChangeAspect="1"/>
          </p:cNvPicPr>
          <p:nvPr/>
        </p:nvPicPr>
        <p:blipFill>
          <a:blip r:embed="rId3"/>
          <a:stretch>
            <a:fillRect/>
          </a:stretch>
        </p:blipFill>
        <p:spPr>
          <a:xfrm>
            <a:off x="3005741" y="999735"/>
            <a:ext cx="4991797" cy="476316"/>
          </a:xfrm>
          <a:prstGeom prst="rect">
            <a:avLst/>
          </a:prstGeom>
        </p:spPr>
      </p:pic>
      <p:pic>
        <p:nvPicPr>
          <p:cNvPr id="6" name="Picture 5">
            <a:extLst>
              <a:ext uri="{FF2B5EF4-FFF2-40B4-BE49-F238E27FC236}">
                <a16:creationId xmlns:a16="http://schemas.microsoft.com/office/drawing/2014/main" id="{B46B4D57-3013-03B9-6FBA-EE485C8DE6AF}"/>
              </a:ext>
            </a:extLst>
          </p:cNvPr>
          <p:cNvPicPr>
            <a:picLocks noChangeAspect="1"/>
          </p:cNvPicPr>
          <p:nvPr/>
        </p:nvPicPr>
        <p:blipFill rotWithShape="1">
          <a:blip r:embed="rId4"/>
          <a:srcRect b="10217"/>
          <a:stretch/>
        </p:blipFill>
        <p:spPr>
          <a:xfrm>
            <a:off x="606390" y="1487236"/>
            <a:ext cx="4534533" cy="3421194"/>
          </a:xfrm>
          <a:prstGeom prst="rect">
            <a:avLst/>
          </a:prstGeom>
        </p:spPr>
      </p:pic>
      <p:cxnSp>
        <p:nvCxnSpPr>
          <p:cNvPr id="16" name="Straight Arrow Connector 15">
            <a:extLst>
              <a:ext uri="{FF2B5EF4-FFF2-40B4-BE49-F238E27FC236}">
                <a16:creationId xmlns:a16="http://schemas.microsoft.com/office/drawing/2014/main" id="{7AF8F431-9FD7-A835-7C5F-520368BF90BB}"/>
              </a:ext>
            </a:extLst>
          </p:cNvPr>
          <p:cNvCxnSpPr>
            <a:cxnSpLocks/>
          </p:cNvCxnSpPr>
          <p:nvPr/>
        </p:nvCxnSpPr>
        <p:spPr>
          <a:xfrm flipV="1">
            <a:off x="7165181" y="4323936"/>
            <a:ext cx="973969" cy="948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559D6C3-5358-E63A-3E13-62F40051C17D}"/>
              </a:ext>
            </a:extLst>
          </p:cNvPr>
          <p:cNvCxnSpPr>
            <a:cxnSpLocks/>
          </p:cNvCxnSpPr>
          <p:nvPr/>
        </p:nvCxnSpPr>
        <p:spPr>
          <a:xfrm flipH="1">
            <a:off x="4616822" y="1458501"/>
            <a:ext cx="1477978" cy="1249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0BCA19F2-ABD0-A1C1-1846-0AEC2F7B37B4}"/>
              </a:ext>
            </a:extLst>
          </p:cNvPr>
          <p:cNvPicPr>
            <a:picLocks noChangeAspect="1"/>
          </p:cNvPicPr>
          <p:nvPr/>
        </p:nvPicPr>
        <p:blipFill>
          <a:blip r:embed="rId5"/>
          <a:stretch>
            <a:fillRect/>
          </a:stretch>
        </p:blipFill>
        <p:spPr>
          <a:xfrm>
            <a:off x="540000" y="5272278"/>
            <a:ext cx="8135485" cy="485843"/>
          </a:xfrm>
          <a:prstGeom prst="rect">
            <a:avLst/>
          </a:prstGeom>
        </p:spPr>
      </p:pic>
      <p:pic>
        <p:nvPicPr>
          <p:cNvPr id="11" name="Picture 10">
            <a:extLst>
              <a:ext uri="{FF2B5EF4-FFF2-40B4-BE49-F238E27FC236}">
                <a16:creationId xmlns:a16="http://schemas.microsoft.com/office/drawing/2014/main" id="{9181FD99-CF2A-E7FE-ED6D-179DF61B36FD}"/>
              </a:ext>
            </a:extLst>
          </p:cNvPr>
          <p:cNvPicPr>
            <a:picLocks noChangeAspect="1"/>
          </p:cNvPicPr>
          <p:nvPr/>
        </p:nvPicPr>
        <p:blipFill>
          <a:blip r:embed="rId6"/>
          <a:stretch>
            <a:fillRect/>
          </a:stretch>
        </p:blipFill>
        <p:spPr>
          <a:xfrm>
            <a:off x="8139150" y="2088372"/>
            <a:ext cx="3343742" cy="2943636"/>
          </a:xfrm>
          <a:prstGeom prst="rect">
            <a:avLst/>
          </a:prstGeom>
        </p:spPr>
      </p:pic>
      <p:sp>
        <p:nvSpPr>
          <p:cNvPr id="2" name="Footer Placeholder 6">
            <a:extLst>
              <a:ext uri="{FF2B5EF4-FFF2-40B4-BE49-F238E27FC236}">
                <a16:creationId xmlns:a16="http://schemas.microsoft.com/office/drawing/2014/main" id="{2D9048DA-20F4-84F3-E5E8-E4F3E3418E6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855BBEB5-E635-9D79-3078-F8BA46C99AD6}"/>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7" name="TextBox 6">
            <a:extLst>
              <a:ext uri="{FF2B5EF4-FFF2-40B4-BE49-F238E27FC236}">
                <a16:creationId xmlns:a16="http://schemas.microsoft.com/office/drawing/2014/main" id="{5401A342-61F9-BA76-7A32-06610F47106F}"/>
              </a:ext>
            </a:extLst>
          </p:cNvPr>
          <p:cNvSpPr txBox="1"/>
          <p:nvPr/>
        </p:nvSpPr>
        <p:spPr>
          <a:xfrm>
            <a:off x="540000" y="849426"/>
            <a:ext cx="9225506"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Check in Postman:</a:t>
            </a:r>
          </a:p>
          <a:p>
            <a:endParaRPr lang="en-GB"/>
          </a:p>
          <a:p>
            <a:endParaRPr lang="en-GB"/>
          </a:p>
          <a:p>
            <a:endParaRPr lang="en-GB"/>
          </a:p>
          <a:p>
            <a:endParaRPr lang="en-GB"/>
          </a:p>
          <a:p>
            <a:endParaRPr lang="en-GB"/>
          </a:p>
          <a:p>
            <a:endParaRPr lang="en-GB"/>
          </a:p>
          <a:p>
            <a:endParaRPr lang="en-GB"/>
          </a:p>
          <a:p>
            <a:endParaRPr lang="en-GB"/>
          </a:p>
          <a:p>
            <a:endParaRPr lang="en-GB"/>
          </a:p>
          <a:p>
            <a:r>
              <a:rPr lang="en-GB"/>
              <a:t>Then we choose only a couple of fields, and try again</a:t>
            </a:r>
          </a:p>
        </p:txBody>
      </p:sp>
    </p:spTree>
    <p:extLst>
      <p:ext uri="{BB962C8B-B14F-4D97-AF65-F5344CB8AC3E}">
        <p14:creationId xmlns:p14="http://schemas.microsoft.com/office/powerpoint/2010/main" val="334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45</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We start by creating the task that gets the data from WLC, using the RESTCONF path we have tested in Postman</a:t>
            </a:r>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endParaRPr lang="en-GB" sz="1400"/>
          </a:p>
          <a:p>
            <a:r>
              <a:rPr lang="en-GB" sz="1400"/>
              <a:t>We create a simple "view" task, to easier understand and debug what we have got out. Only if the status code = 200.</a:t>
            </a:r>
          </a:p>
        </p:txBody>
      </p:sp>
      <p:pic>
        <p:nvPicPr>
          <p:cNvPr id="6" name="Picture 5">
            <a:extLst>
              <a:ext uri="{FF2B5EF4-FFF2-40B4-BE49-F238E27FC236}">
                <a16:creationId xmlns:a16="http://schemas.microsoft.com/office/drawing/2014/main" id="{C6803E10-E55A-B535-D094-8A062294426D}"/>
              </a:ext>
            </a:extLst>
          </p:cNvPr>
          <p:cNvPicPr>
            <a:picLocks noChangeAspect="1"/>
          </p:cNvPicPr>
          <p:nvPr/>
        </p:nvPicPr>
        <p:blipFill>
          <a:blip r:embed="rId3"/>
          <a:srcRect b="15812"/>
          <a:stretch/>
        </p:blipFill>
        <p:spPr>
          <a:xfrm>
            <a:off x="540000" y="1282302"/>
            <a:ext cx="9132886" cy="3518298"/>
          </a:xfrm>
          <a:prstGeom prst="rect">
            <a:avLst/>
          </a:prstGeom>
        </p:spPr>
      </p:pic>
      <p:pic>
        <p:nvPicPr>
          <p:cNvPr id="11" name="Picture 10">
            <a:extLst>
              <a:ext uri="{FF2B5EF4-FFF2-40B4-BE49-F238E27FC236}">
                <a16:creationId xmlns:a16="http://schemas.microsoft.com/office/drawing/2014/main" id="{DE520919-6347-D497-996D-A4DF13D6AFFB}"/>
              </a:ext>
            </a:extLst>
          </p:cNvPr>
          <p:cNvPicPr>
            <a:picLocks noChangeAspect="1"/>
          </p:cNvPicPr>
          <p:nvPr/>
        </p:nvPicPr>
        <p:blipFill>
          <a:blip r:embed="rId4"/>
          <a:stretch>
            <a:fillRect/>
          </a:stretch>
        </p:blipFill>
        <p:spPr>
          <a:xfrm>
            <a:off x="646114" y="5246602"/>
            <a:ext cx="2590006" cy="590959"/>
          </a:xfrm>
          <a:prstGeom prst="rect">
            <a:avLst/>
          </a:prstGeom>
        </p:spPr>
      </p:pic>
    </p:spTree>
    <p:extLst>
      <p:ext uri="{BB962C8B-B14F-4D97-AF65-F5344CB8AC3E}">
        <p14:creationId xmlns:p14="http://schemas.microsoft.com/office/powerpoint/2010/main" val="35764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46</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40000" y="878002"/>
            <a:ext cx="11004300"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Then we create a task that will send the interface dictionary (in JSON format) to our Python module for processing</a:t>
            </a:r>
          </a:p>
          <a:p>
            <a:r>
              <a:rPr lang="en-GB" sz="1400"/>
              <a:t>We only do this if (when</a:t>
            </a:r>
            <a:r>
              <a:rPr lang="en-GB" sz="1400">
                <a:sym typeface="Wingdings" panose="05000000000000000000" pitchFamily="2" charset="2"/>
              </a:rPr>
              <a:t>: ) the status code from our RESTCONF call equals 200 ("OK")</a:t>
            </a:r>
            <a:endParaRPr lang="en-GB" sz="1400"/>
          </a:p>
          <a:p>
            <a:endParaRPr lang="en-GB" sz="1400"/>
          </a:p>
          <a:p>
            <a:endParaRPr lang="en-GB" sz="1400"/>
          </a:p>
          <a:p>
            <a:endParaRPr lang="en-GB" sz="1400"/>
          </a:p>
          <a:p>
            <a:r>
              <a:rPr lang="en-GB" sz="1400"/>
              <a:t>Again, we create a simple "view" task to view the results/output of the Python module processing, which we have registered in the variable "update_description_result"</a:t>
            </a:r>
          </a:p>
          <a:p>
            <a:r>
              <a:rPr lang="en-GB" sz="1400"/>
              <a:t>And again, only if the result of the original RESTCONF call was "200 OK"</a:t>
            </a:r>
          </a:p>
        </p:txBody>
      </p:sp>
      <p:pic>
        <p:nvPicPr>
          <p:cNvPr id="7" name="Picture 6">
            <a:extLst>
              <a:ext uri="{FF2B5EF4-FFF2-40B4-BE49-F238E27FC236}">
                <a16:creationId xmlns:a16="http://schemas.microsoft.com/office/drawing/2014/main" id="{29966543-E458-54F6-E2F6-E2EA55AFBF36}"/>
              </a:ext>
            </a:extLst>
          </p:cNvPr>
          <p:cNvPicPr>
            <a:picLocks noChangeAspect="1"/>
          </p:cNvPicPr>
          <p:nvPr/>
        </p:nvPicPr>
        <p:blipFill>
          <a:blip r:embed="rId3"/>
          <a:stretch>
            <a:fillRect/>
          </a:stretch>
        </p:blipFill>
        <p:spPr>
          <a:xfrm>
            <a:off x="540000" y="1758934"/>
            <a:ext cx="6020640" cy="943107"/>
          </a:xfrm>
          <a:prstGeom prst="rect">
            <a:avLst/>
          </a:prstGeom>
        </p:spPr>
      </p:pic>
      <p:pic>
        <p:nvPicPr>
          <p:cNvPr id="9" name="Picture 8">
            <a:extLst>
              <a:ext uri="{FF2B5EF4-FFF2-40B4-BE49-F238E27FC236}">
                <a16:creationId xmlns:a16="http://schemas.microsoft.com/office/drawing/2014/main" id="{C7D34900-AB79-8B9A-E8B2-AD24F685E766}"/>
              </a:ext>
            </a:extLst>
          </p:cNvPr>
          <p:cNvPicPr>
            <a:picLocks noChangeAspect="1"/>
          </p:cNvPicPr>
          <p:nvPr/>
        </p:nvPicPr>
        <p:blipFill>
          <a:blip r:embed="rId4"/>
          <a:stretch>
            <a:fillRect/>
          </a:stretch>
        </p:blipFill>
        <p:spPr>
          <a:xfrm>
            <a:off x="540000" y="3830046"/>
            <a:ext cx="5992061" cy="724001"/>
          </a:xfrm>
          <a:prstGeom prst="rect">
            <a:avLst/>
          </a:prstGeom>
        </p:spPr>
      </p:pic>
    </p:spTree>
    <p:extLst>
      <p:ext uri="{BB962C8B-B14F-4D97-AF65-F5344CB8AC3E}">
        <p14:creationId xmlns:p14="http://schemas.microsoft.com/office/powerpoint/2010/main" val="195515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47</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2</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The last part of the playbook, you might want to write after or in parallel with writing the Python module as it includes using the output from the module</a:t>
            </a:r>
          </a:p>
          <a:p>
            <a:r>
              <a:rPr lang="en-GB" sz="1400"/>
              <a:t>We create the final of our three primary tasks for this playbook, updating the WLC interface description using RESTCONF</a:t>
            </a:r>
          </a:p>
          <a:p>
            <a:r>
              <a:rPr lang="en-GB" sz="1400"/>
              <a:t>Notice that the use of the uri module is similar to the read task, only using PATCH instead of GET, and actually having some data in the "body" field. What we put in there is based on what we got out, only modified in the Python module which we will look into next </a:t>
            </a:r>
          </a:p>
          <a:p>
            <a:endParaRPr lang="en-GB" sz="1400"/>
          </a:p>
          <a:p>
            <a:endParaRPr lang="en-GB" sz="1400"/>
          </a:p>
          <a:p>
            <a:endParaRPr lang="en-GB" sz="1400"/>
          </a:p>
          <a:p>
            <a:endParaRPr lang="en-GB" sz="1400"/>
          </a:p>
          <a:p>
            <a:endParaRPr lang="en-GB" sz="1400"/>
          </a:p>
          <a:p>
            <a:endParaRPr lang="en-GB" sz="1400"/>
          </a:p>
          <a:p>
            <a:r>
              <a:rPr lang="en-GB" sz="1400"/>
              <a:t>As usual, we have a "view" task to check the output</a:t>
            </a:r>
          </a:p>
        </p:txBody>
      </p:sp>
      <p:pic>
        <p:nvPicPr>
          <p:cNvPr id="6" name="Picture 5">
            <a:extLst>
              <a:ext uri="{FF2B5EF4-FFF2-40B4-BE49-F238E27FC236}">
                <a16:creationId xmlns:a16="http://schemas.microsoft.com/office/drawing/2014/main" id="{DFE7A7DB-806C-5747-D6BF-679D9BE32E96}"/>
              </a:ext>
            </a:extLst>
          </p:cNvPr>
          <p:cNvPicPr>
            <a:picLocks noChangeAspect="1"/>
          </p:cNvPicPr>
          <p:nvPr/>
        </p:nvPicPr>
        <p:blipFill>
          <a:blip r:embed="rId3"/>
          <a:stretch>
            <a:fillRect/>
          </a:stretch>
        </p:blipFill>
        <p:spPr>
          <a:xfrm>
            <a:off x="441844" y="2707826"/>
            <a:ext cx="6330431" cy="2302657"/>
          </a:xfrm>
          <a:prstGeom prst="rect">
            <a:avLst/>
          </a:prstGeom>
        </p:spPr>
      </p:pic>
      <p:pic>
        <p:nvPicPr>
          <p:cNvPr id="10" name="Picture 9">
            <a:extLst>
              <a:ext uri="{FF2B5EF4-FFF2-40B4-BE49-F238E27FC236}">
                <a16:creationId xmlns:a16="http://schemas.microsoft.com/office/drawing/2014/main" id="{5F10DD57-3CE4-3802-CF92-37302A2BCF3F}"/>
              </a:ext>
            </a:extLst>
          </p:cNvPr>
          <p:cNvPicPr>
            <a:picLocks noChangeAspect="1"/>
          </p:cNvPicPr>
          <p:nvPr/>
        </p:nvPicPr>
        <p:blipFill>
          <a:blip r:embed="rId4"/>
          <a:stretch>
            <a:fillRect/>
          </a:stretch>
        </p:blipFill>
        <p:spPr>
          <a:xfrm>
            <a:off x="441844" y="5301062"/>
            <a:ext cx="3480075" cy="603311"/>
          </a:xfrm>
          <a:prstGeom prst="rect">
            <a:avLst/>
          </a:prstGeom>
        </p:spPr>
      </p:pic>
    </p:spTree>
    <p:extLst>
      <p:ext uri="{BB962C8B-B14F-4D97-AF65-F5344CB8AC3E}">
        <p14:creationId xmlns:p14="http://schemas.microsoft.com/office/powerpoint/2010/main" val="25368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48</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sp>
        <p:nvSpPr>
          <p:cNvPr id="2" name="Footer Placeholder 6">
            <a:extLst>
              <a:ext uri="{FF2B5EF4-FFF2-40B4-BE49-F238E27FC236}">
                <a16:creationId xmlns:a16="http://schemas.microsoft.com/office/drawing/2014/main" id="{0A4BDE7A-8668-271A-B944-06DD862C8563}"/>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21F9B19-ED37-E0F0-EAC7-FB3303393888}"/>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0836BD67-D105-06FB-4C02-A27DC6745455}"/>
              </a:ext>
            </a:extLst>
          </p:cNvPr>
          <p:cNvSpPr txBox="1"/>
          <p:nvPr/>
        </p:nvSpPr>
        <p:spPr>
          <a:xfrm>
            <a:off x="539999" y="878002"/>
            <a:ext cx="11332913" cy="5369798"/>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sz="1400"/>
              <a:t>Now we are ready to write the Python module "update_description.py". Lots of it will be identical to the previous Lab, but we have only one input parameter now. This will be the dictionary with the output from the RESTCONF call.</a:t>
            </a:r>
          </a:p>
          <a:p>
            <a:endParaRPr lang="en-GB" sz="1400"/>
          </a:p>
          <a:p>
            <a:endParaRPr lang="en-GB" sz="1400"/>
          </a:p>
          <a:p>
            <a:r>
              <a:rPr lang="en-GB" sz="1400"/>
              <a:t>Then we do the actual reading and manipulation of the input</a:t>
            </a:r>
          </a:p>
          <a:p>
            <a:endParaRPr lang="en-GB" sz="1400"/>
          </a:p>
          <a:p>
            <a:endParaRPr lang="en-GB" sz="1400"/>
          </a:p>
        </p:txBody>
      </p:sp>
      <p:pic>
        <p:nvPicPr>
          <p:cNvPr id="7" name="Picture 6">
            <a:extLst>
              <a:ext uri="{FF2B5EF4-FFF2-40B4-BE49-F238E27FC236}">
                <a16:creationId xmlns:a16="http://schemas.microsoft.com/office/drawing/2014/main" id="{868E0BF0-0AB8-9B86-0206-EFB6B3F482BD}"/>
              </a:ext>
            </a:extLst>
          </p:cNvPr>
          <p:cNvPicPr>
            <a:picLocks noChangeAspect="1"/>
          </p:cNvPicPr>
          <p:nvPr/>
        </p:nvPicPr>
        <p:blipFill>
          <a:blip r:embed="rId3"/>
          <a:stretch>
            <a:fillRect/>
          </a:stretch>
        </p:blipFill>
        <p:spPr>
          <a:xfrm>
            <a:off x="539998" y="1521819"/>
            <a:ext cx="5889377" cy="704401"/>
          </a:xfrm>
          <a:prstGeom prst="rect">
            <a:avLst/>
          </a:prstGeom>
        </p:spPr>
      </p:pic>
      <p:pic>
        <p:nvPicPr>
          <p:cNvPr id="9" name="Picture 8">
            <a:extLst>
              <a:ext uri="{FF2B5EF4-FFF2-40B4-BE49-F238E27FC236}">
                <a16:creationId xmlns:a16="http://schemas.microsoft.com/office/drawing/2014/main" id="{C683FD9F-F795-00BF-6CBB-9EB1BB44B8D9}"/>
              </a:ext>
            </a:extLst>
          </p:cNvPr>
          <p:cNvPicPr>
            <a:picLocks noChangeAspect="1"/>
          </p:cNvPicPr>
          <p:nvPr/>
        </p:nvPicPr>
        <p:blipFill>
          <a:blip r:embed="rId4"/>
          <a:stretch>
            <a:fillRect/>
          </a:stretch>
        </p:blipFill>
        <p:spPr>
          <a:xfrm>
            <a:off x="539998" y="2672222"/>
            <a:ext cx="6980887" cy="3015286"/>
          </a:xfrm>
          <a:prstGeom prst="rect">
            <a:avLst/>
          </a:prstGeom>
        </p:spPr>
      </p:pic>
      <p:sp>
        <p:nvSpPr>
          <p:cNvPr id="12" name="TextBox 11">
            <a:extLst>
              <a:ext uri="{FF2B5EF4-FFF2-40B4-BE49-F238E27FC236}">
                <a16:creationId xmlns:a16="http://schemas.microsoft.com/office/drawing/2014/main" id="{F4520875-3D5E-1A15-D694-C156F3372C83}"/>
              </a:ext>
            </a:extLst>
          </p:cNvPr>
          <p:cNvSpPr txBox="1"/>
          <p:nvPr/>
        </p:nvSpPr>
        <p:spPr>
          <a:xfrm>
            <a:off x="7786689" y="1874019"/>
            <a:ext cx="4293394" cy="276999"/>
          </a:xfrm>
          <a:prstGeom prst="rect">
            <a:avLst/>
          </a:prstGeom>
          <a:noFill/>
        </p:spPr>
        <p:txBody>
          <a:bodyPr wrap="square">
            <a:spAutoFit/>
          </a:bodyPr>
          <a:lstStyle/>
          <a:p>
            <a:r>
              <a:rPr lang="en-GB" sz="1200"/>
              <a:t>Put the input dictionary in a variable </a:t>
            </a:r>
            <a:endParaRPr lang="nb-NO" sz="1200"/>
          </a:p>
        </p:txBody>
      </p:sp>
      <p:sp>
        <p:nvSpPr>
          <p:cNvPr id="13" name="TextBox 12">
            <a:extLst>
              <a:ext uri="{FF2B5EF4-FFF2-40B4-BE49-F238E27FC236}">
                <a16:creationId xmlns:a16="http://schemas.microsoft.com/office/drawing/2014/main" id="{2530A9A1-8037-9E38-3A94-8456D5C9C649}"/>
              </a:ext>
            </a:extLst>
          </p:cNvPr>
          <p:cNvSpPr txBox="1"/>
          <p:nvPr/>
        </p:nvSpPr>
        <p:spPr>
          <a:xfrm>
            <a:off x="7786689" y="2441389"/>
            <a:ext cx="4293394" cy="461665"/>
          </a:xfrm>
          <a:prstGeom prst="rect">
            <a:avLst/>
          </a:prstGeom>
          <a:noFill/>
        </p:spPr>
        <p:txBody>
          <a:bodyPr wrap="square">
            <a:spAutoFit/>
          </a:bodyPr>
          <a:lstStyle/>
          <a:p>
            <a:r>
              <a:rPr lang="en-GB" sz="1200"/>
              <a:t>Extract the description text. An intermediate step here could be to do a print() of the interface_dict</a:t>
            </a:r>
            <a:endParaRPr lang="nb-NO" sz="1200"/>
          </a:p>
        </p:txBody>
      </p:sp>
      <p:sp>
        <p:nvSpPr>
          <p:cNvPr id="14" name="TextBox 13">
            <a:extLst>
              <a:ext uri="{FF2B5EF4-FFF2-40B4-BE49-F238E27FC236}">
                <a16:creationId xmlns:a16="http://schemas.microsoft.com/office/drawing/2014/main" id="{B73AB524-E635-0E5B-0CA7-E1A1F4F80766}"/>
              </a:ext>
            </a:extLst>
          </p:cNvPr>
          <p:cNvSpPr txBox="1"/>
          <p:nvPr/>
        </p:nvSpPr>
        <p:spPr>
          <a:xfrm>
            <a:off x="7786689" y="3266602"/>
            <a:ext cx="4293394" cy="461665"/>
          </a:xfrm>
          <a:prstGeom prst="rect">
            <a:avLst/>
          </a:prstGeom>
          <a:noFill/>
        </p:spPr>
        <p:txBody>
          <a:bodyPr wrap="square">
            <a:spAutoFit/>
          </a:bodyPr>
          <a:lstStyle/>
          <a:p>
            <a:r>
              <a:rPr lang="en-GB" sz="1200"/>
              <a:t>Check if the text "Uplink" is in the description. If it is, we do nothing</a:t>
            </a:r>
            <a:endParaRPr lang="nb-NO" sz="1200"/>
          </a:p>
        </p:txBody>
      </p:sp>
      <p:sp>
        <p:nvSpPr>
          <p:cNvPr id="15" name="TextBox 14">
            <a:extLst>
              <a:ext uri="{FF2B5EF4-FFF2-40B4-BE49-F238E27FC236}">
                <a16:creationId xmlns:a16="http://schemas.microsoft.com/office/drawing/2014/main" id="{E732153B-7543-9866-8CA7-9FF61365A3EA}"/>
              </a:ext>
            </a:extLst>
          </p:cNvPr>
          <p:cNvSpPr txBox="1"/>
          <p:nvPr/>
        </p:nvSpPr>
        <p:spPr>
          <a:xfrm>
            <a:off x="7786689" y="3940070"/>
            <a:ext cx="4293394" cy="461665"/>
          </a:xfrm>
          <a:prstGeom prst="rect">
            <a:avLst/>
          </a:prstGeom>
          <a:noFill/>
        </p:spPr>
        <p:txBody>
          <a:bodyPr wrap="square">
            <a:spAutoFit/>
          </a:bodyPr>
          <a:lstStyle/>
          <a:p>
            <a:r>
              <a:rPr lang="en-GB" sz="1200"/>
              <a:t>If there is no "Uplink" text in the description, we create a new description text, including a timestamp</a:t>
            </a:r>
            <a:endParaRPr lang="nb-NO" sz="1200"/>
          </a:p>
        </p:txBody>
      </p:sp>
      <p:sp>
        <p:nvSpPr>
          <p:cNvPr id="16" name="TextBox 15">
            <a:extLst>
              <a:ext uri="{FF2B5EF4-FFF2-40B4-BE49-F238E27FC236}">
                <a16:creationId xmlns:a16="http://schemas.microsoft.com/office/drawing/2014/main" id="{2E3AEDC5-A8DE-267D-1895-BB604AE64CB7}"/>
              </a:ext>
            </a:extLst>
          </p:cNvPr>
          <p:cNvSpPr txBox="1"/>
          <p:nvPr/>
        </p:nvSpPr>
        <p:spPr>
          <a:xfrm>
            <a:off x="7786689" y="4500562"/>
            <a:ext cx="4293394" cy="1015663"/>
          </a:xfrm>
          <a:prstGeom prst="rect">
            <a:avLst/>
          </a:prstGeom>
          <a:noFill/>
        </p:spPr>
        <p:txBody>
          <a:bodyPr wrap="square">
            <a:spAutoFit/>
          </a:bodyPr>
          <a:lstStyle/>
          <a:p>
            <a:r>
              <a:rPr lang="en-GB" sz="1200"/>
              <a:t>Then, we put the updated interface dictionary into the "result" dictionary, so Ansible can use it. Note here, that we put it under the key ['new_interface_dict'] which is where we extract it from in the Ansible playbook (line 53)</a:t>
            </a:r>
            <a:endParaRPr lang="nb-NO" sz="1200"/>
          </a:p>
        </p:txBody>
      </p:sp>
      <p:pic>
        <p:nvPicPr>
          <p:cNvPr id="18" name="Picture 17">
            <a:extLst>
              <a:ext uri="{FF2B5EF4-FFF2-40B4-BE49-F238E27FC236}">
                <a16:creationId xmlns:a16="http://schemas.microsoft.com/office/drawing/2014/main" id="{7F134330-8017-CDAF-178A-7687F1408B84}"/>
              </a:ext>
            </a:extLst>
          </p:cNvPr>
          <p:cNvPicPr>
            <a:picLocks noChangeAspect="1"/>
          </p:cNvPicPr>
          <p:nvPr/>
        </p:nvPicPr>
        <p:blipFill>
          <a:blip r:embed="rId5"/>
          <a:stretch>
            <a:fillRect/>
          </a:stretch>
        </p:blipFill>
        <p:spPr>
          <a:xfrm>
            <a:off x="7889875" y="5455792"/>
            <a:ext cx="4293394" cy="159260"/>
          </a:xfrm>
          <a:prstGeom prst="rect">
            <a:avLst/>
          </a:prstGeom>
        </p:spPr>
      </p:pic>
      <p:cxnSp>
        <p:nvCxnSpPr>
          <p:cNvPr id="19" name="Straight Arrow Connector 18">
            <a:extLst>
              <a:ext uri="{FF2B5EF4-FFF2-40B4-BE49-F238E27FC236}">
                <a16:creationId xmlns:a16="http://schemas.microsoft.com/office/drawing/2014/main" id="{D969D35A-E3C2-62ED-9F08-E283B182E635}"/>
              </a:ext>
            </a:extLst>
          </p:cNvPr>
          <p:cNvCxnSpPr>
            <a:cxnSpLocks/>
            <a:stCxn id="12" idx="1"/>
          </p:cNvCxnSpPr>
          <p:nvPr/>
        </p:nvCxnSpPr>
        <p:spPr>
          <a:xfrm flipH="1">
            <a:off x="4143375" y="2012519"/>
            <a:ext cx="3643314" cy="9680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DD47EE5-DCE2-9030-435D-2D516E652333}"/>
              </a:ext>
            </a:extLst>
          </p:cNvPr>
          <p:cNvCxnSpPr>
            <a:cxnSpLocks/>
            <a:stCxn id="13" idx="1"/>
          </p:cNvCxnSpPr>
          <p:nvPr/>
        </p:nvCxnSpPr>
        <p:spPr>
          <a:xfrm flipH="1">
            <a:off x="6493669" y="2672222"/>
            <a:ext cx="1293020" cy="5303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3E7FA4E-0411-7ED1-8C43-D99CE11E8910}"/>
              </a:ext>
            </a:extLst>
          </p:cNvPr>
          <p:cNvCxnSpPr>
            <a:cxnSpLocks/>
            <a:stCxn id="14" idx="1"/>
          </p:cNvCxnSpPr>
          <p:nvPr/>
        </p:nvCxnSpPr>
        <p:spPr>
          <a:xfrm flipH="1">
            <a:off x="2836069" y="3497435"/>
            <a:ext cx="4950620" cy="224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BA50280-2E37-7BE6-95BC-F1F39DB71BA0}"/>
              </a:ext>
            </a:extLst>
          </p:cNvPr>
          <p:cNvCxnSpPr>
            <a:cxnSpLocks/>
            <a:stCxn id="15" idx="1"/>
          </p:cNvCxnSpPr>
          <p:nvPr/>
        </p:nvCxnSpPr>
        <p:spPr>
          <a:xfrm flipH="1">
            <a:off x="6822281" y="4170903"/>
            <a:ext cx="964408" cy="500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FB02787-BF3F-A77E-C24A-7A2C48CEEC2C}"/>
              </a:ext>
            </a:extLst>
          </p:cNvPr>
          <p:cNvCxnSpPr>
            <a:cxnSpLocks/>
            <a:stCxn id="16" idx="1"/>
          </p:cNvCxnSpPr>
          <p:nvPr/>
        </p:nvCxnSpPr>
        <p:spPr>
          <a:xfrm flipH="1" flipV="1">
            <a:off x="4214813" y="4936331"/>
            <a:ext cx="3571876" cy="720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102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49</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6" name="Picture 5">
            <a:extLst>
              <a:ext uri="{FF2B5EF4-FFF2-40B4-BE49-F238E27FC236}">
                <a16:creationId xmlns:a16="http://schemas.microsoft.com/office/drawing/2014/main" id="{BEB21C7F-CB78-0F59-91FA-B56DF7F68DD3}"/>
              </a:ext>
            </a:extLst>
          </p:cNvPr>
          <p:cNvPicPr>
            <a:picLocks noChangeAspect="1"/>
          </p:cNvPicPr>
          <p:nvPr/>
        </p:nvPicPr>
        <p:blipFill>
          <a:blip r:embed="rId3"/>
          <a:stretch>
            <a:fillRect/>
          </a:stretch>
        </p:blipFill>
        <p:spPr>
          <a:xfrm>
            <a:off x="9734112" y="981471"/>
            <a:ext cx="2391109" cy="1038370"/>
          </a:xfrm>
          <a:prstGeom prst="rect">
            <a:avLst/>
          </a:prstGeom>
        </p:spPr>
      </p:pic>
      <p:pic>
        <p:nvPicPr>
          <p:cNvPr id="8" name="Picture 7">
            <a:extLst>
              <a:ext uri="{FF2B5EF4-FFF2-40B4-BE49-F238E27FC236}">
                <a16:creationId xmlns:a16="http://schemas.microsoft.com/office/drawing/2014/main" id="{22D15649-EB40-AFC3-C64C-2698F1E6551F}"/>
              </a:ext>
            </a:extLst>
          </p:cNvPr>
          <p:cNvPicPr>
            <a:picLocks noChangeAspect="1"/>
          </p:cNvPicPr>
          <p:nvPr/>
        </p:nvPicPr>
        <p:blipFill>
          <a:blip r:embed="rId4"/>
          <a:stretch>
            <a:fillRect/>
          </a:stretch>
        </p:blipFill>
        <p:spPr>
          <a:xfrm>
            <a:off x="3107530" y="1868377"/>
            <a:ext cx="5200261" cy="2763951"/>
          </a:xfrm>
          <a:prstGeom prst="rect">
            <a:avLst/>
          </a:prstGeom>
        </p:spPr>
      </p:pic>
      <p:pic>
        <p:nvPicPr>
          <p:cNvPr id="10" name="Picture 9">
            <a:extLst>
              <a:ext uri="{FF2B5EF4-FFF2-40B4-BE49-F238E27FC236}">
                <a16:creationId xmlns:a16="http://schemas.microsoft.com/office/drawing/2014/main" id="{84F62417-06FE-68E2-C753-F99AAD7C41F7}"/>
              </a:ext>
            </a:extLst>
          </p:cNvPr>
          <p:cNvPicPr>
            <a:picLocks noChangeAspect="1"/>
          </p:cNvPicPr>
          <p:nvPr/>
        </p:nvPicPr>
        <p:blipFill>
          <a:blip r:embed="rId5"/>
          <a:stretch>
            <a:fillRect/>
          </a:stretch>
        </p:blipFill>
        <p:spPr>
          <a:xfrm>
            <a:off x="5497525" y="5608376"/>
            <a:ext cx="2810267" cy="266737"/>
          </a:xfrm>
          <a:prstGeom prst="rect">
            <a:avLst/>
          </a:prstGeom>
        </p:spPr>
      </p:pic>
      <p:pic>
        <p:nvPicPr>
          <p:cNvPr id="12" name="Picture 11">
            <a:extLst>
              <a:ext uri="{FF2B5EF4-FFF2-40B4-BE49-F238E27FC236}">
                <a16:creationId xmlns:a16="http://schemas.microsoft.com/office/drawing/2014/main" id="{F1958D03-ADAB-F329-32D4-20D39A9C14FE}"/>
              </a:ext>
            </a:extLst>
          </p:cNvPr>
          <p:cNvPicPr>
            <a:picLocks noChangeAspect="1"/>
          </p:cNvPicPr>
          <p:nvPr/>
        </p:nvPicPr>
        <p:blipFill>
          <a:blip r:embed="rId6"/>
          <a:stretch>
            <a:fillRect/>
          </a:stretch>
        </p:blipFill>
        <p:spPr>
          <a:xfrm>
            <a:off x="3467648" y="5179692"/>
            <a:ext cx="1038370" cy="562053"/>
          </a:xfrm>
          <a:prstGeom prst="rect">
            <a:avLst/>
          </a:prstGeom>
        </p:spPr>
      </p:pic>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7"/>
          <a:stretch>
            <a:fillRect/>
          </a:stretch>
        </p:blipFill>
        <p:spPr>
          <a:xfrm>
            <a:off x="9512020" y="4577258"/>
            <a:ext cx="2524477" cy="1333686"/>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p:cNvCxnSpPr>
          <p:nvPr/>
        </p:nvCxnSpPr>
        <p:spPr>
          <a:xfrm flipH="1">
            <a:off x="8401050" y="1586517"/>
            <a:ext cx="1333062" cy="46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0D4B464-70C6-266E-8ACF-9371B6220F80}"/>
              </a:ext>
            </a:extLst>
          </p:cNvPr>
          <p:cNvCxnSpPr>
            <a:cxnSpLocks/>
            <a:stCxn id="10" idx="3"/>
            <a:endCxn id="15" idx="1"/>
          </p:cNvCxnSpPr>
          <p:nvPr/>
        </p:nvCxnSpPr>
        <p:spPr>
          <a:xfrm flipV="1">
            <a:off x="8307792" y="5244101"/>
            <a:ext cx="1204228" cy="497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23A8225-0ADF-078A-FCF8-4E55376E5266}"/>
              </a:ext>
            </a:extLst>
          </p:cNvPr>
          <p:cNvCxnSpPr>
            <a:cxnSpLocks/>
            <a:stCxn id="8" idx="2"/>
          </p:cNvCxnSpPr>
          <p:nvPr/>
        </p:nvCxnSpPr>
        <p:spPr>
          <a:xfrm flipH="1">
            <a:off x="4503433" y="4632328"/>
            <a:ext cx="1204228" cy="547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AFEC9A9-E90D-0057-FDEF-C121B721A6CD}"/>
              </a:ext>
            </a:extLst>
          </p:cNvPr>
          <p:cNvCxnSpPr>
            <a:cxnSpLocks/>
            <a:stCxn id="12" idx="3"/>
            <a:endCxn id="10" idx="1"/>
          </p:cNvCxnSpPr>
          <p:nvPr/>
        </p:nvCxnSpPr>
        <p:spPr>
          <a:xfrm>
            <a:off x="4506018" y="5460719"/>
            <a:ext cx="991507" cy="281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6">
            <a:extLst>
              <a:ext uri="{FF2B5EF4-FFF2-40B4-BE49-F238E27FC236}">
                <a16:creationId xmlns:a16="http://schemas.microsoft.com/office/drawing/2014/main" id="{47318929-5447-3513-C07B-8802599ABBE9}"/>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3" name="Footer Placeholder 6">
            <a:extLst>
              <a:ext uri="{FF2B5EF4-FFF2-40B4-BE49-F238E27FC236}">
                <a16:creationId xmlns:a16="http://schemas.microsoft.com/office/drawing/2014/main" id="{6553EA35-8395-9E04-B733-9B1A549A7D14}"/>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4" name="TextBox 3">
            <a:extLst>
              <a:ext uri="{FF2B5EF4-FFF2-40B4-BE49-F238E27FC236}">
                <a16:creationId xmlns:a16="http://schemas.microsoft.com/office/drawing/2014/main" id="{C8CAEDE0-4532-FEF9-BB32-E3F30741F068}"/>
              </a:ext>
            </a:extLst>
          </p:cNvPr>
          <p:cNvSpPr txBox="1"/>
          <p:nvPr/>
        </p:nvSpPr>
        <p:spPr>
          <a:xfrm>
            <a:off x="449889" y="788311"/>
            <a:ext cx="4779336" cy="3844017"/>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You can test the writing part in Postman</a:t>
            </a:r>
          </a:p>
          <a:p>
            <a:pPr lvl="1"/>
            <a:endParaRPr lang="en-GB" sz="1200"/>
          </a:p>
          <a:p>
            <a:endParaRPr lang="en-GB" sz="1400"/>
          </a:p>
          <a:p>
            <a:r>
              <a:rPr lang="en-GB" sz="1400"/>
              <a:t>Change "GET" to "PATCH"</a:t>
            </a:r>
          </a:p>
          <a:p>
            <a:pPr lvl="1"/>
            <a:endParaRPr lang="en-GB" sz="1200"/>
          </a:p>
          <a:p>
            <a:pPr lvl="1"/>
            <a:endParaRPr lang="en-GB" sz="1200"/>
          </a:p>
          <a:p>
            <a:pPr lvl="1"/>
            <a:endParaRPr lang="en-GB" sz="1200"/>
          </a:p>
          <a:p>
            <a:pPr lvl="1"/>
            <a:endParaRPr lang="en-GB" sz="1200"/>
          </a:p>
          <a:p>
            <a:r>
              <a:rPr lang="en-GB" sz="1400"/>
              <a:t>Put the modified body </a:t>
            </a:r>
            <a:br>
              <a:rPr lang="en-GB" sz="1400"/>
            </a:br>
            <a:r>
              <a:rPr lang="en-GB" sz="1400"/>
              <a:t>field in the "body" section</a:t>
            </a:r>
          </a:p>
        </p:txBody>
      </p:sp>
    </p:spTree>
    <p:extLst>
      <p:ext uri="{BB962C8B-B14F-4D97-AF65-F5344CB8AC3E}">
        <p14:creationId xmlns:p14="http://schemas.microsoft.com/office/powerpoint/2010/main" val="320597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Communications</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1512000"/>
            <a:ext cx="8382544" cy="2965109"/>
          </a:xfrm>
        </p:spPr>
        <p:txBody>
          <a:bodyPr/>
          <a:lstStyle/>
          <a:p>
            <a:r>
              <a:rPr lang="nb-NO" err="1"/>
              <a:t>WebEx</a:t>
            </a:r>
            <a:r>
              <a:rPr lang="nb-NO"/>
              <a:t> </a:t>
            </a:r>
            <a:r>
              <a:rPr lang="nb-NO" err="1"/>
              <a:t>space</a:t>
            </a:r>
            <a:r>
              <a:rPr lang="nb-NO"/>
              <a:t>: </a:t>
            </a:r>
            <a:r>
              <a:rPr lang="nb-NO" err="1"/>
              <a:t>Wi-Fi</a:t>
            </a:r>
            <a:r>
              <a:rPr lang="nb-NO"/>
              <a:t> </a:t>
            </a:r>
            <a:r>
              <a:rPr lang="nb-NO" err="1"/>
              <a:t>automation</a:t>
            </a:r>
            <a:r>
              <a:rPr lang="nb-NO"/>
              <a:t> lab</a:t>
            </a:r>
          </a:p>
          <a:p>
            <a:r>
              <a:rPr lang="nb-NO" err="1"/>
              <a:t>Please</a:t>
            </a:r>
            <a:r>
              <a:rPr lang="nb-NO"/>
              <a:t> </a:t>
            </a:r>
            <a:r>
              <a:rPr lang="nb-NO" err="1"/>
              <a:t>help</a:t>
            </a:r>
            <a:r>
              <a:rPr lang="nb-NO"/>
              <a:t> </a:t>
            </a:r>
            <a:r>
              <a:rPr lang="nb-NO" err="1"/>
              <a:t>each</a:t>
            </a:r>
            <a:r>
              <a:rPr lang="nb-NO"/>
              <a:t> </a:t>
            </a:r>
            <a:r>
              <a:rPr lang="nb-NO" err="1"/>
              <a:t>other</a:t>
            </a:r>
            <a:endParaRPr lang="nb-NO"/>
          </a:p>
          <a:p>
            <a:r>
              <a:rPr lang="nb-NO" err="1"/>
              <a:t>Sharing</a:t>
            </a:r>
            <a:r>
              <a:rPr lang="nb-NO"/>
              <a:t> is </a:t>
            </a:r>
            <a:r>
              <a:rPr lang="nb-NO" err="1"/>
              <a:t>caring</a:t>
            </a:r>
            <a:r>
              <a:rPr lang="nb-NO"/>
              <a:t> </a:t>
            </a:r>
            <a:r>
              <a:rPr lang="nb-NO">
                <a:sym typeface="Wingdings" panose="05000000000000000000" pitchFamily="2" charset="2"/>
              </a:rPr>
              <a:t></a:t>
            </a:r>
            <a:endParaRPr lang="nb-NO"/>
          </a:p>
        </p:txBody>
      </p:sp>
      <p:sp>
        <p:nvSpPr>
          <p:cNvPr id="4" name="Footer Placeholder 6">
            <a:extLst>
              <a:ext uri="{FF2B5EF4-FFF2-40B4-BE49-F238E27FC236}">
                <a16:creationId xmlns:a16="http://schemas.microsoft.com/office/drawing/2014/main" id="{DE0C575D-F875-9B15-8F31-C1C17BBB6875}"/>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8AD0F756-29C2-587E-484F-82A0EBA49B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Communications</a:t>
            </a:r>
          </a:p>
        </p:txBody>
      </p:sp>
      <p:pic>
        <p:nvPicPr>
          <p:cNvPr id="3" name="Picture 2" descr="A blue and silver logo&#10;&#10;Description automatically generated">
            <a:extLst>
              <a:ext uri="{FF2B5EF4-FFF2-40B4-BE49-F238E27FC236}">
                <a16:creationId xmlns:a16="http://schemas.microsoft.com/office/drawing/2014/main" id="{57C6686E-7A90-FD07-E113-D6B4C0121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013" y="317500"/>
            <a:ext cx="3200400" cy="3200400"/>
          </a:xfrm>
          <a:prstGeom prst="rect">
            <a:avLst/>
          </a:prstGeom>
        </p:spPr>
      </p:pic>
    </p:spTree>
    <p:extLst>
      <p:ext uri="{BB962C8B-B14F-4D97-AF65-F5344CB8AC3E}">
        <p14:creationId xmlns:p14="http://schemas.microsoft.com/office/powerpoint/2010/main" val="1288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50</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Hints for Task 3</a:t>
            </a:r>
          </a:p>
        </p:txBody>
      </p:sp>
      <p:pic>
        <p:nvPicPr>
          <p:cNvPr id="15" name="Picture 14">
            <a:extLst>
              <a:ext uri="{FF2B5EF4-FFF2-40B4-BE49-F238E27FC236}">
                <a16:creationId xmlns:a16="http://schemas.microsoft.com/office/drawing/2014/main" id="{ED0505E0-14BA-25EC-7C1F-046AE8189CAA}"/>
              </a:ext>
            </a:extLst>
          </p:cNvPr>
          <p:cNvPicPr>
            <a:picLocks noChangeAspect="1"/>
          </p:cNvPicPr>
          <p:nvPr/>
        </p:nvPicPr>
        <p:blipFill>
          <a:blip r:embed="rId3"/>
          <a:stretch>
            <a:fillRect/>
          </a:stretch>
        </p:blipFill>
        <p:spPr>
          <a:xfrm>
            <a:off x="9621748" y="972000"/>
            <a:ext cx="2524477" cy="1333686"/>
          </a:xfrm>
          <a:prstGeom prst="rect">
            <a:avLst/>
          </a:prstGeom>
        </p:spPr>
      </p:pic>
      <p:cxnSp>
        <p:nvCxnSpPr>
          <p:cNvPr id="18" name="Straight Arrow Connector 17">
            <a:extLst>
              <a:ext uri="{FF2B5EF4-FFF2-40B4-BE49-F238E27FC236}">
                <a16:creationId xmlns:a16="http://schemas.microsoft.com/office/drawing/2014/main" id="{30D4B464-70C6-266E-8ACF-9371B6220F80}"/>
              </a:ext>
            </a:extLst>
          </p:cNvPr>
          <p:cNvCxnSpPr>
            <a:cxnSpLocks/>
            <a:stCxn id="22" idx="3"/>
          </p:cNvCxnSpPr>
          <p:nvPr/>
        </p:nvCxnSpPr>
        <p:spPr>
          <a:xfrm>
            <a:off x="5686398" y="5185394"/>
            <a:ext cx="2680362" cy="86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026DC4B7-D053-C4E2-7212-75547ADA839F}"/>
              </a:ext>
            </a:extLst>
          </p:cNvPr>
          <p:cNvPicPr>
            <a:picLocks noChangeAspect="1"/>
          </p:cNvPicPr>
          <p:nvPr/>
        </p:nvPicPr>
        <p:blipFill>
          <a:blip r:embed="rId4"/>
          <a:srcRect l="8475" t="4971"/>
          <a:stretch/>
        </p:blipFill>
        <p:spPr>
          <a:xfrm>
            <a:off x="707231" y="1489584"/>
            <a:ext cx="6617696" cy="2770159"/>
          </a:xfrm>
          <a:prstGeom prst="rect">
            <a:avLst/>
          </a:prstGeom>
        </p:spPr>
      </p:pic>
      <p:cxnSp>
        <p:nvCxnSpPr>
          <p:cNvPr id="16" name="Straight Arrow Connector 15">
            <a:extLst>
              <a:ext uri="{FF2B5EF4-FFF2-40B4-BE49-F238E27FC236}">
                <a16:creationId xmlns:a16="http://schemas.microsoft.com/office/drawing/2014/main" id="{EF61D8B6-06B4-CEFD-955C-0180139E8D3B}"/>
              </a:ext>
            </a:extLst>
          </p:cNvPr>
          <p:cNvCxnSpPr>
            <a:cxnSpLocks/>
            <a:stCxn id="15" idx="1"/>
          </p:cNvCxnSpPr>
          <p:nvPr/>
        </p:nvCxnSpPr>
        <p:spPr>
          <a:xfrm flipH="1">
            <a:off x="7324927" y="1638843"/>
            <a:ext cx="2296821" cy="349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FC123DA-368B-523C-862E-4A6A4979C3EF}"/>
              </a:ext>
            </a:extLst>
          </p:cNvPr>
          <p:cNvSpPr txBox="1"/>
          <p:nvPr/>
        </p:nvSpPr>
        <p:spPr>
          <a:xfrm>
            <a:off x="7923600" y="2927514"/>
            <a:ext cx="4222626" cy="461665"/>
          </a:xfrm>
          <a:prstGeom prst="rect">
            <a:avLst/>
          </a:prstGeom>
          <a:noFill/>
        </p:spPr>
        <p:txBody>
          <a:bodyPr wrap="square">
            <a:spAutoFit/>
          </a:bodyPr>
          <a:lstStyle/>
          <a:p>
            <a:r>
              <a:rPr lang="en-GB" sz="1200"/>
              <a:t>Using the variable that was updated with the Python module</a:t>
            </a:r>
          </a:p>
        </p:txBody>
      </p:sp>
      <p:cxnSp>
        <p:nvCxnSpPr>
          <p:cNvPr id="11" name="Straight Arrow Connector 10">
            <a:extLst>
              <a:ext uri="{FF2B5EF4-FFF2-40B4-BE49-F238E27FC236}">
                <a16:creationId xmlns:a16="http://schemas.microsoft.com/office/drawing/2014/main" id="{C4668633-298B-7E3A-78CB-43F0D82E938F}"/>
              </a:ext>
            </a:extLst>
          </p:cNvPr>
          <p:cNvCxnSpPr>
            <a:cxnSpLocks/>
          </p:cNvCxnSpPr>
          <p:nvPr/>
        </p:nvCxnSpPr>
        <p:spPr>
          <a:xfrm flipH="1" flipV="1">
            <a:off x="5038344" y="3063240"/>
            <a:ext cx="2885256" cy="187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8ACAA37B-FFDA-4016-97DB-E65BF1DBA167}"/>
              </a:ext>
            </a:extLst>
          </p:cNvPr>
          <p:cNvPicPr>
            <a:picLocks noChangeAspect="1"/>
          </p:cNvPicPr>
          <p:nvPr/>
        </p:nvPicPr>
        <p:blipFill>
          <a:blip r:embed="rId5"/>
          <a:stretch>
            <a:fillRect/>
          </a:stretch>
        </p:blipFill>
        <p:spPr>
          <a:xfrm>
            <a:off x="94443" y="4871025"/>
            <a:ext cx="5591955" cy="628738"/>
          </a:xfrm>
          <a:prstGeom prst="rect">
            <a:avLst/>
          </a:prstGeom>
        </p:spPr>
      </p:pic>
      <p:pic>
        <p:nvPicPr>
          <p:cNvPr id="27" name="Picture 26">
            <a:extLst>
              <a:ext uri="{FF2B5EF4-FFF2-40B4-BE49-F238E27FC236}">
                <a16:creationId xmlns:a16="http://schemas.microsoft.com/office/drawing/2014/main" id="{55BD2768-CAF4-2049-010A-6E303BB29335}"/>
              </a:ext>
            </a:extLst>
          </p:cNvPr>
          <p:cNvPicPr>
            <a:picLocks noChangeAspect="1"/>
          </p:cNvPicPr>
          <p:nvPr/>
        </p:nvPicPr>
        <p:blipFill>
          <a:blip r:embed="rId6"/>
          <a:stretch>
            <a:fillRect/>
          </a:stretch>
        </p:blipFill>
        <p:spPr>
          <a:xfrm>
            <a:off x="8366760" y="4518780"/>
            <a:ext cx="3505689" cy="1438476"/>
          </a:xfrm>
          <a:prstGeom prst="rect">
            <a:avLst/>
          </a:prstGeom>
        </p:spPr>
      </p:pic>
      <p:sp>
        <p:nvSpPr>
          <p:cNvPr id="2" name="Footer Placeholder 6">
            <a:extLst>
              <a:ext uri="{FF2B5EF4-FFF2-40B4-BE49-F238E27FC236}">
                <a16:creationId xmlns:a16="http://schemas.microsoft.com/office/drawing/2014/main" id="{6113FC9A-DE65-5299-22AF-6569C3A0149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2DBBFA18-7084-06CA-5B0B-091D1C963B3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6502E02F-1704-1A11-2B2F-437718C66928}"/>
              </a:ext>
            </a:extLst>
          </p:cNvPr>
          <p:cNvSpPr txBox="1"/>
          <p:nvPr/>
        </p:nvSpPr>
        <p:spPr>
          <a:xfrm>
            <a:off x="449889" y="892374"/>
            <a:ext cx="6977086" cy="931725"/>
          </a:xfrm>
          <a:prstGeom prst="rect">
            <a:avLst/>
          </a:prstGeom>
        </p:spPr>
        <p:txBody>
          <a:bodyPr vert="horz" lIns="0" tIns="180000" rIns="0" bIns="180000" rtlCol="0">
            <a:normAutofit/>
          </a:bodyPr>
          <a:lstStyle>
            <a:defPPr>
              <a:defRPr lang="en-US"/>
            </a:defPPr>
            <a:lvl1pPr marL="270000" indent="-270000">
              <a:lnSpc>
                <a:spcPct val="110000"/>
              </a:lnSpc>
              <a:spcBef>
                <a:spcPts val="0"/>
              </a:spcBef>
              <a:spcAft>
                <a:spcPts val="1000"/>
              </a:spcAft>
              <a:buClr>
                <a:schemeClr val="accent1"/>
              </a:buClr>
              <a:buFont typeface="Arial" panose="020B0604020202020204" pitchFamily="34" charset="0"/>
              <a:buChar char="•"/>
              <a:defRPr sz="1600">
                <a:latin typeface="Verdana" panose="020B0604030504040204" pitchFamily="34" charset="0"/>
                <a:ea typeface="Verdana" panose="020B0604030504040204" pitchFamily="34" charset="0"/>
              </a:defRPr>
            </a:lvl1pPr>
            <a:lvl2pPr marL="720000" lvl="1" indent="-270000">
              <a:lnSpc>
                <a:spcPct val="110000"/>
              </a:lnSpc>
              <a:spcBef>
                <a:spcPts val="0"/>
              </a:spcBef>
              <a:spcAft>
                <a:spcPts val="1000"/>
              </a:spcAft>
              <a:buFont typeface="Arial" panose="020B0604020202020204" pitchFamily="34" charset="0"/>
              <a:buChar char="–"/>
              <a:defRPr sz="1400" b="0" i="0" u="none">
                <a:latin typeface="Verdana" panose="020B0604030504040204" pitchFamily="34" charset="0"/>
                <a:ea typeface="Verdana" panose="020B0604030504040204" pitchFamily="34" charset="0"/>
              </a:defRPr>
            </a:lvl2pPr>
            <a:lvl3pPr marL="1080000" indent="-270000">
              <a:lnSpc>
                <a:spcPct val="120000"/>
              </a:lnSpc>
              <a:spcBef>
                <a:spcPts val="0"/>
              </a:spcBef>
              <a:spcAft>
                <a:spcPts val="1000"/>
              </a:spcAft>
              <a:buFont typeface="Arial" panose="020B0604020202020204" pitchFamily="34" charset="0"/>
              <a:buChar char="–"/>
              <a:defRPr sz="1400">
                <a:latin typeface="Verdana" panose="020B0604030504040204" pitchFamily="34" charset="0"/>
                <a:ea typeface="Verdana" panose="020B0604030504040204" pitchFamily="34" charset="0"/>
              </a:defRPr>
            </a:lvl3pPr>
            <a:lvl4pPr marL="144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4pPr>
            <a:lvl5pPr marL="1800000" indent="-270000">
              <a:lnSpc>
                <a:spcPct val="120000"/>
              </a:lnSpc>
              <a:spcBef>
                <a:spcPts val="0"/>
              </a:spcBef>
              <a:spcAft>
                <a:spcPts val="1000"/>
              </a:spcAft>
              <a:buFont typeface="Arial" panose="020B0604020202020204" pitchFamily="34" charset="0"/>
              <a:buChar char="–"/>
              <a:defRPr sz="1200">
                <a:latin typeface="Verdana" panose="020B0604030504040204" pitchFamily="34" charset="0"/>
                <a:ea typeface="Verdana" panose="020B060403050404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a:t>This is the same part we tested in Postman, only in Ansible</a:t>
            </a:r>
          </a:p>
        </p:txBody>
      </p:sp>
      <p:pic>
        <p:nvPicPr>
          <p:cNvPr id="12" name="Picture 11">
            <a:extLst>
              <a:ext uri="{FF2B5EF4-FFF2-40B4-BE49-F238E27FC236}">
                <a16:creationId xmlns:a16="http://schemas.microsoft.com/office/drawing/2014/main" id="{3B6C35A4-4E8A-CA37-1571-5EC89757DC7F}"/>
              </a:ext>
            </a:extLst>
          </p:cNvPr>
          <p:cNvPicPr>
            <a:picLocks noChangeAspect="1"/>
          </p:cNvPicPr>
          <p:nvPr/>
        </p:nvPicPr>
        <p:blipFill>
          <a:blip r:embed="rId7"/>
          <a:stretch>
            <a:fillRect/>
          </a:stretch>
        </p:blipFill>
        <p:spPr>
          <a:xfrm>
            <a:off x="94443" y="4489820"/>
            <a:ext cx="7306695" cy="200053"/>
          </a:xfrm>
          <a:prstGeom prst="rect">
            <a:avLst/>
          </a:prstGeom>
        </p:spPr>
      </p:pic>
    </p:spTree>
    <p:extLst>
      <p:ext uri="{BB962C8B-B14F-4D97-AF65-F5344CB8AC3E}">
        <p14:creationId xmlns:p14="http://schemas.microsoft.com/office/powerpoint/2010/main" val="32845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51</a:t>
            </a:fld>
            <a:endParaRPr lang="en-GB"/>
          </a:p>
        </p:txBody>
      </p:sp>
      <p:sp>
        <p:nvSpPr>
          <p:cNvPr id="180" name="Text+Image 50:50"/>
          <p:cNvSpPr txBox="1">
            <a:spLocks noGrp="1"/>
          </p:cNvSpPr>
          <p:nvPr>
            <p:ph type="title"/>
          </p:nvPr>
        </p:nvSpPr>
        <p:spPr>
          <a:xfrm>
            <a:off x="540000" y="432000"/>
            <a:ext cx="11109600" cy="540000"/>
          </a:xfrm>
        </p:spPr>
        <p:txBody>
          <a:bodyPr anchor="ctr">
            <a:normAutofit fontScale="90000"/>
          </a:bodyPr>
          <a:lstStyle/>
          <a:p>
            <a:r>
              <a:rPr lang="en-GB"/>
              <a:t>Ansible – Using RESTCONF + Python-module - Example solution</a:t>
            </a:r>
          </a:p>
        </p:txBody>
      </p:sp>
      <p:sp>
        <p:nvSpPr>
          <p:cNvPr id="2" name="TextBox 1">
            <a:extLst>
              <a:ext uri="{FF2B5EF4-FFF2-40B4-BE49-F238E27FC236}">
                <a16:creationId xmlns:a16="http://schemas.microsoft.com/office/drawing/2014/main" id="{5503726D-8EBC-EFFF-6644-1A3A6445E659}"/>
              </a:ext>
            </a:extLst>
          </p:cNvPr>
          <p:cNvSpPr txBox="1"/>
          <p:nvPr/>
        </p:nvSpPr>
        <p:spPr>
          <a:xfrm>
            <a:off x="438832" y="1095537"/>
            <a:ext cx="3661681" cy="4893647"/>
          </a:xfrm>
          <a:prstGeom prst="rect">
            <a:avLst/>
          </a:prstGeom>
          <a:noFill/>
          <a:ln>
            <a:solidFill>
              <a:schemeClr val="tx1"/>
            </a:solidFill>
          </a:ln>
        </p:spPr>
        <p:txBody>
          <a:bodyPr wrap="square">
            <a:spAutoFit/>
          </a:bodyPr>
          <a:lstStyle/>
          <a:p>
            <a:r>
              <a:rPr lang="nb-NO" sz="520">
                <a:solidFill>
                  <a:srgbClr val="000000"/>
                </a:solidFill>
                <a:latin typeface="Consolas" panose="020B0609020204030204" pitchFamily="49" charset="0"/>
              </a:rPr>
              <a: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name: Interface Playbook</a:t>
            </a:r>
          </a:p>
          <a:p>
            <a:r>
              <a:rPr lang="nb-NO" sz="520">
                <a:solidFill>
                  <a:srgbClr val="000000"/>
                </a:solidFill>
                <a:latin typeface="Consolas" panose="020B0609020204030204" pitchFamily="49" charset="0"/>
              </a:rPr>
              <a:t>  hosts: wlc</a:t>
            </a:r>
          </a:p>
          <a:p>
            <a:r>
              <a:rPr lang="nb-NO" sz="520">
                <a:solidFill>
                  <a:srgbClr val="000000"/>
                </a:solidFill>
                <a:latin typeface="Consolas" panose="020B0609020204030204" pitchFamily="49" charset="0"/>
              </a:rPr>
              <a:t>  connection: network_cli</a:t>
            </a:r>
          </a:p>
          <a:p>
            <a:r>
              <a:rPr lang="nb-NO" sz="520">
                <a:solidFill>
                  <a:srgbClr val="000000"/>
                </a:solidFill>
                <a:latin typeface="Consolas" panose="020B0609020204030204" pitchFamily="49" charset="0"/>
              </a:rPr>
              <a:t>  gather_facts: false</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tasks:</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Get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}}/restconf/data/Cisco-IOS-XE-native:native/interface?fields=GigabitEthernet/name;GigabitEthernet/description"</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GET</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Accept: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Do something with the interface list in a Python module</a:t>
            </a:r>
          </a:p>
          <a:p>
            <a:r>
              <a:rPr lang="nb-NO" sz="520">
                <a:solidFill>
                  <a:srgbClr val="000000"/>
                </a:solidFill>
                <a:latin typeface="Consolas" panose="020B0609020204030204" pitchFamily="49" charset="0"/>
              </a:rPr>
              <a:t>      update_description:</a:t>
            </a:r>
          </a:p>
          <a:p>
            <a:r>
              <a:rPr lang="nb-NO" sz="520">
                <a:solidFill>
                  <a:srgbClr val="000000"/>
                </a:solidFill>
                <a:latin typeface="Consolas" panose="020B0609020204030204" pitchFamily="49" charset="0"/>
              </a:rPr>
              <a:t>        interface_dict: "{{ restconf_result['json'] }}"</a:t>
            </a:r>
          </a:p>
          <a:p>
            <a:r>
              <a:rPr lang="nb-NO" sz="520">
                <a:solidFill>
                  <a:srgbClr val="000000"/>
                </a:solidFill>
                <a:latin typeface="Consolas" panose="020B0609020204030204" pitchFamily="49" charset="0"/>
              </a:rPr>
              <a:t>      register: update_description_result</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update_description_result }}"</a:t>
            </a:r>
          </a:p>
          <a:p>
            <a:r>
              <a:rPr lang="nb-NO" sz="520">
                <a:solidFill>
                  <a:srgbClr val="000000"/>
                </a:solidFill>
                <a:latin typeface="Consolas" panose="020B0609020204030204" pitchFamily="49" charset="0"/>
              </a:rPr>
              <a:t>      when: restconf_result.status == 200</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Update Interface list with RESTCONF</a:t>
            </a:r>
          </a:p>
          <a:p>
            <a:r>
              <a:rPr lang="nb-NO" sz="520">
                <a:solidFill>
                  <a:srgbClr val="000000"/>
                </a:solidFill>
                <a:latin typeface="Consolas" panose="020B0609020204030204" pitchFamily="49" charset="0"/>
              </a:rPr>
              <a:t>      ansible.builtin.uri:</a:t>
            </a:r>
          </a:p>
          <a:p>
            <a:r>
              <a:rPr lang="nb-NO" sz="520">
                <a:solidFill>
                  <a:srgbClr val="000000"/>
                </a:solidFill>
                <a:latin typeface="Consolas" panose="020B0609020204030204" pitchFamily="49" charset="0"/>
              </a:rPr>
              <a:t>        url: "https://{{ ansible_host }}/restconf/data/Cisco-IOS-XE-native:native/interface"</a:t>
            </a:r>
          </a:p>
          <a:p>
            <a:r>
              <a:rPr lang="nb-NO" sz="520">
                <a:solidFill>
                  <a:srgbClr val="000000"/>
                </a:solidFill>
                <a:latin typeface="Consolas" panose="020B0609020204030204" pitchFamily="49" charset="0"/>
              </a:rPr>
              <a:t>        user: "{{ ansible_user }}"</a:t>
            </a:r>
          </a:p>
          <a:p>
            <a:r>
              <a:rPr lang="nb-NO" sz="520">
                <a:solidFill>
                  <a:srgbClr val="000000"/>
                </a:solidFill>
                <a:latin typeface="Consolas" panose="020B0609020204030204" pitchFamily="49" charset="0"/>
              </a:rPr>
              <a:t>        password: "{{ ansible_password }}"</a:t>
            </a:r>
          </a:p>
          <a:p>
            <a:r>
              <a:rPr lang="nb-NO" sz="520">
                <a:solidFill>
                  <a:srgbClr val="000000"/>
                </a:solidFill>
                <a:latin typeface="Consolas" panose="020B0609020204030204" pitchFamily="49" charset="0"/>
              </a:rPr>
              <a:t>        method: PATCH</a:t>
            </a:r>
          </a:p>
          <a:p>
            <a:r>
              <a:rPr lang="nb-NO" sz="520">
                <a:solidFill>
                  <a:srgbClr val="000000"/>
                </a:solidFill>
                <a:latin typeface="Consolas" panose="020B0609020204030204" pitchFamily="49" charset="0"/>
              </a:rPr>
              <a:t>        headers:</a:t>
            </a:r>
          </a:p>
          <a:p>
            <a:r>
              <a:rPr lang="nb-NO" sz="520">
                <a:solidFill>
                  <a:srgbClr val="000000"/>
                </a:solidFill>
                <a:latin typeface="Consolas" panose="020B0609020204030204" pitchFamily="49" charset="0"/>
              </a:rPr>
              <a:t>          Content-Type: 'application/yang-data+json'</a:t>
            </a:r>
          </a:p>
          <a:p>
            <a:r>
              <a:rPr lang="nb-NO" sz="520">
                <a:solidFill>
                  <a:srgbClr val="000000"/>
                </a:solidFill>
                <a:latin typeface="Consolas" panose="020B0609020204030204" pitchFamily="49" charset="0"/>
              </a:rPr>
              <a:t>        body_format: json</a:t>
            </a:r>
          </a:p>
          <a:p>
            <a:r>
              <a:rPr lang="nb-NO" sz="520">
                <a:solidFill>
                  <a:srgbClr val="000000"/>
                </a:solidFill>
                <a:latin typeface="Consolas" panose="020B0609020204030204" pitchFamily="49" charset="0"/>
              </a:rPr>
              <a:t>        body: "{{ update_description_result.new_interface_dict }}"</a:t>
            </a:r>
          </a:p>
          <a:p>
            <a:r>
              <a:rPr lang="nb-NO" sz="520">
                <a:solidFill>
                  <a:srgbClr val="000000"/>
                </a:solidFill>
                <a:latin typeface="Consolas" panose="020B0609020204030204" pitchFamily="49" charset="0"/>
              </a:rPr>
              <a:t>        validate_certs: false</a:t>
            </a:r>
          </a:p>
          <a:p>
            <a:r>
              <a:rPr lang="nb-NO" sz="520">
                <a:solidFill>
                  <a:srgbClr val="000000"/>
                </a:solidFill>
                <a:latin typeface="Consolas" panose="020B0609020204030204" pitchFamily="49" charset="0"/>
              </a:rPr>
              <a:t>        status_code:</a:t>
            </a:r>
          </a:p>
          <a:p>
            <a:r>
              <a:rPr lang="nb-NO" sz="520">
                <a:solidFill>
                  <a:srgbClr val="000000"/>
                </a:solidFill>
                <a:latin typeface="Consolas" panose="020B0609020204030204" pitchFamily="49" charset="0"/>
              </a:rPr>
              <a:t>          - 200</a:t>
            </a:r>
          </a:p>
          <a:p>
            <a:r>
              <a:rPr lang="nb-NO" sz="520">
                <a:solidFill>
                  <a:srgbClr val="000000"/>
                </a:solidFill>
                <a:latin typeface="Consolas" panose="020B0609020204030204" pitchFamily="49" charset="0"/>
              </a:rPr>
              <a:t>          - 204</a:t>
            </a:r>
          </a:p>
          <a:p>
            <a:r>
              <a:rPr lang="nb-NO" sz="520">
                <a:solidFill>
                  <a:srgbClr val="000000"/>
                </a:solidFill>
                <a:latin typeface="Consolas" panose="020B0609020204030204" pitchFamily="49" charset="0"/>
              </a:rPr>
              <a:t>          - 404</a:t>
            </a:r>
          </a:p>
          <a:p>
            <a:r>
              <a:rPr lang="nb-NO" sz="520">
                <a:solidFill>
                  <a:srgbClr val="000000"/>
                </a:solidFill>
                <a:latin typeface="Consolas" panose="020B0609020204030204" pitchFamily="49" charset="0"/>
              </a:rPr>
              <a:t>      register: restconf_write_result</a:t>
            </a:r>
          </a:p>
          <a:p>
            <a:endParaRPr lang="nb-NO" sz="520">
              <a:solidFill>
                <a:srgbClr val="000000"/>
              </a:solidFill>
              <a:latin typeface="Consolas" panose="020B0609020204030204" pitchFamily="49" charset="0"/>
            </a:endParaRPr>
          </a:p>
          <a:p>
            <a:r>
              <a:rPr lang="nb-NO" sz="520">
                <a:solidFill>
                  <a:srgbClr val="000000"/>
                </a:solidFill>
                <a:latin typeface="Consolas" panose="020B0609020204030204" pitchFamily="49" charset="0"/>
              </a:rPr>
              <a:t>    - name: View result from RESTCONF write</a:t>
            </a:r>
          </a:p>
          <a:p>
            <a:r>
              <a:rPr lang="nb-NO" sz="520">
                <a:solidFill>
                  <a:srgbClr val="000000"/>
                </a:solidFill>
                <a:latin typeface="Consolas" panose="020B0609020204030204" pitchFamily="49" charset="0"/>
              </a:rPr>
              <a:t>      ansible.builtin.debug:</a:t>
            </a:r>
          </a:p>
          <a:p>
            <a:r>
              <a:rPr lang="nb-NO" sz="520">
                <a:solidFill>
                  <a:srgbClr val="000000"/>
                </a:solidFill>
                <a:latin typeface="Consolas" panose="020B0609020204030204" pitchFamily="49" charset="0"/>
              </a:rPr>
              <a:t>        msg: "{{ restconf_write_result }}"</a:t>
            </a:r>
          </a:p>
          <a:p>
            <a:r>
              <a:rPr lang="nb-NO" sz="520">
                <a:solidFill>
                  <a:srgbClr val="000000"/>
                </a:solidFill>
                <a:latin typeface="Consolas" panose="020B0609020204030204" pitchFamily="49" charset="0"/>
              </a:rPr>
              <a:t>      when: restconf_write_result.status == 204</a:t>
            </a:r>
          </a:p>
        </p:txBody>
      </p:sp>
      <p:sp>
        <p:nvSpPr>
          <p:cNvPr id="4" name="TextBox 3">
            <a:extLst>
              <a:ext uri="{FF2B5EF4-FFF2-40B4-BE49-F238E27FC236}">
                <a16:creationId xmlns:a16="http://schemas.microsoft.com/office/drawing/2014/main" id="{59803E2A-4C22-9D2C-9B3B-8C03B60BBDE0}"/>
              </a:ext>
            </a:extLst>
          </p:cNvPr>
          <p:cNvSpPr txBox="1"/>
          <p:nvPr/>
        </p:nvSpPr>
        <p:spPr>
          <a:xfrm>
            <a:off x="351587" y="857001"/>
            <a:ext cx="2488347" cy="276999"/>
          </a:xfrm>
          <a:prstGeom prst="rect">
            <a:avLst/>
          </a:prstGeom>
          <a:noFill/>
        </p:spPr>
        <p:txBody>
          <a:bodyPr wrap="square">
            <a:spAutoFit/>
          </a:bodyPr>
          <a:lstStyle/>
          <a:p>
            <a:r>
              <a:rPr lang="en-GB" sz="1200">
                <a:latin typeface="Consolas" panose="020B0609020204030204" pitchFamily="49" charset="0"/>
              </a:rPr>
              <a:t>interface-</a:t>
            </a:r>
            <a:r>
              <a:rPr lang="en-GB" sz="1200" err="1">
                <a:latin typeface="Consolas" panose="020B0609020204030204" pitchFamily="49" charset="0"/>
              </a:rPr>
              <a:t>playbook.yaml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9B819FC4-FB81-A79D-ED35-FDDCF5369757}"/>
              </a:ext>
            </a:extLst>
          </p:cNvPr>
          <p:cNvSpPr txBox="1"/>
          <p:nvPr/>
        </p:nvSpPr>
        <p:spPr>
          <a:xfrm>
            <a:off x="4376171" y="1095537"/>
            <a:ext cx="3917723" cy="3693319"/>
          </a:xfrm>
          <a:prstGeom prst="rect">
            <a:avLst/>
          </a:prstGeom>
          <a:noFill/>
          <a:ln>
            <a:solidFill>
              <a:schemeClr val="tx1"/>
            </a:solidFill>
          </a:ln>
        </p:spPr>
        <p:txBody>
          <a:bodyPr wrap="square">
            <a:spAutoFit/>
          </a:bodyPr>
          <a:lstStyle/>
          <a:p>
            <a:r>
              <a:rPr lang="en-US" sz="450">
                <a:solidFill>
                  <a:srgbClr val="000000"/>
                </a:solidFill>
                <a:latin typeface="Consolas" panose="020B0609020204030204" pitchFamily="49" charset="0"/>
              </a:rPr>
              <a:t># Written by Andreas Koksrud, based on framework from Erik Rongved and Espen Frøstrup.</a:t>
            </a:r>
          </a:p>
          <a:p>
            <a:r>
              <a:rPr lang="en-US" sz="450">
                <a:solidFill>
                  <a:srgbClr val="000000"/>
                </a:solidFill>
                <a:latin typeface="Consolas" panose="020B0609020204030204" pitchFamily="49" charset="0"/>
              </a:rPr>
              <a:t>from ansible.module_utils.basic import AnsibleModule</a:t>
            </a:r>
          </a:p>
          <a:p>
            <a:r>
              <a:rPr lang="en-US" sz="450">
                <a:solidFill>
                  <a:srgbClr val="000000"/>
                </a:solidFill>
                <a:latin typeface="Consolas" panose="020B0609020204030204" pitchFamily="49" charset="0"/>
              </a:rPr>
              <a:t>from datetime import datetime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run_module():</a:t>
            </a:r>
          </a:p>
          <a:p>
            <a:r>
              <a:rPr lang="en-US" sz="450">
                <a:solidFill>
                  <a:srgbClr val="000000"/>
                </a:solidFill>
                <a:latin typeface="Consolas" panose="020B0609020204030204" pitchFamily="49" charset="0"/>
              </a:rPr>
              <a:t>    # Define available arguments/parameters available to pass to the module from Ansible</a:t>
            </a:r>
          </a:p>
          <a:p>
            <a:r>
              <a:rPr lang="en-US" sz="450">
                <a:solidFill>
                  <a:srgbClr val="000000"/>
                </a:solidFill>
                <a:latin typeface="Consolas" panose="020B0609020204030204" pitchFamily="49" charset="0"/>
              </a:rPr>
              <a:t>    module_args = dict(</a:t>
            </a:r>
          </a:p>
          <a:p>
            <a:r>
              <a:rPr lang="en-US" sz="450">
                <a:solidFill>
                  <a:srgbClr val="000000"/>
                </a:solidFill>
                <a:latin typeface="Consolas" panose="020B0609020204030204" pitchFamily="49" charset="0"/>
              </a:rPr>
              <a:t>        interface_dict=dict(type='dict', required=True),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result object (which is passed back to Ansible)</a:t>
            </a:r>
          </a:p>
          <a:p>
            <a:r>
              <a:rPr lang="en-US" sz="450">
                <a:solidFill>
                  <a:srgbClr val="000000"/>
                </a:solidFill>
                <a:latin typeface="Consolas" panose="020B0609020204030204" pitchFamily="49" charset="0"/>
              </a:rPr>
              <a:t>    result = dict(</a:t>
            </a:r>
          </a:p>
          <a:p>
            <a:r>
              <a:rPr lang="en-US" sz="450">
                <a:solidFill>
                  <a:srgbClr val="000000"/>
                </a:solidFill>
                <a:latin typeface="Consolas" panose="020B0609020204030204" pitchFamily="49" charset="0"/>
              </a:rPr>
              <a:t>        changed=False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Define the AnsibleModule object that will be instatiated when the module runs</a:t>
            </a:r>
          </a:p>
          <a:p>
            <a:r>
              <a:rPr lang="en-US" sz="450">
                <a:solidFill>
                  <a:srgbClr val="000000"/>
                </a:solidFill>
                <a:latin typeface="Consolas" panose="020B0609020204030204" pitchFamily="49" charset="0"/>
              </a:rPr>
              <a:t>    module = AnsibleModule(</a:t>
            </a:r>
          </a:p>
          <a:p>
            <a:r>
              <a:rPr lang="en-US" sz="450">
                <a:solidFill>
                  <a:srgbClr val="000000"/>
                </a:solidFill>
                <a:latin typeface="Consolas" panose="020B0609020204030204" pitchFamily="49" charset="0"/>
              </a:rPr>
              <a:t>        argument_spec=module_args,</a:t>
            </a:r>
          </a:p>
          <a:p>
            <a:r>
              <a:rPr lang="en-US" sz="450">
                <a:solidFill>
                  <a:srgbClr val="000000"/>
                </a:solidFill>
                <a:latin typeface="Consolas" panose="020B0609020204030204" pitchFamily="49" charset="0"/>
              </a:rPr>
              <a:t>        supports_check_mode=True</a:t>
            </a:r>
          </a:p>
          <a:p>
            <a:r>
              <a:rPr lang="en-US" sz="450">
                <a:solidFill>
                  <a:srgbClr val="000000"/>
                </a:solidFill>
                <a:latin typeface="Consolas" panose="020B0609020204030204" pitchFamily="49" charset="0"/>
              </a:rPr>
              <a:t>    )</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From this point and down, is where the actual "doing" of the module takes place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interface_dict = module.params['interface_dict']</a:t>
            </a:r>
          </a:p>
          <a:p>
            <a:r>
              <a:rPr lang="en-US" sz="450">
                <a:solidFill>
                  <a:srgbClr val="000000"/>
                </a:solidFill>
                <a:latin typeface="Consolas" panose="020B0609020204030204" pitchFamily="49" charset="0"/>
              </a:rPr>
              <a:t>    timestamp = datetime.now().strftime('%D %H:%M:%S')</a:t>
            </a:r>
          </a:p>
          <a:p>
            <a:r>
              <a:rPr lang="en-US" sz="450">
                <a:solidFill>
                  <a:srgbClr val="000000"/>
                </a:solidFill>
                <a:latin typeface="Consolas" panose="020B0609020204030204" pitchFamily="49" charset="0"/>
              </a:rPr>
              <a:t>    description = interface_dict['Cisco-IOS-XE-native:interface']['GigabitEthernet'][0]['description']</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If the description field contains "Uplink" we will do nothing. If not, we will change the description including a timestamp just for fun</a:t>
            </a:r>
          </a:p>
          <a:p>
            <a:r>
              <a:rPr lang="en-US" sz="450">
                <a:solidFill>
                  <a:srgbClr val="000000"/>
                </a:solidFill>
                <a:latin typeface="Consolas" panose="020B0609020204030204" pitchFamily="49" charset="0"/>
              </a:rPr>
              <a:t>    if "Uplink" in description:</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description</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result['comments'] = f"Unchanged"</a:t>
            </a:r>
          </a:p>
          <a:p>
            <a:r>
              <a:rPr lang="en-US" sz="450">
                <a:solidFill>
                  <a:srgbClr val="000000"/>
                </a:solidFill>
                <a:latin typeface="Consolas" panose="020B0609020204030204" pitchFamily="49" charset="0"/>
              </a:rPr>
              <a:t>    else:</a:t>
            </a:r>
          </a:p>
          <a:p>
            <a:r>
              <a:rPr lang="en-US" sz="450">
                <a:solidFill>
                  <a:srgbClr val="000000"/>
                </a:solidFill>
                <a:latin typeface="Consolas" panose="020B0609020204030204" pitchFamily="49" charset="0"/>
              </a:rPr>
              <a:t>        result['Gi1_old_description'] = description</a:t>
            </a:r>
          </a:p>
          <a:p>
            <a:r>
              <a:rPr lang="en-US" sz="450">
                <a:solidFill>
                  <a:srgbClr val="000000"/>
                </a:solidFill>
                <a:latin typeface="Consolas" panose="020B0609020204030204" pitchFamily="49" charset="0"/>
              </a:rPr>
              <a:t>        result['Gi1_new_description'] = f"Uplink - modified {timestamp}"</a:t>
            </a:r>
          </a:p>
          <a:p>
            <a:r>
              <a:rPr lang="en-US" sz="450">
                <a:solidFill>
                  <a:srgbClr val="000000"/>
                </a:solidFill>
                <a:latin typeface="Consolas" panose="020B0609020204030204" pitchFamily="49" charset="0"/>
              </a:rPr>
              <a:t>        interface_dict['Cisco-IOS-XE-native:interface']['GigabitEthernet'][0]['description'] = f"Uplink - modified {timestamp}"</a:t>
            </a:r>
          </a:p>
          <a:p>
            <a:r>
              <a:rPr lang="en-US" sz="450">
                <a:solidFill>
                  <a:srgbClr val="000000"/>
                </a:solidFill>
                <a:latin typeface="Consolas" panose="020B0609020204030204" pitchFamily="49" charset="0"/>
              </a:rPr>
              <a:t>        result['new_interface_dict'] = interface_dict</a:t>
            </a:r>
          </a:p>
          <a:p>
            <a:r>
              <a:rPr lang="en-US" sz="450">
                <a:solidFill>
                  <a:srgbClr val="000000"/>
                </a:solidFill>
                <a:latin typeface="Consolas" panose="020B0609020204030204" pitchFamily="49" charset="0"/>
              </a:rPr>
              <a:t>        result['changed'] = True</a:t>
            </a:r>
          </a:p>
          <a:p>
            <a:r>
              <a:rPr lang="en-US" sz="450">
                <a:solidFill>
                  <a:srgbClr val="000000"/>
                </a:solidFill>
                <a:latin typeface="Consolas" panose="020B0609020204030204" pitchFamily="49" charset="0"/>
              </a:rPr>
              <a:t>        result['comments'] = f"Changed {timestamp}"</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    # After doing the work, return the result back to Ansible as JSON</a:t>
            </a:r>
          </a:p>
          <a:p>
            <a:r>
              <a:rPr lang="en-US" sz="450">
                <a:solidFill>
                  <a:srgbClr val="000000"/>
                </a:solidFill>
                <a:latin typeface="Consolas" panose="020B0609020204030204" pitchFamily="49" charset="0"/>
              </a:rPr>
              <a:t>    module.exit_json(**result)</a:t>
            </a:r>
          </a:p>
          <a:p>
            <a:endParaRPr lang="en-US" sz="450">
              <a:solidFill>
                <a:srgbClr val="000000"/>
              </a:solidFill>
              <a:latin typeface="Consolas" panose="020B0609020204030204" pitchFamily="49" charset="0"/>
            </a:endParaRP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def main():</a:t>
            </a:r>
          </a:p>
          <a:p>
            <a:r>
              <a:rPr lang="en-US" sz="450">
                <a:solidFill>
                  <a:srgbClr val="000000"/>
                </a:solidFill>
                <a:latin typeface="Consolas" panose="020B0609020204030204" pitchFamily="49" charset="0"/>
              </a:rPr>
              <a:t>    run_module()</a:t>
            </a:r>
          </a:p>
          <a:p>
            <a:endParaRPr lang="en-US" sz="450">
              <a:solidFill>
                <a:srgbClr val="000000"/>
              </a:solidFill>
              <a:latin typeface="Consolas" panose="020B0609020204030204" pitchFamily="49" charset="0"/>
            </a:endParaRPr>
          </a:p>
          <a:p>
            <a:r>
              <a:rPr lang="en-US" sz="450">
                <a:solidFill>
                  <a:srgbClr val="000000"/>
                </a:solidFill>
                <a:latin typeface="Consolas" panose="020B0609020204030204" pitchFamily="49" charset="0"/>
              </a:rPr>
              <a:t>if __name__ == '__main__':</a:t>
            </a:r>
          </a:p>
          <a:p>
            <a:r>
              <a:rPr lang="en-US" sz="450">
                <a:solidFill>
                  <a:srgbClr val="000000"/>
                </a:solidFill>
                <a:latin typeface="Consolas" panose="020B0609020204030204" pitchFamily="49" charset="0"/>
              </a:rPr>
              <a:t>    main()</a:t>
            </a:r>
          </a:p>
        </p:txBody>
      </p:sp>
      <p:sp>
        <p:nvSpPr>
          <p:cNvPr id="7" name="TextBox 6">
            <a:extLst>
              <a:ext uri="{FF2B5EF4-FFF2-40B4-BE49-F238E27FC236}">
                <a16:creationId xmlns:a16="http://schemas.microsoft.com/office/drawing/2014/main" id="{E1AC20B4-4658-35FB-D8C3-D5428CC02ACF}"/>
              </a:ext>
            </a:extLst>
          </p:cNvPr>
          <p:cNvSpPr txBox="1"/>
          <p:nvPr/>
        </p:nvSpPr>
        <p:spPr>
          <a:xfrm>
            <a:off x="4288926" y="857001"/>
            <a:ext cx="2488347" cy="276999"/>
          </a:xfrm>
          <a:prstGeom prst="rect">
            <a:avLst/>
          </a:prstGeom>
          <a:noFill/>
        </p:spPr>
        <p:txBody>
          <a:bodyPr wrap="square">
            <a:spAutoFit/>
          </a:bodyPr>
          <a:lstStyle/>
          <a:p>
            <a:r>
              <a:rPr lang="en-GB" sz="1200">
                <a:latin typeface="Consolas" panose="020B0609020204030204" pitchFamily="49" charset="0"/>
              </a:rPr>
              <a:t>update_description.</a:t>
            </a:r>
            <a:r>
              <a:rPr lang="en-GB" sz="1200" err="1">
                <a:latin typeface="Consolas" panose="020B0609020204030204" pitchFamily="49" charset="0"/>
              </a:rPr>
              <a:t>py</a:t>
            </a:r>
            <a:endParaRPr lang="nb-NO" sz="1200">
              <a:latin typeface="Consolas" panose="020B0609020204030204" pitchFamily="49" charset="0"/>
            </a:endParaRP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sp>
        <p:nvSpPr>
          <p:cNvPr id="8" name="TextBox 7">
            <a:extLst>
              <a:ext uri="{FF2B5EF4-FFF2-40B4-BE49-F238E27FC236}">
                <a16:creationId xmlns:a16="http://schemas.microsoft.com/office/drawing/2014/main" id="{2565B2DA-998B-A9C9-EBAE-39B5CC62AA07}"/>
              </a:ext>
            </a:extLst>
          </p:cNvPr>
          <p:cNvSpPr txBox="1"/>
          <p:nvPr/>
        </p:nvSpPr>
        <p:spPr>
          <a:xfrm>
            <a:off x="4288926" y="4784077"/>
            <a:ext cx="2488347"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C02BA8EA-AF7F-7968-C883-6D323746696D}"/>
              </a:ext>
            </a:extLst>
          </p:cNvPr>
          <p:cNvSpPr txBox="1"/>
          <p:nvPr/>
        </p:nvSpPr>
        <p:spPr>
          <a:xfrm>
            <a:off x="4376172" y="5050465"/>
            <a:ext cx="3115254" cy="938719"/>
          </a:xfrm>
          <a:prstGeom prst="rect">
            <a:avLst/>
          </a:prstGeom>
          <a:noFill/>
          <a:ln>
            <a:solidFill>
              <a:schemeClr val="tx1"/>
            </a:solidFill>
          </a:ln>
        </p:spPr>
        <p:txBody>
          <a:bodyPr wrap="square">
            <a:spAutoFit/>
          </a:bodyPr>
          <a:lstStyle/>
          <a:p>
            <a:r>
              <a:rPr lang="en-US" sz="500">
                <a:solidFill>
                  <a:srgbClr val="000000"/>
                </a:solidFill>
                <a:latin typeface="Consolas" panose="020B0609020204030204" pitchFamily="49" charset="0"/>
              </a:rPr>
              <a:t>wlc:</a:t>
            </a:r>
          </a:p>
          <a:p>
            <a:r>
              <a:rPr lang="en-US" sz="500">
                <a:solidFill>
                  <a:srgbClr val="000000"/>
                </a:solidFill>
                <a:latin typeface="Consolas" panose="020B0609020204030204" pitchFamily="49" charset="0"/>
              </a:rPr>
              <a:t>  hosts:</a:t>
            </a:r>
          </a:p>
          <a:p>
            <a:r>
              <a:rPr lang="en-US" sz="500">
                <a:solidFill>
                  <a:srgbClr val="000000"/>
                </a:solidFill>
                <a:latin typeface="Consolas" panose="020B0609020204030204" pitchFamily="49" charset="0"/>
              </a:rPr>
              <a:t>    192.168.10.9:</a:t>
            </a:r>
          </a:p>
          <a:p>
            <a:r>
              <a:rPr lang="en-US" sz="500">
                <a:solidFill>
                  <a:srgbClr val="000000"/>
                </a:solidFill>
                <a:latin typeface="Consolas" panose="020B0609020204030204" pitchFamily="49" charset="0"/>
              </a:rPr>
              <a:t>    192.168.10.30:</a:t>
            </a:r>
          </a:p>
          <a:p>
            <a:r>
              <a:rPr lang="en-US" sz="500">
                <a:solidFill>
                  <a:srgbClr val="000000"/>
                </a:solidFill>
                <a:latin typeface="Consolas" panose="020B0609020204030204" pitchFamily="49" charset="0"/>
              </a:rPr>
              <a:t>  vars:</a:t>
            </a:r>
          </a:p>
          <a:p>
            <a:r>
              <a:rPr lang="en-US" sz="500">
                <a:solidFill>
                  <a:srgbClr val="000000"/>
                </a:solidFill>
                <a:latin typeface="Consolas" panose="020B0609020204030204" pitchFamily="49" charset="0"/>
              </a:rPr>
              <a:t>    ansible_connection: network_cli</a:t>
            </a:r>
          </a:p>
          <a:p>
            <a:r>
              <a:rPr lang="en-US" sz="500">
                <a:solidFill>
                  <a:srgbClr val="000000"/>
                </a:solidFill>
                <a:latin typeface="Consolas" panose="020B0609020204030204" pitchFamily="49" charset="0"/>
              </a:rPr>
              <a:t>    ansible_network_os: ios</a:t>
            </a:r>
          </a:p>
          <a:p>
            <a:r>
              <a:rPr lang="en-US" sz="500">
                <a:solidFill>
                  <a:srgbClr val="000000"/>
                </a:solidFill>
                <a:latin typeface="Consolas" panose="020B0609020204030204" pitchFamily="49" charset="0"/>
              </a:rPr>
              <a:t>    ansible_ssh_pass: ChangeMe2024!</a:t>
            </a:r>
          </a:p>
          <a:p>
            <a:r>
              <a:rPr lang="en-US" sz="500">
                <a:solidFill>
                  <a:srgbClr val="000000"/>
                </a:solidFill>
                <a:latin typeface="Consolas" panose="020B0609020204030204" pitchFamily="49" charset="0"/>
              </a:rPr>
              <a:t>    ansible_password: ChangeMe2024!</a:t>
            </a:r>
          </a:p>
          <a:p>
            <a:r>
              <a:rPr lang="en-US" sz="500">
                <a:solidFill>
                  <a:srgbClr val="000000"/>
                </a:solidFill>
                <a:latin typeface="Consolas" panose="020B0609020204030204" pitchFamily="49" charset="0"/>
              </a:rPr>
              <a:t>    ansible_user: devnet-adm</a:t>
            </a:r>
          </a:p>
          <a:p>
            <a:r>
              <a:rPr lang="en-US" sz="500">
                <a:solidFill>
                  <a:srgbClr val="000000"/>
                </a:solidFill>
                <a:latin typeface="Consolas" panose="020B0609020204030204" pitchFamily="49" charset="0"/>
              </a:rPr>
              <a:t>    ansible_host_key_checking: False</a:t>
            </a:r>
          </a:p>
        </p:txBody>
      </p:sp>
      <p:sp>
        <p:nvSpPr>
          <p:cNvPr id="10" name="TextBox 9">
            <a:extLst>
              <a:ext uri="{FF2B5EF4-FFF2-40B4-BE49-F238E27FC236}">
                <a16:creationId xmlns:a16="http://schemas.microsoft.com/office/drawing/2014/main" id="{3DC7337E-89C9-19DE-579C-14F71FC0BC43}"/>
              </a:ext>
            </a:extLst>
          </p:cNvPr>
          <p:cNvSpPr txBox="1"/>
          <p:nvPr/>
        </p:nvSpPr>
        <p:spPr>
          <a:xfrm>
            <a:off x="8491961" y="857001"/>
            <a:ext cx="2488347" cy="276999"/>
          </a:xfrm>
          <a:prstGeom prst="rect">
            <a:avLst/>
          </a:prstGeom>
          <a:noFill/>
        </p:spPr>
        <p:txBody>
          <a:bodyPr wrap="square">
            <a:spAutoFit/>
          </a:bodyPr>
          <a:lstStyle/>
          <a:p>
            <a:r>
              <a:rPr lang="en-GB" sz="1200">
                <a:latin typeface="Consolas" panose="020B0609020204030204" pitchFamily="49" charset="0"/>
              </a:rPr>
              <a:t>WLC before changes</a:t>
            </a:r>
            <a:endParaRPr lang="nb-NO" sz="1200">
              <a:latin typeface="Consolas" panose="020B0609020204030204" pitchFamily="49" charset="0"/>
            </a:endParaRPr>
          </a:p>
        </p:txBody>
      </p:sp>
      <p:sp>
        <p:nvSpPr>
          <p:cNvPr id="11" name="TextBox 10">
            <a:extLst>
              <a:ext uri="{FF2B5EF4-FFF2-40B4-BE49-F238E27FC236}">
                <a16:creationId xmlns:a16="http://schemas.microsoft.com/office/drawing/2014/main" id="{8CE3C1EE-5E62-E657-547E-54FE6D41B6C5}"/>
              </a:ext>
            </a:extLst>
          </p:cNvPr>
          <p:cNvSpPr txBox="1"/>
          <p:nvPr/>
        </p:nvSpPr>
        <p:spPr>
          <a:xfrm>
            <a:off x="8491961" y="10904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164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Test123</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
        <p:nvSpPr>
          <p:cNvPr id="13" name="TextBox 12">
            <a:extLst>
              <a:ext uri="{FF2B5EF4-FFF2-40B4-BE49-F238E27FC236}">
                <a16:creationId xmlns:a16="http://schemas.microsoft.com/office/drawing/2014/main" id="{960C6B78-1EFC-20BA-EB57-C7C24840159E}"/>
              </a:ext>
            </a:extLst>
          </p:cNvPr>
          <p:cNvSpPr txBox="1"/>
          <p:nvPr/>
        </p:nvSpPr>
        <p:spPr>
          <a:xfrm>
            <a:off x="8491961" y="2800101"/>
            <a:ext cx="2488347" cy="276999"/>
          </a:xfrm>
          <a:prstGeom prst="rect">
            <a:avLst/>
          </a:prstGeom>
          <a:noFill/>
        </p:spPr>
        <p:txBody>
          <a:bodyPr wrap="square">
            <a:spAutoFit/>
          </a:bodyPr>
          <a:lstStyle/>
          <a:p>
            <a:r>
              <a:rPr lang="en-GB" sz="1200">
                <a:latin typeface="Consolas" panose="020B0609020204030204" pitchFamily="49" charset="0"/>
              </a:rPr>
              <a:t>WLC after changes</a:t>
            </a:r>
            <a:endParaRPr lang="nb-NO" sz="1200">
              <a:latin typeface="Consolas" panose="020B0609020204030204" pitchFamily="49" charset="0"/>
            </a:endParaRPr>
          </a:p>
        </p:txBody>
      </p:sp>
      <p:sp>
        <p:nvSpPr>
          <p:cNvPr id="15" name="TextBox 14">
            <a:extLst>
              <a:ext uri="{FF2B5EF4-FFF2-40B4-BE49-F238E27FC236}">
                <a16:creationId xmlns:a16="http://schemas.microsoft.com/office/drawing/2014/main" id="{B7F58B6B-FCB0-880D-EC19-42FF81541A56}"/>
              </a:ext>
            </a:extLst>
          </p:cNvPr>
          <p:cNvSpPr txBox="1"/>
          <p:nvPr/>
        </p:nvSpPr>
        <p:spPr>
          <a:xfrm>
            <a:off x="8491961" y="3033570"/>
            <a:ext cx="3115254" cy="1569660"/>
          </a:xfrm>
          <a:prstGeom prst="rect">
            <a:avLst/>
          </a:prstGeom>
          <a:solidFill>
            <a:schemeClr val="tx1"/>
          </a:solidFill>
          <a:ln>
            <a:solidFill>
              <a:schemeClr val="tx1"/>
            </a:solidFill>
          </a:ln>
        </p:spPr>
        <p:txBody>
          <a:bodyPr wrap="square">
            <a:spAutoFit/>
          </a:bodyPr>
          <a:lstStyle/>
          <a:p>
            <a:r>
              <a:rPr lang="en-US" sz="800">
                <a:solidFill>
                  <a:srgbClr val="EEE8D5"/>
                </a:solidFill>
                <a:latin typeface="Consolas" panose="020B0609020204030204" pitchFamily="49" charset="0"/>
              </a:rPr>
              <a:t>wlc9#show run int g1</a:t>
            </a:r>
          </a:p>
          <a:p>
            <a:r>
              <a:rPr lang="en-US" sz="800">
                <a:solidFill>
                  <a:srgbClr val="EEE8D5"/>
                </a:solidFill>
                <a:latin typeface="Consolas" panose="020B0609020204030204" pitchFamily="49" charset="0"/>
              </a:rPr>
              <a:t>Building configuration...</a:t>
            </a:r>
          </a:p>
          <a:p>
            <a:endParaRPr lang="en-US" sz="800">
              <a:solidFill>
                <a:srgbClr val="EEE8D5"/>
              </a:solidFill>
              <a:latin typeface="Consolas" panose="020B0609020204030204" pitchFamily="49" charset="0"/>
            </a:endParaRPr>
          </a:p>
          <a:p>
            <a:r>
              <a:rPr lang="en-US" sz="800">
                <a:solidFill>
                  <a:srgbClr val="EEE8D5"/>
                </a:solidFill>
                <a:latin typeface="Consolas" panose="020B0609020204030204" pitchFamily="49" charset="0"/>
              </a:rPr>
              <a:t>Current configuration : 194 bytes</a:t>
            </a:r>
          </a:p>
          <a:p>
            <a:r>
              <a:rPr lang="en-US" sz="800">
                <a:solidFill>
                  <a:srgbClr val="EEE8D5"/>
                </a:solidFill>
                <a:latin typeface="Consolas" panose="020B0609020204030204" pitchFamily="49" charset="0"/>
              </a:rPr>
              <a:t>!</a:t>
            </a:r>
          </a:p>
          <a:p>
            <a:r>
              <a:rPr lang="en-US" sz="800">
                <a:solidFill>
                  <a:srgbClr val="EEE8D5"/>
                </a:solidFill>
                <a:latin typeface="Consolas" panose="020B0609020204030204" pitchFamily="49" charset="0"/>
              </a:rPr>
              <a:t>interface GigabitEthernet1</a:t>
            </a:r>
          </a:p>
          <a:p>
            <a:r>
              <a:rPr lang="en-US" sz="800">
                <a:solidFill>
                  <a:srgbClr val="EEE8D5"/>
                </a:solidFill>
                <a:latin typeface="Consolas" panose="020B0609020204030204" pitchFamily="49" charset="0"/>
              </a:rPr>
              <a:t> description Uplink - modified 10/15/24 20:25:40</a:t>
            </a:r>
          </a:p>
          <a:p>
            <a:r>
              <a:rPr lang="en-US" sz="800">
                <a:solidFill>
                  <a:srgbClr val="EEE8D5"/>
                </a:solidFill>
                <a:latin typeface="Consolas" panose="020B0609020204030204" pitchFamily="49" charset="0"/>
              </a:rPr>
              <a:t> switchport trunk native vlan 10</a:t>
            </a:r>
          </a:p>
          <a:p>
            <a:r>
              <a:rPr lang="en-US" sz="800">
                <a:solidFill>
                  <a:srgbClr val="EEE8D5"/>
                </a:solidFill>
                <a:latin typeface="Consolas" panose="020B0609020204030204" pitchFamily="49" charset="0"/>
              </a:rPr>
              <a:t> switchport trunk allowed vlan 10,11</a:t>
            </a:r>
          </a:p>
          <a:p>
            <a:r>
              <a:rPr lang="en-US" sz="800">
                <a:solidFill>
                  <a:srgbClr val="EEE8D5"/>
                </a:solidFill>
                <a:latin typeface="Consolas" panose="020B0609020204030204" pitchFamily="49" charset="0"/>
              </a:rPr>
              <a:t> switchport mode trunk</a:t>
            </a:r>
          </a:p>
          <a:p>
            <a:r>
              <a:rPr lang="en-US" sz="800">
                <a:solidFill>
                  <a:srgbClr val="EEE8D5"/>
                </a:solidFill>
                <a:latin typeface="Consolas" panose="020B0609020204030204" pitchFamily="49" charset="0"/>
              </a:rPr>
              <a:t> negotiation auto</a:t>
            </a:r>
          </a:p>
          <a:p>
            <a:r>
              <a:rPr lang="en-US" sz="800">
                <a:solidFill>
                  <a:srgbClr val="EEE8D5"/>
                </a:solidFill>
                <a:latin typeface="Consolas" panose="020B0609020204030204" pitchFamily="49" charset="0"/>
              </a:rPr>
              <a:t>end</a:t>
            </a:r>
          </a:p>
        </p:txBody>
      </p:sp>
    </p:spTree>
    <p:extLst>
      <p:ext uri="{BB962C8B-B14F-4D97-AF65-F5344CB8AC3E}">
        <p14:creationId xmlns:p14="http://schemas.microsoft.com/office/powerpoint/2010/main" val="79711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52</a:t>
            </a:fld>
            <a:endParaRPr lang="en-GB"/>
          </a:p>
        </p:txBody>
      </p:sp>
      <p:sp>
        <p:nvSpPr>
          <p:cNvPr id="180" name="Text+Image 50:50"/>
          <p:cNvSpPr txBox="1">
            <a:spLocks noGrp="1"/>
          </p:cNvSpPr>
          <p:nvPr>
            <p:ph type="title"/>
          </p:nvPr>
        </p:nvSpPr>
        <p:spPr>
          <a:xfrm>
            <a:off x="540000" y="432000"/>
            <a:ext cx="10797131" cy="540000"/>
          </a:xfrm>
        </p:spPr>
        <p:txBody>
          <a:bodyPr anchor="ctr">
            <a:normAutofit fontScale="90000"/>
          </a:bodyPr>
          <a:lstStyle/>
          <a:p>
            <a:r>
              <a:rPr lang="en-GB"/>
              <a:t>Ansible – Using RESTCONF + Python-module - Example output</a:t>
            </a:r>
          </a:p>
        </p:txBody>
      </p:sp>
      <p:sp>
        <p:nvSpPr>
          <p:cNvPr id="3" name="Footer Placeholder 6">
            <a:extLst>
              <a:ext uri="{FF2B5EF4-FFF2-40B4-BE49-F238E27FC236}">
                <a16:creationId xmlns:a16="http://schemas.microsoft.com/office/drawing/2014/main" id="{E60ADC3A-E449-C067-3990-51EC2DF6B99A}"/>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5" name="Footer Placeholder 6">
            <a:extLst>
              <a:ext uri="{FF2B5EF4-FFF2-40B4-BE49-F238E27FC236}">
                <a16:creationId xmlns:a16="http://schemas.microsoft.com/office/drawing/2014/main" id="{EFEBA978-71D6-967C-9479-C6EEFF00A117}"/>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#25: Ansible - Using </a:t>
            </a:r>
            <a:r>
              <a:rPr lang="en-US" sz="1100" err="1"/>
              <a:t>RESTCONF</a:t>
            </a:r>
            <a:r>
              <a:rPr lang="en-US" sz="1100"/>
              <a:t> + Python-module</a:t>
            </a:r>
          </a:p>
        </p:txBody>
      </p:sp>
      <p:pic>
        <p:nvPicPr>
          <p:cNvPr id="9" name="Picture 8">
            <a:extLst>
              <a:ext uri="{FF2B5EF4-FFF2-40B4-BE49-F238E27FC236}">
                <a16:creationId xmlns:a16="http://schemas.microsoft.com/office/drawing/2014/main" id="{E7F1BB7E-1719-3560-AA64-08CC965526D1}"/>
              </a:ext>
            </a:extLst>
          </p:cNvPr>
          <p:cNvPicPr>
            <a:picLocks noChangeAspect="1"/>
          </p:cNvPicPr>
          <p:nvPr/>
        </p:nvPicPr>
        <p:blipFill>
          <a:blip r:embed="rId3"/>
          <a:srcRect b="19672"/>
          <a:stretch/>
        </p:blipFill>
        <p:spPr>
          <a:xfrm>
            <a:off x="4519069" y="901141"/>
            <a:ext cx="7596874" cy="4142347"/>
          </a:xfrm>
          <a:prstGeom prst="rect">
            <a:avLst/>
          </a:prstGeom>
        </p:spPr>
      </p:pic>
      <p:sp>
        <p:nvSpPr>
          <p:cNvPr id="10" name="The distance between the headline and the start of the body copy is always constant.…">
            <a:extLst>
              <a:ext uri="{FF2B5EF4-FFF2-40B4-BE49-F238E27FC236}">
                <a16:creationId xmlns:a16="http://schemas.microsoft.com/office/drawing/2014/main" id="{2DDA64F7-29F6-3F4D-69E0-045CD64006A6}"/>
              </a:ext>
            </a:extLst>
          </p:cNvPr>
          <p:cNvSpPr txBox="1">
            <a:spLocks/>
          </p:cNvSpPr>
          <p:nvPr/>
        </p:nvSpPr>
        <p:spPr bwMode="gray">
          <a:xfrm>
            <a:off x="164306" y="818826"/>
            <a:ext cx="405765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200"/>
          </a:p>
          <a:p>
            <a:pPr>
              <a:lnSpc>
                <a:spcPct val="110000"/>
              </a:lnSpc>
            </a:pPr>
            <a:endParaRPr lang="en-US" sz="1200"/>
          </a:p>
          <a:p>
            <a:pPr>
              <a:lnSpc>
                <a:spcPct val="110000"/>
              </a:lnSpc>
            </a:pPr>
            <a:r>
              <a:rPr lang="en-US" sz="1200"/>
              <a:t>One of the WLCs were not available</a:t>
            </a:r>
          </a:p>
          <a:p>
            <a:pPr>
              <a:lnSpc>
                <a:spcPct val="110000"/>
              </a:lnSpc>
            </a:pPr>
            <a:r>
              <a:rPr lang="en-US" sz="1200"/>
              <a:t>The Python module did something to the input. Since we put result['changed']=True, it will report that the task did change something</a:t>
            </a:r>
          </a:p>
          <a:p>
            <a:pPr>
              <a:lnSpc>
                <a:spcPct val="110000"/>
              </a:lnSpc>
            </a:pPr>
            <a:r>
              <a:rPr lang="en-US" sz="1200"/>
              <a:t>View result from the Python module, here we can see the full "result", including the new interface dict which we use in the RESTCONF task to write to the WLC next</a:t>
            </a:r>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Here we have written to WLC using RESTCONF</a:t>
            </a:r>
          </a:p>
          <a:p>
            <a:pPr>
              <a:lnSpc>
                <a:spcPct val="110000"/>
              </a:lnSpc>
            </a:pPr>
            <a:endParaRPr lang="en-US" sz="1200"/>
          </a:p>
          <a:p>
            <a:pPr>
              <a:lnSpc>
                <a:spcPct val="110000"/>
              </a:lnSpc>
            </a:pPr>
            <a:r>
              <a:rPr lang="en-US" sz="1200"/>
              <a:t>And print the write result</a:t>
            </a:r>
          </a:p>
        </p:txBody>
      </p:sp>
      <p:pic>
        <p:nvPicPr>
          <p:cNvPr id="4" name="Picture 3">
            <a:extLst>
              <a:ext uri="{FF2B5EF4-FFF2-40B4-BE49-F238E27FC236}">
                <a16:creationId xmlns:a16="http://schemas.microsoft.com/office/drawing/2014/main" id="{1C822E5A-4BA9-0055-C0A8-581B9F15F4CE}"/>
              </a:ext>
            </a:extLst>
          </p:cNvPr>
          <p:cNvPicPr>
            <a:picLocks noChangeAspect="1"/>
          </p:cNvPicPr>
          <p:nvPr/>
        </p:nvPicPr>
        <p:blipFill>
          <a:blip r:embed="rId4"/>
          <a:srcRect b="33387"/>
          <a:stretch/>
        </p:blipFill>
        <p:spPr>
          <a:xfrm>
            <a:off x="4519069" y="5043488"/>
            <a:ext cx="7596874" cy="1029389"/>
          </a:xfrm>
          <a:prstGeom prst="rect">
            <a:avLst/>
          </a:prstGeom>
        </p:spPr>
      </p:pic>
    </p:spTree>
    <p:extLst>
      <p:ext uri="{BB962C8B-B14F-4D97-AF65-F5344CB8AC3E}">
        <p14:creationId xmlns:p14="http://schemas.microsoft.com/office/powerpoint/2010/main" val="153589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646331"/>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a:t>
            </a:r>
            <a:r>
              <a:rPr lang="en-GB" sz="1200" err="1">
                <a:hlinkClick r:id="rId3"/>
              </a:rPr>
              <a:t>docs.ansible.com</a:t>
            </a:r>
            <a:r>
              <a:rPr lang="en-GB" sz="1200">
                <a:hlinkClick r:id="rId3"/>
              </a:rPr>
              <a:t>/ansible/latest/</a:t>
            </a:r>
            <a:r>
              <a:rPr lang="en-GB" sz="1200" err="1">
                <a:hlinkClick r:id="rId3"/>
              </a:rPr>
              <a:t>tips_tricks</a:t>
            </a:r>
            <a:r>
              <a:rPr lang="en-GB" sz="1200">
                <a:hlinkClick r:id="rId3"/>
              </a:rPr>
              <a:t>/</a:t>
            </a:r>
            <a:r>
              <a:rPr lang="en-GB" sz="1200" err="1">
                <a:hlinkClick r:id="rId3"/>
              </a:rPr>
              <a:t>sample_setup.html#</a:t>
            </a:r>
            <a:r>
              <a:rPr lang="en-GB" sz="1200">
                <a:hlinkClick r:id="rId3"/>
              </a:rPr>
              <a:t>sample-directory-layout</a:t>
            </a: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For larger projects, there are several ways to organize stuff</a:t>
            </a:r>
          </a:p>
          <a:p>
            <a:pPr>
              <a:lnSpc>
                <a:spcPct val="110000"/>
              </a:lnSpc>
            </a:pPr>
            <a:r>
              <a:rPr lang="en-US" sz="1600"/>
              <a:t>I like to break projects down into as small parts as possible</a:t>
            </a:r>
          </a:p>
          <a:p>
            <a:pPr lvl="1">
              <a:lnSpc>
                <a:spcPct val="110000"/>
              </a:lnSpc>
            </a:pPr>
            <a:r>
              <a:rPr lang="en-US" sz="1400"/>
              <a:t>Each part will be easy to both maintain and understand</a:t>
            </a:r>
          </a:p>
          <a:p>
            <a:pPr lvl="1">
              <a:lnSpc>
                <a:spcPct val="110000"/>
              </a:lnSpc>
            </a:pPr>
            <a:r>
              <a:rPr lang="en-US" sz="1400"/>
              <a:t>Code will be easier to reuse, change and troubleshoot</a:t>
            </a:r>
          </a:p>
          <a:p>
            <a:pPr>
              <a:lnSpc>
                <a:spcPct val="110000"/>
              </a:lnSpc>
            </a:pPr>
            <a:r>
              <a:rPr lang="en-US" sz="1600"/>
              <a:t>A playbook can run other playbooks by using the import_playbook module, which we will do in this exercise</a:t>
            </a:r>
          </a:p>
          <a:p>
            <a:pPr>
              <a:lnSpc>
                <a:spcPct val="110000"/>
              </a:lnSpc>
            </a:pPr>
            <a:r>
              <a:rPr lang="en-US" sz="1600"/>
              <a:t>A playbook can also call tasks by using the roles module, which is what we will do in the next exercise</a:t>
            </a:r>
          </a:p>
          <a:p>
            <a:pPr>
              <a:lnSpc>
                <a:spcPct val="110000"/>
              </a:lnSpc>
            </a:pPr>
            <a:r>
              <a:rPr lang="en-US" sz="1600"/>
              <a:t>General best practices (for Ansible and everything else…)</a:t>
            </a:r>
          </a:p>
          <a:p>
            <a:pPr lvl="1">
              <a:lnSpc>
                <a:spcPct val="110000"/>
              </a:lnSpc>
            </a:pPr>
            <a:r>
              <a:rPr lang="en-US" sz="1400"/>
              <a:t>Try to keep each part as simple as possible</a:t>
            </a:r>
          </a:p>
          <a:p>
            <a:pPr lvl="1">
              <a:lnSpc>
                <a:spcPct val="110000"/>
              </a:lnSpc>
            </a:pPr>
            <a:r>
              <a:rPr lang="en-US" sz="1400"/>
              <a:t>Use whitespace and comments to break things up and explain generously. What is obvious to you will probably not be obvious to everyone</a:t>
            </a:r>
          </a:p>
          <a:p>
            <a:pPr>
              <a:lnSpc>
                <a:spcPct val="110000"/>
              </a:lnSpc>
            </a:pPr>
            <a:r>
              <a:rPr lang="en-US" sz="1600"/>
              <a:t>In the following task we will create a (somewhat constructed) example using some of these techniques</a:t>
            </a:r>
          </a:p>
          <a:p>
            <a:pPr>
              <a:lnSpc>
                <a:spcPct val="110000"/>
              </a:lnSpc>
            </a:pPr>
            <a:endParaRPr lang="en-US" sz="1600"/>
          </a:p>
        </p:txBody>
      </p:sp>
    </p:spTree>
    <p:extLst>
      <p:ext uri="{BB962C8B-B14F-4D97-AF65-F5344CB8AC3E}">
        <p14:creationId xmlns:p14="http://schemas.microsoft.com/office/powerpoint/2010/main" val="40701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6" name="The distance between the headline and the start of the body copy is always constant.…">
            <a:extLst>
              <a:ext uri="{FF2B5EF4-FFF2-40B4-BE49-F238E27FC236}">
                <a16:creationId xmlns:a16="http://schemas.microsoft.com/office/drawing/2014/main" id="{B6C2951D-8331-1442-463A-FF6BCC540DC3}"/>
              </a:ext>
            </a:extLst>
          </p:cNvPr>
          <p:cNvSpPr txBox="1">
            <a:spLocks/>
          </p:cNvSpPr>
          <p:nvPr/>
        </p:nvSpPr>
        <p:spPr bwMode="gray">
          <a:xfrm>
            <a:off x="634598" y="818826"/>
            <a:ext cx="9152342" cy="5428974"/>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directories according to this example</a:t>
            </a:r>
          </a:p>
          <a:p>
            <a:pPr lvl="1">
              <a:lnSpc>
                <a:spcPct val="110000"/>
              </a:lnSpc>
            </a:pPr>
            <a:r>
              <a:rPr lang="en-US" sz="1400"/>
              <a:t>Create playbook files according to this example</a:t>
            </a:r>
          </a:p>
          <a:p>
            <a:pPr>
              <a:lnSpc>
                <a:spcPct val="110000"/>
              </a:lnSpc>
            </a:pPr>
            <a:endParaRPr lang="en-US" sz="1600"/>
          </a:p>
          <a:p>
            <a:pPr>
              <a:lnSpc>
                <a:spcPct val="110000"/>
              </a:lnSpc>
            </a:pPr>
            <a:r>
              <a:rPr lang="en-US" sz="1600"/>
              <a:t>Task 1: Create an extended variant of our hosts.yml file</a:t>
            </a:r>
          </a:p>
          <a:p>
            <a:pPr lvl="1">
              <a:lnSpc>
                <a:spcPct val="110000"/>
              </a:lnSpc>
            </a:pPr>
            <a:r>
              <a:rPr lang="en-US" sz="1400"/>
              <a:t>The inventory should include</a:t>
            </a:r>
          </a:p>
          <a:p>
            <a:pPr lvl="2">
              <a:lnSpc>
                <a:spcPct val="110000"/>
              </a:lnSpc>
            </a:pPr>
            <a:r>
              <a:rPr lang="en-US" sz="1200"/>
              <a:t>Shared switch (192.168.10.2)</a:t>
            </a:r>
          </a:p>
          <a:p>
            <a:pPr lvl="2">
              <a:lnSpc>
                <a:spcPct val="110000"/>
              </a:lnSpc>
            </a:pPr>
            <a:r>
              <a:rPr lang="en-US" sz="1200"/>
              <a:t>Your WLC (192.168.10.{YOUR_WLC_IP})</a:t>
            </a:r>
          </a:p>
          <a:p>
            <a:pPr lvl="2">
              <a:lnSpc>
                <a:spcPct val="110000"/>
              </a:lnSpc>
            </a:pPr>
            <a:r>
              <a:rPr lang="en-US" sz="1200"/>
              <a:t>Shared WLC (192.168.10.9)</a:t>
            </a:r>
          </a:p>
          <a:p>
            <a:pPr>
              <a:lnSpc>
                <a:spcPct val="110000"/>
              </a:lnSpc>
            </a:pPr>
            <a:r>
              <a:rPr lang="en-US" sz="1600"/>
              <a:t>Task 2: Create the three playbooks in the "audit_playbooks" folder</a:t>
            </a:r>
          </a:p>
          <a:p>
            <a:pPr lvl="1">
              <a:lnSpc>
                <a:spcPct val="110000"/>
              </a:lnSpc>
            </a:pPr>
            <a:r>
              <a:rPr lang="en-US" sz="1400"/>
              <a:t>They should be simple playbooks, use what you have learned. The example use two tasks:</a:t>
            </a:r>
          </a:p>
          <a:p>
            <a:pPr lvl="2">
              <a:lnSpc>
                <a:spcPct val="110000"/>
              </a:lnSpc>
            </a:pPr>
            <a:r>
              <a:rPr lang="en-US" sz="1200"/>
              <a:t>Gather IOS facts (using cisco.ios.ios_facts module)</a:t>
            </a:r>
          </a:p>
          <a:p>
            <a:pPr lvl="2">
              <a:lnSpc>
                <a:spcPct val="110000"/>
              </a:lnSpc>
            </a:pPr>
            <a:r>
              <a:rPr lang="en-US" sz="1200"/>
              <a:t>Output hostname and version (using ansible.builtin.debug module and prints text from the facts)</a:t>
            </a:r>
          </a:p>
          <a:p>
            <a:pPr>
              <a:lnSpc>
                <a:spcPct val="110000"/>
              </a:lnSpc>
            </a:pPr>
            <a:r>
              <a:rPr lang="en-US" sz="1600"/>
              <a:t>Task 3: Create the audit-network-playbook.yml playbook which is used to run the other three playbooks using the ansible.builtin.import_playbook module</a:t>
            </a:r>
          </a:p>
        </p:txBody>
      </p:sp>
      <p:pic>
        <p:nvPicPr>
          <p:cNvPr id="11" name="Picture 10">
            <a:extLst>
              <a:ext uri="{FF2B5EF4-FFF2-40B4-BE49-F238E27FC236}">
                <a16:creationId xmlns:a16="http://schemas.microsoft.com/office/drawing/2014/main" id="{DEC7F54A-7E01-5612-B217-FAC224214C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66531" y="964980"/>
            <a:ext cx="2720408" cy="1436298"/>
          </a:xfrm>
          <a:prstGeom prst="rect">
            <a:avLst/>
          </a:prstGeom>
        </p:spPr>
      </p:pic>
      <p:cxnSp>
        <p:nvCxnSpPr>
          <p:cNvPr id="2" name="Straight Arrow Connector 1">
            <a:extLst>
              <a:ext uri="{FF2B5EF4-FFF2-40B4-BE49-F238E27FC236}">
                <a16:creationId xmlns:a16="http://schemas.microsoft.com/office/drawing/2014/main" id="{C723FAFC-66FE-CE72-C5D7-77DB48E06A7B}"/>
              </a:ext>
            </a:extLst>
          </p:cNvPr>
          <p:cNvCxnSpPr>
            <a:cxnSpLocks/>
            <a:endCxn id="11" idx="1"/>
          </p:cNvCxnSpPr>
          <p:nvPr/>
        </p:nvCxnSpPr>
        <p:spPr>
          <a:xfrm>
            <a:off x="5705037" y="1652771"/>
            <a:ext cx="1361494" cy="30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08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38B81A16-005F-E6E9-2256-7BD6C72F670B}"/>
              </a:ext>
            </a:extLst>
          </p:cNvPr>
          <p:cNvSpPr txBox="1">
            <a:spLocks/>
          </p:cNvSpPr>
          <p:nvPr/>
        </p:nvSpPr>
        <p:spPr bwMode="gray">
          <a:xfrm>
            <a:off x="634598" y="818826"/>
            <a:ext cx="610910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To accommodate for more than only WLCs, we create a slightly more advanced structure for our inventory file than we have done until now</a:t>
            </a:r>
          </a:p>
          <a:p>
            <a:pPr>
              <a:lnSpc>
                <a:spcPct val="110000"/>
              </a:lnSpc>
            </a:pPr>
            <a:r>
              <a:rPr lang="en-US" sz="1600"/>
              <a:t>Top-level group is "all"</a:t>
            </a:r>
          </a:p>
          <a:p>
            <a:pPr>
              <a:lnSpc>
                <a:spcPct val="110000"/>
              </a:lnSpc>
            </a:pPr>
            <a:r>
              <a:rPr lang="en-US" sz="1600"/>
              <a:t>Under "all" we have "children"</a:t>
            </a:r>
          </a:p>
          <a:p>
            <a:pPr>
              <a:lnSpc>
                <a:spcPct val="110000"/>
              </a:lnSpc>
            </a:pPr>
            <a:r>
              <a:rPr lang="en-US" sz="1600"/>
              <a:t>Under the children we have "wlc" and "switch"</a:t>
            </a:r>
          </a:p>
          <a:p>
            <a:pPr>
              <a:lnSpc>
                <a:spcPct val="110000"/>
              </a:lnSpc>
            </a:pPr>
            <a:endParaRPr lang="en-US" sz="1600"/>
          </a:p>
          <a:p>
            <a:pPr>
              <a:lnSpc>
                <a:spcPct val="110000"/>
              </a:lnSpc>
            </a:pPr>
            <a:r>
              <a:rPr lang="en-US" sz="1600"/>
              <a:t>The "vars" are common for all devices, so we have it directly under the "all" group, on the same level as "children"</a:t>
            </a:r>
          </a:p>
          <a:p>
            <a:pPr>
              <a:lnSpc>
                <a:spcPct val="110000"/>
              </a:lnSpc>
            </a:pPr>
            <a:r>
              <a:rPr lang="en-US" sz="1600"/>
              <a:t>It is also possible to have "vars" under each child group (on the same level as "hosts"). This is not used here.</a:t>
            </a:r>
          </a:p>
          <a:p>
            <a:pPr>
              <a:lnSpc>
                <a:spcPct val="110000"/>
              </a:lnSpc>
            </a:pPr>
            <a:r>
              <a:rPr lang="en-US" sz="1600"/>
              <a:t>It is also possible to have vars under each host. This is not used here.</a:t>
            </a:r>
          </a:p>
          <a:p>
            <a:pPr marL="0" indent="0">
              <a:lnSpc>
                <a:spcPct val="110000"/>
              </a:lnSpc>
              <a:buNone/>
            </a:pPr>
            <a:endParaRPr lang="en-US" sz="1600"/>
          </a:p>
        </p:txBody>
      </p:sp>
      <p:pic>
        <p:nvPicPr>
          <p:cNvPr id="4" name="Picture 3">
            <a:extLst>
              <a:ext uri="{FF2B5EF4-FFF2-40B4-BE49-F238E27FC236}">
                <a16:creationId xmlns:a16="http://schemas.microsoft.com/office/drawing/2014/main" id="{BB4233E3-C260-C400-FC79-8FB51C73C178}"/>
              </a:ext>
            </a:extLst>
          </p:cNvPr>
          <p:cNvPicPr>
            <a:picLocks noChangeAspect="1"/>
          </p:cNvPicPr>
          <p:nvPr/>
        </p:nvPicPr>
        <p:blipFill>
          <a:blip r:embed="rId3"/>
          <a:stretch>
            <a:fillRect/>
          </a:stretch>
        </p:blipFill>
        <p:spPr>
          <a:xfrm>
            <a:off x="6959351" y="1134000"/>
            <a:ext cx="3572374" cy="3200847"/>
          </a:xfrm>
          <a:prstGeom prst="rect">
            <a:avLst/>
          </a:prstGeom>
        </p:spPr>
      </p:pic>
      <p:cxnSp>
        <p:nvCxnSpPr>
          <p:cNvPr id="6" name="Straight Arrow Connector 5">
            <a:extLst>
              <a:ext uri="{FF2B5EF4-FFF2-40B4-BE49-F238E27FC236}">
                <a16:creationId xmlns:a16="http://schemas.microsoft.com/office/drawing/2014/main" id="{7BB601C5-D366-1299-B2A1-435C9169A829}"/>
              </a:ext>
            </a:extLst>
          </p:cNvPr>
          <p:cNvCxnSpPr>
            <a:cxnSpLocks/>
          </p:cNvCxnSpPr>
          <p:nvPr/>
        </p:nvCxnSpPr>
        <p:spPr>
          <a:xfrm flipV="1">
            <a:off x="3261874" y="1428750"/>
            <a:ext cx="4160482" cy="638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1F8197D-BDA3-8390-94FE-64C073A71BFA}"/>
              </a:ext>
            </a:extLst>
          </p:cNvPr>
          <p:cNvCxnSpPr>
            <a:cxnSpLocks/>
          </p:cNvCxnSpPr>
          <p:nvPr/>
        </p:nvCxnSpPr>
        <p:spPr>
          <a:xfrm flipV="1">
            <a:off x="4014559" y="1628775"/>
            <a:ext cx="3564960" cy="844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A46A021-518C-7401-9898-48E7374C152A}"/>
              </a:ext>
            </a:extLst>
          </p:cNvPr>
          <p:cNvCxnSpPr>
            <a:cxnSpLocks/>
          </p:cNvCxnSpPr>
          <p:nvPr/>
        </p:nvCxnSpPr>
        <p:spPr>
          <a:xfrm flipV="1">
            <a:off x="4364603" y="1775766"/>
            <a:ext cx="3407797" cy="960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265CEB1-51F4-0A72-FAEE-7E1ADCCB8140}"/>
              </a:ext>
            </a:extLst>
          </p:cNvPr>
          <p:cNvCxnSpPr>
            <a:cxnSpLocks/>
          </p:cNvCxnSpPr>
          <p:nvPr/>
        </p:nvCxnSpPr>
        <p:spPr>
          <a:xfrm flipV="1">
            <a:off x="5647825" y="2521744"/>
            <a:ext cx="2088856" cy="298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1FE331B-275E-D644-228F-5BE0944DBA35}"/>
              </a:ext>
            </a:extLst>
          </p:cNvPr>
          <p:cNvCxnSpPr>
            <a:cxnSpLocks/>
          </p:cNvCxnSpPr>
          <p:nvPr/>
        </p:nvCxnSpPr>
        <p:spPr>
          <a:xfrm flipV="1">
            <a:off x="6205037" y="3056744"/>
            <a:ext cx="1374482" cy="833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5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7C5B13E3-7929-A633-2DBC-29061403DA1E}"/>
              </a:ext>
            </a:extLst>
          </p:cNvPr>
          <p:cNvSpPr txBox="1">
            <a:spLocks/>
          </p:cNvSpPr>
          <p:nvPr/>
        </p:nvSpPr>
        <p:spPr bwMode="gray">
          <a:xfrm>
            <a:off x="634598" y="818826"/>
            <a:ext cx="10745396" cy="5489105"/>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This is the "audit-wlcs-playbook.yml". The others in the example will be identical except the task name</a:t>
            </a:r>
          </a:p>
          <a:p>
            <a:pPr>
              <a:lnSpc>
                <a:spcPct val="110000"/>
              </a:lnSpc>
            </a:pPr>
            <a:r>
              <a:rPr lang="en-US" sz="1200"/>
              <a:t>For real-world the tasks for each device type would probably differ, else they don't need to be separate </a:t>
            </a:r>
            <a:r>
              <a:rPr lang="en-US" sz="1200">
                <a:sym typeface="Wingdings" panose="05000000000000000000" pitchFamily="2" charset="2"/>
              </a:rPr>
              <a:t></a:t>
            </a:r>
          </a:p>
          <a:p>
            <a:pPr>
              <a:lnSpc>
                <a:spcPct val="110000"/>
              </a:lnSpc>
            </a:pPr>
            <a:r>
              <a:rPr lang="en-US" sz="1200">
                <a:sym typeface="Wingdings" panose="05000000000000000000" pitchFamily="2" charset="2"/>
              </a:rPr>
              <a:t>We start with the usual playbook opening we have used in the previous tasks</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Then we have a "Gather IOS facts" task using the "cisco.ios.ios_facts" module: Register the result in a variable for later use</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Lastly we have a output task, using "ansible.builtin.debug" module to output parts of the registered results.</a:t>
            </a:r>
          </a:p>
          <a:p>
            <a:pPr>
              <a:lnSpc>
                <a:spcPct val="110000"/>
              </a:lnSpc>
            </a:pPr>
            <a:r>
              <a:rPr lang="en-US" sz="1200">
                <a:sym typeface="Wingdings" panose="05000000000000000000" pitchFamily="2" charset="2"/>
              </a:rPr>
              <a:t>Notice we use Jinja2 here. To see the full contents of "facts1" you could run this using only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sym typeface="Wingdings" panose="05000000000000000000" pitchFamily="2" charset="2"/>
              </a:rPr>
              <a:t> </a:t>
            </a:r>
            <a:r>
              <a:rPr lang="en-US" sz="1200">
                <a:sym typeface="Wingdings" panose="05000000000000000000" pitchFamily="2" charset="2"/>
              </a:rPr>
              <a:t>to see what is contained within the results. Then expand to </a:t>
            </a:r>
            <a:r>
              <a:rPr lang="en-US" sz="1200">
                <a:solidFill>
                  <a:srgbClr val="FFC000"/>
                </a:solidFill>
                <a:highlight>
                  <a:srgbClr val="000000"/>
                </a:highlight>
                <a:latin typeface="Intel One Mono" panose="020B0509020203020204" pitchFamily="49" charset="0"/>
                <a:sym typeface="Wingdings" panose="05000000000000000000" pitchFamily="2" charset="2"/>
              </a:rPr>
              <a:t>msg: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9CCCF5"/>
                </a:solidFill>
                <a:highlight>
                  <a:srgbClr val="000000"/>
                </a:highlight>
                <a:latin typeface="Intel One Mono" panose="020B0509020203020204" pitchFamily="49" charset="0"/>
                <a:sym typeface="Wingdings" panose="05000000000000000000" pitchFamily="2" charset="2"/>
              </a:rPr>
              <a:t>facts1.ansible_facts</a:t>
            </a:r>
            <a:r>
              <a:rPr lang="en-US" sz="1200">
                <a:solidFill>
                  <a:srgbClr val="FFC000"/>
                </a:solidFill>
                <a:highlight>
                  <a:srgbClr val="000000"/>
                </a:highlight>
                <a:latin typeface="Intel One Mono" panose="020B0509020203020204" pitchFamily="49" charset="0"/>
                <a:sym typeface="Wingdings" panose="05000000000000000000" pitchFamily="2" charset="2"/>
              </a:rPr>
              <a:t> </a:t>
            </a:r>
            <a:r>
              <a:rPr lang="en-US" sz="1200">
                <a:solidFill>
                  <a:srgbClr val="C58558"/>
                </a:solidFill>
                <a:highlight>
                  <a:srgbClr val="000000"/>
                </a:highlight>
                <a:latin typeface="Intel One Mono" panose="020B0509020203020204" pitchFamily="49" charset="0"/>
                <a:sym typeface="Wingdings" panose="05000000000000000000" pitchFamily="2" charset="2"/>
              </a:rPr>
              <a:t>}}</a:t>
            </a:r>
            <a:r>
              <a:rPr lang="en-US" sz="1200">
                <a:sym typeface="Wingdings" panose="05000000000000000000" pitchFamily="2" charset="2"/>
              </a:rPr>
              <a:t> before using the single values in your text</a:t>
            </a:r>
          </a:p>
          <a:p>
            <a:pPr>
              <a:lnSpc>
                <a:spcPct val="110000"/>
              </a:lnSpc>
            </a:pPr>
            <a:endParaRPr lang="en-US" sz="1200">
              <a:sym typeface="Wingdings" panose="05000000000000000000" pitchFamily="2" charset="2"/>
            </a:endParaRPr>
          </a:p>
          <a:p>
            <a:pPr>
              <a:lnSpc>
                <a:spcPct val="110000"/>
              </a:lnSpc>
            </a:pPr>
            <a:endParaRPr lang="en-US" sz="1200">
              <a:sym typeface="Wingdings" panose="05000000000000000000" pitchFamily="2" charset="2"/>
            </a:endParaRPr>
          </a:p>
          <a:p>
            <a:pPr>
              <a:lnSpc>
                <a:spcPct val="110000"/>
              </a:lnSpc>
            </a:pPr>
            <a:r>
              <a:rPr lang="en-US" sz="1200">
                <a:sym typeface="Wingdings" panose="05000000000000000000" pitchFamily="2" charset="2"/>
              </a:rPr>
              <a:t>Copy-paste this playbook to similar variants for router and switch (change hosts: wlc to hosts: switch and hosts: router)</a:t>
            </a:r>
            <a:endParaRPr lang="en-US" sz="1200"/>
          </a:p>
        </p:txBody>
      </p:sp>
      <p:pic>
        <p:nvPicPr>
          <p:cNvPr id="4" name="Picture 3">
            <a:extLst>
              <a:ext uri="{FF2B5EF4-FFF2-40B4-BE49-F238E27FC236}">
                <a16:creationId xmlns:a16="http://schemas.microsoft.com/office/drawing/2014/main" id="{7B9B2C17-E2D5-6825-44AA-7743A4A0E9EE}"/>
              </a:ext>
            </a:extLst>
          </p:cNvPr>
          <p:cNvPicPr>
            <a:picLocks noChangeAspect="1"/>
          </p:cNvPicPr>
          <p:nvPr/>
        </p:nvPicPr>
        <p:blipFill rotWithShape="1">
          <a:blip r:embed="rId3"/>
          <a:srcRect b="62650"/>
          <a:stretch/>
        </p:blipFill>
        <p:spPr>
          <a:xfrm>
            <a:off x="193697" y="1868928"/>
            <a:ext cx="11060068" cy="896639"/>
          </a:xfrm>
          <a:prstGeom prst="rect">
            <a:avLst/>
          </a:prstGeom>
        </p:spPr>
      </p:pic>
      <p:pic>
        <p:nvPicPr>
          <p:cNvPr id="6" name="Picture 5">
            <a:extLst>
              <a:ext uri="{FF2B5EF4-FFF2-40B4-BE49-F238E27FC236}">
                <a16:creationId xmlns:a16="http://schemas.microsoft.com/office/drawing/2014/main" id="{5BD63340-F557-2DFF-0066-A866712C037A}"/>
              </a:ext>
            </a:extLst>
          </p:cNvPr>
          <p:cNvPicPr>
            <a:picLocks noChangeAspect="1"/>
          </p:cNvPicPr>
          <p:nvPr/>
        </p:nvPicPr>
        <p:blipFill rotWithShape="1">
          <a:blip r:embed="rId3"/>
          <a:srcRect t="75653"/>
          <a:stretch/>
        </p:blipFill>
        <p:spPr>
          <a:xfrm>
            <a:off x="193697" y="5072062"/>
            <a:ext cx="11060068" cy="584479"/>
          </a:xfrm>
          <a:prstGeom prst="rect">
            <a:avLst/>
          </a:prstGeom>
        </p:spPr>
      </p:pic>
      <p:pic>
        <p:nvPicPr>
          <p:cNvPr id="7" name="Picture 6">
            <a:extLst>
              <a:ext uri="{FF2B5EF4-FFF2-40B4-BE49-F238E27FC236}">
                <a16:creationId xmlns:a16="http://schemas.microsoft.com/office/drawing/2014/main" id="{2C7F4FB9-5E2D-0959-5108-9519B982CDE9}"/>
              </a:ext>
            </a:extLst>
          </p:cNvPr>
          <p:cNvPicPr>
            <a:picLocks noChangeAspect="1"/>
          </p:cNvPicPr>
          <p:nvPr/>
        </p:nvPicPr>
        <p:blipFill rotWithShape="1">
          <a:blip r:embed="rId3"/>
          <a:srcRect t="39158" b="23492"/>
          <a:stretch/>
        </p:blipFill>
        <p:spPr>
          <a:xfrm>
            <a:off x="193697" y="3168724"/>
            <a:ext cx="11060068" cy="896639"/>
          </a:xfrm>
          <a:prstGeom prst="rect">
            <a:avLst/>
          </a:prstGeom>
        </p:spPr>
      </p:pic>
    </p:spTree>
    <p:extLst>
      <p:ext uri="{BB962C8B-B14F-4D97-AF65-F5344CB8AC3E}">
        <p14:creationId xmlns:p14="http://schemas.microsoft.com/office/powerpoint/2010/main" val="36923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he distance between the headline and the start of the body copy is always constant.…">
            <a:extLst>
              <a:ext uri="{FF2B5EF4-FFF2-40B4-BE49-F238E27FC236}">
                <a16:creationId xmlns:a16="http://schemas.microsoft.com/office/drawing/2014/main" id="{95F0CA8D-4DC0-B4FF-9FE0-C69B948789DD}"/>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the main playbook "audit-network-playbook.yml" we have 3 tasks with only one line in each. They simply run the other playbooks (from the subfolder)</a:t>
            </a:r>
          </a:p>
          <a:p>
            <a:pPr marL="0" indent="0">
              <a:lnSpc>
                <a:spcPct val="110000"/>
              </a:lnSpc>
              <a:buNone/>
            </a:pPr>
            <a:endParaRPr lang="en-US" sz="1600"/>
          </a:p>
        </p:txBody>
      </p:sp>
      <p:pic>
        <p:nvPicPr>
          <p:cNvPr id="4" name="Picture 3">
            <a:extLst>
              <a:ext uri="{FF2B5EF4-FFF2-40B4-BE49-F238E27FC236}">
                <a16:creationId xmlns:a16="http://schemas.microsoft.com/office/drawing/2014/main" id="{DEEA5DC8-DA7F-C917-BB9C-CFC54537E6D1}"/>
              </a:ext>
            </a:extLst>
          </p:cNvPr>
          <p:cNvPicPr>
            <a:picLocks noChangeAspect="1"/>
          </p:cNvPicPr>
          <p:nvPr/>
        </p:nvPicPr>
        <p:blipFill>
          <a:blip r:embed="rId3"/>
          <a:stretch>
            <a:fillRect/>
          </a:stretch>
        </p:blipFill>
        <p:spPr>
          <a:xfrm>
            <a:off x="634598" y="1597791"/>
            <a:ext cx="7011378" cy="1505160"/>
          </a:xfrm>
          <a:prstGeom prst="rect">
            <a:avLst/>
          </a:prstGeom>
        </p:spPr>
      </p:pic>
    </p:spTree>
    <p:extLst>
      <p:ext uri="{BB962C8B-B14F-4D97-AF65-F5344CB8AC3E}">
        <p14:creationId xmlns:p14="http://schemas.microsoft.com/office/powerpoint/2010/main" val="324587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58</a:t>
            </a:fld>
            <a:endParaRPr lang="en-GB"/>
          </a:p>
        </p:txBody>
      </p:sp>
      <p:sp>
        <p:nvSpPr>
          <p:cNvPr id="180" name="Text+Image 50:50"/>
          <p:cNvSpPr txBox="1">
            <a:spLocks noGrp="1"/>
          </p:cNvSpPr>
          <p:nvPr>
            <p:ph type="title"/>
          </p:nvPr>
        </p:nvSpPr>
        <p:spPr>
          <a:xfrm>
            <a:off x="539999" y="217681"/>
            <a:ext cx="11382919" cy="540000"/>
          </a:xfrm>
        </p:spPr>
        <p:txBody>
          <a:bodyPr anchor="ctr">
            <a:noAutofit/>
          </a:bodyPr>
          <a:lstStyle/>
          <a:p>
            <a:r>
              <a:rPr lang="en-GB"/>
              <a:t>Organizing projects using import_playbook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sp>
        <p:nvSpPr>
          <p:cNvPr id="2" name="TextBox 1">
            <a:extLst>
              <a:ext uri="{FF2B5EF4-FFF2-40B4-BE49-F238E27FC236}">
                <a16:creationId xmlns:a16="http://schemas.microsoft.com/office/drawing/2014/main" id="{882CA37A-1C4E-95CF-E2CE-19DFE2053B48}"/>
              </a:ext>
            </a:extLst>
          </p:cNvPr>
          <p:cNvSpPr txBox="1"/>
          <p:nvPr/>
        </p:nvSpPr>
        <p:spPr>
          <a:xfrm>
            <a:off x="417197" y="988808"/>
            <a:ext cx="4669450" cy="84638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ansible.builtin.import_playbook: audit_playbooks/audit-wlcs-playbook.yml</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ansible.builtin.import_playbook: audit_playbooks/audit-switches-playbook.yml</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ansible.builtin.import_playbook: audit_playbooks/audit-routers-playbook.yml</a:t>
            </a:r>
          </a:p>
        </p:txBody>
      </p:sp>
      <p:sp>
        <p:nvSpPr>
          <p:cNvPr id="3" name="TextBox 2">
            <a:extLst>
              <a:ext uri="{FF2B5EF4-FFF2-40B4-BE49-F238E27FC236}">
                <a16:creationId xmlns:a16="http://schemas.microsoft.com/office/drawing/2014/main" id="{9A1B0777-0FEF-3D83-8742-313E49D49240}"/>
              </a:ext>
            </a:extLst>
          </p:cNvPr>
          <p:cNvSpPr txBox="1"/>
          <p:nvPr/>
        </p:nvSpPr>
        <p:spPr>
          <a:xfrm>
            <a:off x="417197" y="74224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4" name="TextBox 3">
            <a:extLst>
              <a:ext uri="{FF2B5EF4-FFF2-40B4-BE49-F238E27FC236}">
                <a16:creationId xmlns:a16="http://schemas.microsoft.com/office/drawing/2014/main" id="{A23A1229-E1B4-1733-C64F-D31ACAD2EA09}"/>
              </a:ext>
            </a:extLst>
          </p:cNvPr>
          <p:cNvSpPr txBox="1"/>
          <p:nvPr/>
        </p:nvSpPr>
        <p:spPr>
          <a:xfrm>
            <a:off x="5343525" y="986100"/>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routers</a:t>
            </a:r>
          </a:p>
          <a:p>
            <a:r>
              <a:rPr lang="en-US" sz="700" b="0">
                <a:effectLst/>
                <a:latin typeface="Consolas" panose="020B0609020204030204" pitchFamily="49" charset="0"/>
              </a:rPr>
              <a:t>  hosts: router</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6" name="TextBox 5">
            <a:extLst>
              <a:ext uri="{FF2B5EF4-FFF2-40B4-BE49-F238E27FC236}">
                <a16:creationId xmlns:a16="http://schemas.microsoft.com/office/drawing/2014/main" id="{7A17B865-FDBF-83B7-EDA0-39BF8DBA0E9F}"/>
              </a:ext>
            </a:extLst>
          </p:cNvPr>
          <p:cNvSpPr txBox="1"/>
          <p:nvPr/>
        </p:nvSpPr>
        <p:spPr>
          <a:xfrm>
            <a:off x="5343525" y="744821"/>
            <a:ext cx="2970718" cy="276999"/>
          </a:xfrm>
          <a:prstGeom prst="rect">
            <a:avLst/>
          </a:prstGeom>
          <a:noFill/>
        </p:spPr>
        <p:txBody>
          <a:bodyPr wrap="square">
            <a:spAutoFit/>
          </a:bodyPr>
          <a:lstStyle/>
          <a:p>
            <a:r>
              <a:rPr lang="en-GB" sz="1200">
                <a:latin typeface="Consolas" panose="020B0609020204030204" pitchFamily="49" charset="0"/>
              </a:rPr>
              <a:t>audit-routers-playbook.yml</a:t>
            </a:r>
            <a:endParaRPr lang="nb-NO" sz="1200">
              <a:latin typeface="Consolas" panose="020B0609020204030204" pitchFamily="49" charset="0"/>
            </a:endParaRPr>
          </a:p>
        </p:txBody>
      </p:sp>
      <p:sp>
        <p:nvSpPr>
          <p:cNvPr id="7" name="TextBox 6">
            <a:extLst>
              <a:ext uri="{FF2B5EF4-FFF2-40B4-BE49-F238E27FC236}">
                <a16:creationId xmlns:a16="http://schemas.microsoft.com/office/drawing/2014/main" id="{4455040A-2B57-0119-6E83-DD75379853C1}"/>
              </a:ext>
            </a:extLst>
          </p:cNvPr>
          <p:cNvSpPr txBox="1"/>
          <p:nvPr/>
        </p:nvSpPr>
        <p:spPr>
          <a:xfrm>
            <a:off x="417197" y="2204780"/>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9" name="TextBox 8">
            <a:extLst>
              <a:ext uri="{FF2B5EF4-FFF2-40B4-BE49-F238E27FC236}">
                <a16:creationId xmlns:a16="http://schemas.microsoft.com/office/drawing/2014/main" id="{47A20946-E0D1-9956-5BAA-E91A196310D6}"/>
              </a:ext>
            </a:extLst>
          </p:cNvPr>
          <p:cNvSpPr txBox="1"/>
          <p:nvPr/>
        </p:nvSpPr>
        <p:spPr>
          <a:xfrm>
            <a:off x="417197" y="1963501"/>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4" name="TextBox 13">
            <a:extLst>
              <a:ext uri="{FF2B5EF4-FFF2-40B4-BE49-F238E27FC236}">
                <a16:creationId xmlns:a16="http://schemas.microsoft.com/office/drawing/2014/main" id="{E417F04F-8870-2365-AA9E-3813DFC318A9}"/>
              </a:ext>
            </a:extLst>
          </p:cNvPr>
          <p:cNvSpPr txBox="1"/>
          <p:nvPr/>
        </p:nvSpPr>
        <p:spPr>
          <a:xfrm>
            <a:off x="5343525" y="2768175"/>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switches</a:t>
            </a:r>
          </a:p>
          <a:p>
            <a:r>
              <a:rPr lang="en-US" sz="700" b="0">
                <a:effectLst/>
                <a:latin typeface="Consolas" panose="020B0609020204030204" pitchFamily="49" charset="0"/>
              </a:rPr>
              <a:t>  hosts: switch</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5" name="TextBox 14">
            <a:extLst>
              <a:ext uri="{FF2B5EF4-FFF2-40B4-BE49-F238E27FC236}">
                <a16:creationId xmlns:a16="http://schemas.microsoft.com/office/drawing/2014/main" id="{7A32516B-8CF1-8684-486C-0BFF9896B506}"/>
              </a:ext>
            </a:extLst>
          </p:cNvPr>
          <p:cNvSpPr txBox="1"/>
          <p:nvPr/>
        </p:nvSpPr>
        <p:spPr>
          <a:xfrm>
            <a:off x="5343525" y="2526896"/>
            <a:ext cx="2970718" cy="276999"/>
          </a:xfrm>
          <a:prstGeom prst="rect">
            <a:avLst/>
          </a:prstGeom>
          <a:noFill/>
        </p:spPr>
        <p:txBody>
          <a:bodyPr wrap="square">
            <a:spAutoFit/>
          </a:bodyPr>
          <a:lstStyle/>
          <a:p>
            <a:r>
              <a:rPr lang="en-GB" sz="1200">
                <a:latin typeface="Consolas" panose="020B0609020204030204" pitchFamily="49" charset="0"/>
              </a:rPr>
              <a:t>audit-switches-playbook.yml</a:t>
            </a:r>
            <a:endParaRPr lang="nb-NO" sz="1200">
              <a:latin typeface="Consolas" panose="020B0609020204030204" pitchFamily="49" charset="0"/>
            </a:endParaRPr>
          </a:p>
        </p:txBody>
      </p:sp>
      <p:sp>
        <p:nvSpPr>
          <p:cNvPr id="16" name="TextBox 15">
            <a:extLst>
              <a:ext uri="{FF2B5EF4-FFF2-40B4-BE49-F238E27FC236}">
                <a16:creationId xmlns:a16="http://schemas.microsoft.com/office/drawing/2014/main" id="{24BD26D3-55A1-9B9C-C0F4-CB4DBA324775}"/>
              </a:ext>
            </a:extLst>
          </p:cNvPr>
          <p:cNvSpPr txBox="1"/>
          <p:nvPr/>
        </p:nvSpPr>
        <p:spPr>
          <a:xfrm>
            <a:off x="5343525" y="4536663"/>
            <a:ext cx="6672012" cy="1492716"/>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Audit WLCs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tasks:</a:t>
            </a:r>
          </a:p>
          <a:p>
            <a:r>
              <a:rPr lang="en-US" sz="700" b="0">
                <a:effectLst/>
                <a:latin typeface="Consolas" panose="020B0609020204030204" pitchFamily="49" charset="0"/>
              </a:rPr>
              <a:t>    -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r>
              <a:rPr lang="en-US" sz="700" b="0">
                <a:effectLst/>
                <a:latin typeface="Consolas" panose="020B0609020204030204" pitchFamily="49" charset="0"/>
              </a:rPr>
              <a:t>    -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7" name="TextBox 16">
            <a:extLst>
              <a:ext uri="{FF2B5EF4-FFF2-40B4-BE49-F238E27FC236}">
                <a16:creationId xmlns:a16="http://schemas.microsoft.com/office/drawing/2014/main" id="{5B8745E7-66F3-52DE-FA7D-6943F702C34F}"/>
              </a:ext>
            </a:extLst>
          </p:cNvPr>
          <p:cNvSpPr txBox="1"/>
          <p:nvPr/>
        </p:nvSpPr>
        <p:spPr>
          <a:xfrm>
            <a:off x="5343525" y="4295384"/>
            <a:ext cx="2970718" cy="276999"/>
          </a:xfrm>
          <a:prstGeom prst="rect">
            <a:avLst/>
          </a:prstGeom>
          <a:noFill/>
        </p:spPr>
        <p:txBody>
          <a:bodyPr wrap="square">
            <a:spAutoFit/>
          </a:bodyPr>
          <a:lstStyle/>
          <a:p>
            <a:r>
              <a:rPr lang="en-GB" sz="1200">
                <a:latin typeface="Consolas" panose="020B0609020204030204" pitchFamily="49" charset="0"/>
              </a:rPr>
              <a:t>audit-wlcs-playbook.yml</a:t>
            </a:r>
            <a:endParaRPr lang="nb-NO" sz="1200">
              <a:latin typeface="Consolas" panose="020B0609020204030204" pitchFamily="49" charset="0"/>
            </a:endParaRPr>
          </a:p>
        </p:txBody>
      </p:sp>
    </p:spTree>
    <p:extLst>
      <p:ext uri="{BB962C8B-B14F-4D97-AF65-F5344CB8AC3E}">
        <p14:creationId xmlns:p14="http://schemas.microsoft.com/office/powerpoint/2010/main" val="279438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59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import_playbook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#26: Ansible - Organizing projects using import_playbook</a:t>
            </a:r>
          </a:p>
        </p:txBody>
      </p:sp>
      <p:pic>
        <p:nvPicPr>
          <p:cNvPr id="3" name="Picture 2">
            <a:extLst>
              <a:ext uri="{FF2B5EF4-FFF2-40B4-BE49-F238E27FC236}">
                <a16:creationId xmlns:a16="http://schemas.microsoft.com/office/drawing/2014/main" id="{552F8191-8456-350C-0FF6-0A9380D36D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1734" y="1592928"/>
            <a:ext cx="8327358" cy="4479949"/>
          </a:xfrm>
          <a:prstGeom prst="rect">
            <a:avLst/>
          </a:prstGeom>
        </p:spPr>
      </p:pic>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Since we do not have a "router" group in our hosts.yml file, we get a warning when we run the playbook since it does not match any host groups</a:t>
            </a:r>
            <a:endParaRPr lang="en-US" sz="1400"/>
          </a:p>
        </p:txBody>
      </p:sp>
      <p:cxnSp>
        <p:nvCxnSpPr>
          <p:cNvPr id="6" name="Straight Arrow Connector 5">
            <a:extLst>
              <a:ext uri="{FF2B5EF4-FFF2-40B4-BE49-F238E27FC236}">
                <a16:creationId xmlns:a16="http://schemas.microsoft.com/office/drawing/2014/main" id="{3A045C12-10EB-4029-79A0-0ABDE8096196}"/>
              </a:ext>
            </a:extLst>
          </p:cNvPr>
          <p:cNvCxnSpPr>
            <a:cxnSpLocks/>
          </p:cNvCxnSpPr>
          <p:nvPr/>
        </p:nvCxnSpPr>
        <p:spPr>
          <a:xfrm flipH="1">
            <a:off x="4086225" y="1252106"/>
            <a:ext cx="4333366" cy="3469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3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Image 50:50"/>
          <p:cNvSpPr txBox="1">
            <a:spLocks noGrp="1"/>
          </p:cNvSpPr>
          <p:nvPr>
            <p:ph type="title"/>
          </p:nvPr>
        </p:nvSpPr>
        <p:spPr>
          <a:xfrm>
            <a:off x="539999" y="432000"/>
            <a:ext cx="7148360" cy="1080000"/>
          </a:xfrm>
        </p:spPr>
        <p:txBody>
          <a:bodyPr anchor="ctr">
            <a:normAutofit/>
          </a:bodyPr>
          <a:lstStyle/>
          <a:p>
            <a:r>
              <a:rPr lang="en-GB"/>
              <a:t>Agenda</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nchor="ctr">
            <a:normAutofit/>
          </a:bodyPr>
          <a:lstStyle/>
          <a:p>
            <a:pPr>
              <a:spcAft>
                <a:spcPts val="600"/>
              </a:spcAft>
            </a:pPr>
            <a:fld id="{02CEFE82-39F2-4F47-8A0C-D5AB3496FA5C}" type="slidenum">
              <a:rPr lang="en-GB" smtClean="0"/>
              <a:pPr>
                <a:spcAft>
                  <a:spcPts val="600"/>
                </a:spcAft>
              </a:pPr>
              <a:t>6</a:t>
            </a:fld>
            <a:endParaRPr lang="en-GB"/>
          </a:p>
        </p:txBody>
      </p:sp>
      <p:graphicFrame>
        <p:nvGraphicFramePr>
          <p:cNvPr id="182" name="Content Placeholder 4">
            <a:extLst>
              <a:ext uri="{FF2B5EF4-FFF2-40B4-BE49-F238E27FC236}">
                <a16:creationId xmlns:a16="http://schemas.microsoft.com/office/drawing/2014/main" id="{31C961BD-9981-8CD8-539D-AB011F3808BE}"/>
              </a:ext>
            </a:extLst>
          </p:cNvPr>
          <p:cNvGraphicFramePr>
            <a:graphicFrameLocks noGrp="1"/>
          </p:cNvGraphicFramePr>
          <p:nvPr>
            <p:ph sz="half" idx="1"/>
          </p:nvPr>
        </p:nvGraphicFramePr>
        <p:xfrm>
          <a:off x="540000" y="1512000"/>
          <a:ext cx="11202821"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6">
            <a:extLst>
              <a:ext uri="{FF2B5EF4-FFF2-40B4-BE49-F238E27FC236}">
                <a16:creationId xmlns:a16="http://schemas.microsoft.com/office/drawing/2014/main" id="{FAFA46FA-B501-269C-8563-699E3F5DE94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9594E367-A5C0-9E5F-38CE-5B5E04D992E1}"/>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Agenda</a:t>
            </a:r>
          </a:p>
        </p:txBody>
      </p:sp>
    </p:spTree>
    <p:extLst>
      <p:ext uri="{BB962C8B-B14F-4D97-AF65-F5344CB8AC3E}">
        <p14:creationId xmlns:p14="http://schemas.microsoft.com/office/powerpoint/2010/main" val="31469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3" name="TextBox 2">
            <a:extLst>
              <a:ext uri="{FF2B5EF4-FFF2-40B4-BE49-F238E27FC236}">
                <a16:creationId xmlns:a16="http://schemas.microsoft.com/office/drawing/2014/main" id="{4019AEEF-C34C-FD72-06EC-15656A27EFB2}"/>
              </a:ext>
            </a:extLst>
          </p:cNvPr>
          <p:cNvSpPr txBox="1"/>
          <p:nvPr/>
        </p:nvSpPr>
        <p:spPr>
          <a:xfrm>
            <a:off x="634592" y="5806112"/>
            <a:ext cx="11170627" cy="276999"/>
          </a:xfrm>
          <a:prstGeom prst="rect">
            <a:avLst/>
          </a:prstGeom>
          <a:noFill/>
        </p:spPr>
        <p:txBody>
          <a:bodyPr wrap="square">
            <a:spAutoFit/>
          </a:bodyPr>
          <a:lstStyle/>
          <a:p>
            <a:pPr marL="285750" indent="-285750">
              <a:buFont typeface="Arial" panose="020B0604020202020204" pitchFamily="34" charset="0"/>
              <a:buChar char="•"/>
            </a:pPr>
            <a:r>
              <a:rPr lang="en-GB" sz="1200"/>
              <a:t>Reference: </a:t>
            </a:r>
            <a:r>
              <a:rPr lang="en-GB" sz="1200">
                <a:hlinkClick r:id="rId3"/>
              </a:rPr>
              <a:t>https://docs.ansible.com/ansible/latest/network/getting_started/network_roles.html</a:t>
            </a:r>
            <a:endParaRPr lang="en-GB" sz="1200"/>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Instead of using a master playbook to run other playbooks, in this exercise we will use "roles" to call tasks on each device that has that role</a:t>
            </a:r>
          </a:p>
          <a:p>
            <a:pPr>
              <a:lnSpc>
                <a:spcPct val="110000"/>
              </a:lnSpc>
            </a:pPr>
            <a:r>
              <a:rPr lang="en-US" sz="1600"/>
              <a:t>The example will still be somewhat constructed and simplified to primarily show the concept of roles rather than being super-useful in the real world by itself</a:t>
            </a:r>
          </a:p>
          <a:p>
            <a:pPr>
              <a:lnSpc>
                <a:spcPct val="110000"/>
              </a:lnSpc>
            </a:pPr>
            <a:r>
              <a:rPr lang="en-US" sz="1600"/>
              <a:t>This example contains two roles</a:t>
            </a:r>
          </a:p>
          <a:p>
            <a:pPr lvl="1">
              <a:lnSpc>
                <a:spcPct val="110000"/>
              </a:lnSpc>
            </a:pPr>
            <a:r>
              <a:rPr lang="en-US" sz="1400"/>
              <a:t>get_version: This role gets and prints the current version of the device, and is applied to all our devices (reuse some of the playbook from Lab 5)</a:t>
            </a:r>
          </a:p>
          <a:p>
            <a:pPr lvl="1">
              <a:lnSpc>
                <a:spcPct val="110000"/>
              </a:lnSpc>
            </a:pPr>
            <a:r>
              <a:rPr lang="en-US" sz="1400"/>
              <a:t>get_max_aps: This gets the maximum number of APs on a WLC, it is applied only to the WLC (reuse playbook from Lab 20)</a:t>
            </a:r>
          </a:p>
        </p:txBody>
      </p:sp>
    </p:spTree>
    <p:extLst>
      <p:ext uri="{BB962C8B-B14F-4D97-AF65-F5344CB8AC3E}">
        <p14:creationId xmlns:p14="http://schemas.microsoft.com/office/powerpoint/2010/main" val="16913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61</a:t>
            </a:fld>
            <a:endParaRPr lang="en-GB"/>
          </a:p>
        </p:txBody>
      </p:sp>
      <p:sp>
        <p:nvSpPr>
          <p:cNvPr id="180" name="Text+Image 50:50"/>
          <p:cNvSpPr txBox="1">
            <a:spLocks noGrp="1"/>
          </p:cNvSpPr>
          <p:nvPr>
            <p:ph type="title"/>
          </p:nvPr>
        </p:nvSpPr>
        <p:spPr>
          <a:xfrm>
            <a:off x="540000" y="317696"/>
            <a:ext cx="11109600" cy="540000"/>
          </a:xfrm>
        </p:spPr>
        <p:txBody>
          <a:bodyPr anchor="ctr">
            <a:normAutofit/>
          </a:bodyPr>
          <a:lstStyle/>
          <a:p>
            <a:r>
              <a:rPr lang="en-GB"/>
              <a:t>Organizing projects using Roles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11" name="The distance between the headline and the start of the body copy is always constant.…">
            <a:extLst>
              <a:ext uri="{FF2B5EF4-FFF2-40B4-BE49-F238E27FC236}">
                <a16:creationId xmlns:a16="http://schemas.microsoft.com/office/drawing/2014/main" id="{D94A0148-6D28-A6FE-E418-BE1CA28B040A}"/>
              </a:ext>
            </a:extLst>
          </p:cNvPr>
          <p:cNvSpPr txBox="1">
            <a:spLocks/>
          </p:cNvSpPr>
          <p:nvPr/>
        </p:nvSpPr>
        <p:spPr bwMode="gray">
          <a:xfrm>
            <a:off x="634598" y="718811"/>
            <a:ext cx="9002321" cy="5607174"/>
          </a:xfrm>
          <a:prstGeom prst="rect">
            <a:avLst/>
          </a:prstGeom>
        </p:spPr>
        <p:txBody>
          <a:bodyPr vert="horz" lIns="0" tIns="180000" rIns="0" bIns="180000" rtlCol="0">
            <a:normAutofit fontScale="925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dirty="0"/>
              <a:t>Create directory </a:t>
            </a:r>
            <a:r>
              <a:rPr lang="en-US" sz="1200" dirty="0" err="1">
                <a:solidFill>
                  <a:srgbClr val="92D050"/>
                </a:solidFill>
                <a:highlight>
                  <a:srgbClr val="000000"/>
                </a:highlight>
                <a:latin typeface="Consolas" panose="020B0609020204030204" pitchFamily="49" charset="0"/>
              </a:rPr>
              <a:t>get_max_aps</a:t>
            </a:r>
            <a:r>
              <a:rPr lang="en-US" sz="1200" dirty="0">
                <a:solidFill>
                  <a:srgbClr val="9CCCF5"/>
                </a:solidFill>
              </a:rPr>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directory </a:t>
            </a:r>
            <a:r>
              <a:rPr lang="en-US" sz="1200">
                <a:solidFill>
                  <a:srgbClr val="92D050"/>
                </a:solidFill>
                <a:highlight>
                  <a:srgbClr val="000000"/>
                </a:highlight>
                <a:latin typeface="Consolas" panose="020B0609020204030204" pitchFamily="49" charset="0"/>
              </a:rPr>
              <a:t>get</a:t>
            </a:r>
            <a:r>
              <a:rPr lang="en-US" sz="1200" err="1">
                <a:solidFill>
                  <a:srgbClr val="92D050"/>
                </a:solidFill>
                <a:highlight>
                  <a:srgbClr val="000000"/>
                </a:highlight>
                <a:latin typeface="Consolas" panose="020B0609020204030204" pitchFamily="49" charset="0"/>
              </a:rPr>
              <a:t>_</a:t>
            </a:r>
            <a:r>
              <a:rPr lang="en-US" sz="1200">
                <a:solidFill>
                  <a:srgbClr val="92D050"/>
                </a:solidFill>
                <a:highlight>
                  <a:srgbClr val="000000"/>
                </a:highlight>
                <a:latin typeface="Consolas" panose="020B0609020204030204" pitchFamily="49" charset="0"/>
              </a:rPr>
              <a:t>version</a:t>
            </a:r>
            <a:r>
              <a:rPr lang="en-US" sz="1200"/>
              <a:t> </a:t>
            </a:r>
            <a:r>
              <a:rPr lang="en-US" sz="1200" dirty="0"/>
              <a:t>and </a:t>
            </a:r>
            <a:r>
              <a:rPr lang="en-US" sz="1200"/>
              <a:t>subdirectory </a:t>
            </a:r>
            <a:r>
              <a:rPr lang="en-US" sz="1200">
                <a:solidFill>
                  <a:srgbClr val="92D050"/>
                </a:solidFill>
                <a:highlight>
                  <a:srgbClr val="000000"/>
                </a:highlight>
                <a:latin typeface="Consolas" panose="020B0609020204030204" pitchFamily="49" charset="0"/>
              </a:rPr>
              <a:t>tasks</a:t>
            </a:r>
            <a:r>
              <a:rPr lang="en-US" sz="1200"/>
              <a:t>, </a:t>
            </a:r>
            <a:r>
              <a:rPr lang="en-US" sz="1200" dirty="0"/>
              <a:t>wherein you </a:t>
            </a:r>
            <a:r>
              <a:rPr lang="en-US" sz="1200"/>
              <a:t>create </a:t>
            </a:r>
            <a:r>
              <a:rPr lang="en-US" sz="1200">
                <a:solidFill>
                  <a:srgbClr val="92D050"/>
                </a:solidFill>
                <a:highlight>
                  <a:srgbClr val="000000"/>
                </a:highlight>
                <a:latin typeface="Consolas" panose="020B0609020204030204" pitchFamily="49" charset="0"/>
              </a:rPr>
              <a:t>main</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Create </a:t>
            </a:r>
            <a:r>
              <a:rPr lang="en-US" sz="1200"/>
              <a:t>the </a:t>
            </a:r>
            <a:r>
              <a:rPr lang="en-US" sz="1200">
                <a:solidFill>
                  <a:srgbClr val="92D050"/>
                </a:solidFill>
                <a:highlight>
                  <a:srgbClr val="000000"/>
                </a:highlight>
                <a:latin typeface="Consolas" panose="020B0609020204030204" pitchFamily="49" charset="0"/>
              </a:rPr>
              <a:t>audit-network-playbook</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endParaRPr lang="en-US" sz="1200" dirty="0"/>
          </a:p>
          <a:p>
            <a:pPr lvl="1">
              <a:lnSpc>
                <a:spcPct val="110000"/>
              </a:lnSpc>
            </a:pPr>
            <a:r>
              <a:rPr lang="en-US" sz="1200" dirty="0"/>
              <a:t>Copy </a:t>
            </a:r>
            <a:r>
              <a:rPr lang="en-US" sz="1200"/>
              <a:t>the </a:t>
            </a:r>
            <a:r>
              <a:rPr lang="en-US" sz="1200">
                <a:solidFill>
                  <a:srgbClr val="92D050"/>
                </a:solidFill>
                <a:highlight>
                  <a:srgbClr val="000000"/>
                </a:highlight>
                <a:latin typeface="Consolas" panose="020B0609020204030204" pitchFamily="49" charset="0"/>
              </a:rPr>
              <a:t>hosts</a:t>
            </a:r>
            <a:r>
              <a:rPr lang="en-US" sz="1200" err="1">
                <a:solidFill>
                  <a:srgbClr val="92D050"/>
                </a:solidFill>
                <a:highlight>
                  <a:srgbClr val="000000"/>
                </a:highlight>
                <a:latin typeface="Consolas" panose="020B0609020204030204" pitchFamily="49" charset="0"/>
              </a:rPr>
              <a:t>.</a:t>
            </a:r>
            <a:r>
              <a:rPr lang="en-US" sz="1200">
                <a:solidFill>
                  <a:srgbClr val="92D050"/>
                </a:solidFill>
                <a:highlight>
                  <a:srgbClr val="000000"/>
                </a:highlight>
                <a:latin typeface="Consolas" panose="020B0609020204030204" pitchFamily="49" charset="0"/>
              </a:rPr>
              <a:t>yml</a:t>
            </a:r>
            <a:r>
              <a:rPr lang="en-US" sz="1200"/>
              <a:t> </a:t>
            </a:r>
            <a:r>
              <a:rPr lang="en-US" sz="1200" dirty="0"/>
              <a:t>file from the previous exercise</a:t>
            </a:r>
          </a:p>
          <a:p>
            <a:pPr>
              <a:lnSpc>
                <a:spcPct val="110000"/>
              </a:lnSpc>
            </a:pPr>
            <a:r>
              <a:rPr lang="en-US" sz="1400" dirty="0"/>
              <a:t>Task 1</a:t>
            </a:r>
            <a:r>
              <a:rPr lang="en-US" sz="1400"/>
              <a:t>: Create the audit-network-playbook.yml content</a:t>
            </a:r>
          </a:p>
          <a:p>
            <a:pPr lvl="1">
              <a:lnSpc>
                <a:spcPct val="110000"/>
              </a:lnSpc>
            </a:pPr>
            <a:r>
              <a:rPr lang="en-US" sz="1200"/>
              <a:t>Playbook task 1: Get version from all Cisco devices, for "all" hosts, using the roles "get_version"</a:t>
            </a:r>
          </a:p>
          <a:p>
            <a:pPr lvl="1">
              <a:lnSpc>
                <a:spcPct val="110000"/>
              </a:lnSpc>
            </a:pPr>
            <a:r>
              <a:rPr lang="en-US" sz="1200"/>
              <a:t>Playbook task 2: Get max APs from WLCs, for "wlc" hosts, using the roles "get_max_aps"</a:t>
            </a:r>
            <a:endParaRPr lang="en-US" sz="1200" dirty="0"/>
          </a:p>
          <a:p>
            <a:pPr>
              <a:lnSpc>
                <a:spcPct val="110000"/>
              </a:lnSpc>
            </a:pPr>
            <a:r>
              <a:rPr lang="en-US" sz="1400" dirty="0"/>
              <a:t>Task 2</a:t>
            </a:r>
            <a:r>
              <a:rPr lang="en-US" sz="1400"/>
              <a:t>: Create the role get_version</a:t>
            </a:r>
            <a:endParaRPr lang="en-US" sz="1400" dirty="0"/>
          </a:p>
          <a:p>
            <a:pPr lvl="1">
              <a:lnSpc>
                <a:spcPct val="110000"/>
              </a:lnSpc>
            </a:pPr>
            <a:r>
              <a:rPr lang="en-US" sz="1200"/>
              <a:t>Edit the main.yml in the get_version/tasks folder. It should have two tasks:</a:t>
            </a:r>
          </a:p>
          <a:p>
            <a:pPr lvl="2">
              <a:lnSpc>
                <a:spcPct val="110000"/>
              </a:lnSpc>
            </a:pPr>
            <a:r>
              <a:rPr lang="en-US" sz="1100"/>
              <a:t>Gather IOS facts. Reuse from Lab 5,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instead of writing to file as you did in Lab 5. You can narrow down the output to only ansible_net_hostname and ansible_net_version with some enclosing text</a:t>
            </a:r>
            <a:endParaRPr lang="en-US" sz="1100" dirty="0"/>
          </a:p>
          <a:p>
            <a:pPr>
              <a:lnSpc>
                <a:spcPct val="110000"/>
              </a:lnSpc>
            </a:pPr>
            <a:r>
              <a:rPr lang="en-US" sz="1400" dirty="0"/>
              <a:t>Task 3: </a:t>
            </a:r>
            <a:r>
              <a:rPr lang="en-US" sz="1400"/>
              <a:t>Create role get_max_aps</a:t>
            </a:r>
          </a:p>
          <a:p>
            <a:pPr lvl="1">
              <a:lnSpc>
                <a:spcPct val="110000"/>
              </a:lnSpc>
            </a:pPr>
            <a:r>
              <a:rPr lang="en-US" sz="1200"/>
              <a:t>Edit the main.yml in the get_max_aps/tasks folder. It should have two tasks:</a:t>
            </a:r>
          </a:p>
          <a:p>
            <a:pPr lvl="2">
              <a:lnSpc>
                <a:spcPct val="110000"/>
              </a:lnSpc>
            </a:pPr>
            <a:r>
              <a:rPr lang="en-US" sz="1100"/>
              <a:t>Gather Max APs supported. Reuse from Lab 20, but only the task, not the playbook stuff before the task. You will need to de-indent this to avoid indentation errors since you drop the "outer layer" in the yaml file</a:t>
            </a:r>
          </a:p>
          <a:p>
            <a:pPr lvl="2">
              <a:lnSpc>
                <a:spcPct val="110000"/>
              </a:lnSpc>
            </a:pPr>
            <a:r>
              <a:rPr lang="en-US" sz="1100"/>
              <a:t>Ouput task, use the ansible.builtin.debug module, you can print the {{ result.stdout }} message</a:t>
            </a:r>
          </a:p>
        </p:txBody>
      </p:sp>
      <p:pic>
        <p:nvPicPr>
          <p:cNvPr id="12" name="Picture 11">
            <a:extLst>
              <a:ext uri="{FF2B5EF4-FFF2-40B4-BE49-F238E27FC236}">
                <a16:creationId xmlns:a16="http://schemas.microsoft.com/office/drawing/2014/main" id="{87574236-1355-6F9E-E9E4-8407167E6F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8401" y="368826"/>
            <a:ext cx="2403217" cy="1436298"/>
          </a:xfrm>
          <a:prstGeom prst="rect">
            <a:avLst/>
          </a:prstGeom>
        </p:spPr>
      </p:pic>
      <p:cxnSp>
        <p:nvCxnSpPr>
          <p:cNvPr id="13" name="Straight Arrow Connector 12">
            <a:extLst>
              <a:ext uri="{FF2B5EF4-FFF2-40B4-BE49-F238E27FC236}">
                <a16:creationId xmlns:a16="http://schemas.microsoft.com/office/drawing/2014/main" id="{20D23379-697F-82E1-CE13-091BAA76BD8D}"/>
              </a:ext>
            </a:extLst>
          </p:cNvPr>
          <p:cNvCxnSpPr>
            <a:cxnSpLocks/>
            <a:endCxn id="12" idx="1"/>
          </p:cNvCxnSpPr>
          <p:nvPr/>
        </p:nvCxnSpPr>
        <p:spPr>
          <a:xfrm>
            <a:off x="5022056" y="985838"/>
            <a:ext cx="4686345" cy="101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8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7080652"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We start with creating the audit-network-playbook.yml content</a:t>
            </a:r>
          </a:p>
          <a:p>
            <a:pPr>
              <a:lnSpc>
                <a:spcPct val="110000"/>
              </a:lnSpc>
            </a:pPr>
            <a:r>
              <a:rPr lang="en-US" sz="1400"/>
              <a:t>It consists of two tasks, as you can see there is not any explicit "doing" in these tasks, they just have some roles assigned</a:t>
            </a:r>
          </a:p>
          <a:p>
            <a:pPr>
              <a:lnSpc>
                <a:spcPct val="110000"/>
              </a:lnSpc>
            </a:pPr>
            <a:r>
              <a:rPr lang="en-US" sz="1400"/>
              <a:t>To expand this example, you could have more roles under the relevant tasks for the different device groups. For instance, the roles under the first task could also include roles "get_restconf_status", "backup_run_config" etc. The WLC specific task could have roles for "get_ap_summary", "get_wireless_clients" etc</a:t>
            </a:r>
          </a:p>
          <a:p>
            <a:pPr>
              <a:lnSpc>
                <a:spcPct val="110000"/>
              </a:lnSpc>
            </a:pPr>
            <a:r>
              <a:rPr lang="en-US" sz="1400"/>
              <a:t>Our reusable roles are entered under the "roles" section in each task</a:t>
            </a:r>
          </a:p>
        </p:txBody>
      </p:sp>
      <p:pic>
        <p:nvPicPr>
          <p:cNvPr id="6" name="Picture 5">
            <a:extLst>
              <a:ext uri="{FF2B5EF4-FFF2-40B4-BE49-F238E27FC236}">
                <a16:creationId xmlns:a16="http://schemas.microsoft.com/office/drawing/2014/main" id="{D51A76E1-776C-3A2C-DE8A-4E1B1BE065CD}"/>
              </a:ext>
            </a:extLst>
          </p:cNvPr>
          <p:cNvPicPr>
            <a:picLocks noChangeAspect="1"/>
          </p:cNvPicPr>
          <p:nvPr/>
        </p:nvPicPr>
        <p:blipFill>
          <a:blip r:embed="rId3"/>
          <a:stretch>
            <a:fillRect/>
          </a:stretch>
        </p:blipFill>
        <p:spPr>
          <a:xfrm>
            <a:off x="7895144" y="1134000"/>
            <a:ext cx="4115374" cy="2905530"/>
          </a:xfrm>
          <a:prstGeom prst="rect">
            <a:avLst/>
          </a:prstGeom>
        </p:spPr>
      </p:pic>
      <p:cxnSp>
        <p:nvCxnSpPr>
          <p:cNvPr id="7" name="Straight Arrow Connector 6">
            <a:extLst>
              <a:ext uri="{FF2B5EF4-FFF2-40B4-BE49-F238E27FC236}">
                <a16:creationId xmlns:a16="http://schemas.microsoft.com/office/drawing/2014/main" id="{CEBE16A1-7085-6D31-C86F-92B7E9EBADBF}"/>
              </a:ext>
            </a:extLst>
          </p:cNvPr>
          <p:cNvCxnSpPr>
            <a:cxnSpLocks/>
          </p:cNvCxnSpPr>
          <p:nvPr/>
        </p:nvCxnSpPr>
        <p:spPr>
          <a:xfrm flipV="1">
            <a:off x="7083710" y="2500313"/>
            <a:ext cx="1445928" cy="823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C8740AE-E519-FA42-B755-8781FD3A5D56}"/>
              </a:ext>
            </a:extLst>
          </p:cNvPr>
          <p:cNvCxnSpPr>
            <a:cxnSpLocks/>
          </p:cNvCxnSpPr>
          <p:nvPr/>
        </p:nvCxnSpPr>
        <p:spPr>
          <a:xfrm>
            <a:off x="7083710" y="3410246"/>
            <a:ext cx="1445928" cy="260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55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7" y="818826"/>
            <a:ext cx="963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"create" the role get_version we have created the subfolder "get_version" with another subfolder "tasks", in where there is a file named "main.yml". This structure is identical for all roles, just change the upper folder name</a:t>
            </a:r>
          </a:p>
          <a:p>
            <a:pPr>
              <a:lnSpc>
                <a:spcPct val="110000"/>
              </a:lnSpc>
            </a:pPr>
            <a:r>
              <a:rPr lang="en-US" sz="1400"/>
              <a:t>As you can see from the example below, the role itself does just contain the same tasks that we create in Lab5, except that we output the results to the terminal using debug, instead of writing to a file</a:t>
            </a:r>
          </a:p>
        </p:txBody>
      </p:sp>
      <p:pic>
        <p:nvPicPr>
          <p:cNvPr id="3" name="Picture 2">
            <a:extLst>
              <a:ext uri="{FF2B5EF4-FFF2-40B4-BE49-F238E27FC236}">
                <a16:creationId xmlns:a16="http://schemas.microsoft.com/office/drawing/2014/main" id="{A3651C5F-7880-4DFD-2741-B38F929DDE52}"/>
              </a:ext>
            </a:extLst>
          </p:cNvPr>
          <p:cNvPicPr>
            <a:picLocks noChangeAspect="1"/>
          </p:cNvPicPr>
          <p:nvPr/>
        </p:nvPicPr>
        <p:blipFill>
          <a:blip r:embed="rId3"/>
          <a:stretch>
            <a:fillRect/>
          </a:stretch>
        </p:blipFill>
        <p:spPr>
          <a:xfrm>
            <a:off x="540000" y="2522174"/>
            <a:ext cx="10945753" cy="2000529"/>
          </a:xfrm>
          <a:prstGeom prst="rect">
            <a:avLst/>
          </a:prstGeom>
        </p:spPr>
      </p:pic>
    </p:spTree>
    <p:extLst>
      <p:ext uri="{BB962C8B-B14F-4D97-AF65-F5344CB8AC3E}">
        <p14:creationId xmlns:p14="http://schemas.microsoft.com/office/powerpoint/2010/main" val="374320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Hints for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1D939077-06A6-13B8-4BFC-FA61C88BEFB3}"/>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The "get_max_aps" role is created in the same way as the previous role. You just have to have the folder named after your role, create a "tasks" folder inside that, and the "main.yml" file in the tasks folder</a:t>
            </a:r>
          </a:p>
          <a:p>
            <a:pPr>
              <a:lnSpc>
                <a:spcPct val="110000"/>
              </a:lnSpc>
            </a:pPr>
            <a:r>
              <a:rPr lang="en-US" sz="1400"/>
              <a:t>The tasks in the role main.yml are copy-paste from Lab20, just remember to de-indent them one level, since they are on their own and not under a "tasks:" statement </a:t>
            </a:r>
          </a:p>
        </p:txBody>
      </p:sp>
      <p:pic>
        <p:nvPicPr>
          <p:cNvPr id="3" name="Picture 2">
            <a:extLst>
              <a:ext uri="{FF2B5EF4-FFF2-40B4-BE49-F238E27FC236}">
                <a16:creationId xmlns:a16="http://schemas.microsoft.com/office/drawing/2014/main" id="{7C8DC28B-C82F-2E28-5563-C06EBAEBF574}"/>
              </a:ext>
            </a:extLst>
          </p:cNvPr>
          <p:cNvPicPr>
            <a:picLocks noChangeAspect="1"/>
          </p:cNvPicPr>
          <p:nvPr/>
        </p:nvPicPr>
        <p:blipFill>
          <a:blip r:embed="rId3"/>
          <a:stretch>
            <a:fillRect/>
          </a:stretch>
        </p:blipFill>
        <p:spPr>
          <a:xfrm>
            <a:off x="720000" y="2419209"/>
            <a:ext cx="5344271" cy="2019582"/>
          </a:xfrm>
          <a:prstGeom prst="rect">
            <a:avLst/>
          </a:prstGeom>
        </p:spPr>
      </p:pic>
    </p:spTree>
    <p:extLst>
      <p:ext uri="{BB962C8B-B14F-4D97-AF65-F5344CB8AC3E}">
        <p14:creationId xmlns:p14="http://schemas.microsoft.com/office/powerpoint/2010/main" val="399525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solution</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sp>
        <p:nvSpPr>
          <p:cNvPr id="2" name="TextBox 1">
            <a:extLst>
              <a:ext uri="{FF2B5EF4-FFF2-40B4-BE49-F238E27FC236}">
                <a16:creationId xmlns:a16="http://schemas.microsoft.com/office/drawing/2014/main" id="{FC907CF4-5C37-0D5A-BD24-306C8740BEC7}"/>
              </a:ext>
            </a:extLst>
          </p:cNvPr>
          <p:cNvSpPr txBox="1"/>
          <p:nvPr/>
        </p:nvSpPr>
        <p:spPr>
          <a:xfrm>
            <a:off x="417197" y="1218568"/>
            <a:ext cx="4669450" cy="1600438"/>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version from all Cisco devices</a:t>
            </a:r>
          </a:p>
          <a:p>
            <a:r>
              <a:rPr lang="en-US" sz="700" b="0">
                <a:effectLst/>
                <a:latin typeface="Consolas" panose="020B0609020204030204" pitchFamily="49" charset="0"/>
              </a:rPr>
              <a:t>  hosts: all</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get_version</a:t>
            </a:r>
          </a:p>
          <a:p>
            <a:endParaRPr lang="en-US" sz="700" b="0">
              <a:effectLst/>
              <a:latin typeface="Consolas" panose="020B0609020204030204" pitchFamily="49" charset="0"/>
            </a:endParaRPr>
          </a:p>
          <a:p>
            <a:r>
              <a:rPr lang="en-US" sz="700" b="0">
                <a:effectLst/>
                <a:latin typeface="Consolas" panose="020B0609020204030204" pitchFamily="49" charset="0"/>
              </a:rPr>
              <a:t>- name: Get max APs</a:t>
            </a:r>
          </a:p>
          <a:p>
            <a:r>
              <a:rPr lang="en-US" sz="700" b="0">
                <a:effectLst/>
                <a:latin typeface="Consolas" panose="020B0609020204030204" pitchFamily="49" charset="0"/>
              </a:rPr>
              <a:t>  hosts: wlc</a:t>
            </a:r>
          </a:p>
          <a:p>
            <a:r>
              <a:rPr lang="en-US" sz="700" b="0">
                <a:effectLst/>
                <a:latin typeface="Consolas" panose="020B0609020204030204" pitchFamily="49" charset="0"/>
              </a:rPr>
              <a:t>  connection: network_cli</a:t>
            </a:r>
          </a:p>
          <a:p>
            <a:r>
              <a:rPr lang="en-US" sz="700" b="0">
                <a:effectLst/>
                <a:latin typeface="Consolas" panose="020B0609020204030204" pitchFamily="49" charset="0"/>
              </a:rPr>
              <a:t>  gather_facts: false</a:t>
            </a:r>
          </a:p>
          <a:p>
            <a:r>
              <a:rPr lang="en-US" sz="700" b="0">
                <a:effectLst/>
                <a:latin typeface="Consolas" panose="020B0609020204030204" pitchFamily="49" charset="0"/>
              </a:rPr>
              <a:t>  roles:</a:t>
            </a:r>
          </a:p>
          <a:p>
            <a:r>
              <a:rPr lang="en-US" sz="700" b="0">
                <a:effectLst/>
                <a:latin typeface="Consolas" panose="020B0609020204030204" pitchFamily="49" charset="0"/>
              </a:rPr>
              <a:t>    - get_max_aps</a:t>
            </a:r>
          </a:p>
        </p:txBody>
      </p:sp>
      <p:sp>
        <p:nvSpPr>
          <p:cNvPr id="3" name="TextBox 2">
            <a:extLst>
              <a:ext uri="{FF2B5EF4-FFF2-40B4-BE49-F238E27FC236}">
                <a16:creationId xmlns:a16="http://schemas.microsoft.com/office/drawing/2014/main" id="{58B631AC-CE0F-17ED-9297-088CB579FECE}"/>
              </a:ext>
            </a:extLst>
          </p:cNvPr>
          <p:cNvSpPr txBox="1"/>
          <p:nvPr/>
        </p:nvSpPr>
        <p:spPr>
          <a:xfrm>
            <a:off x="417197" y="972000"/>
            <a:ext cx="2488347" cy="276999"/>
          </a:xfrm>
          <a:prstGeom prst="rect">
            <a:avLst/>
          </a:prstGeom>
          <a:noFill/>
        </p:spPr>
        <p:txBody>
          <a:bodyPr wrap="square">
            <a:spAutoFit/>
          </a:bodyPr>
          <a:lstStyle/>
          <a:p>
            <a:r>
              <a:rPr lang="en-GB" sz="1200">
                <a:latin typeface="Consolas" panose="020B0609020204030204" pitchFamily="49" charset="0"/>
              </a:rPr>
              <a:t>audit-network-playbook.yml</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188AB63C-C29A-6C2D-4BA6-E7E0F6C3C221}"/>
              </a:ext>
            </a:extLst>
          </p:cNvPr>
          <p:cNvSpPr txBox="1"/>
          <p:nvPr/>
        </p:nvSpPr>
        <p:spPr>
          <a:xfrm>
            <a:off x="5343525" y="121586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"Get Max APs supported with CLI command"</a:t>
            </a:r>
          </a:p>
          <a:p>
            <a:r>
              <a:rPr lang="en-US" sz="700" b="0">
                <a:effectLst/>
                <a:latin typeface="Consolas" panose="020B0609020204030204" pitchFamily="49" charset="0"/>
              </a:rPr>
              <a:t>  cisco.ios.ios_command:</a:t>
            </a:r>
          </a:p>
          <a:p>
            <a:r>
              <a:rPr lang="en-US" sz="700" b="0">
                <a:effectLst/>
                <a:latin typeface="Consolas" panose="020B0609020204030204" pitchFamily="49" charset="0"/>
              </a:rPr>
              <a:t>    commands: "show wireless summary | include Max APs"</a:t>
            </a:r>
          </a:p>
          <a:p>
            <a:r>
              <a:rPr lang="en-US" sz="700" b="0">
                <a:effectLst/>
                <a:latin typeface="Consolas" panose="020B0609020204030204" pitchFamily="49" charset="0"/>
              </a:rPr>
              <a:t>  register: result</a:t>
            </a:r>
          </a:p>
          <a:p>
            <a:endParaRPr lang="en-US" sz="700" b="0">
              <a:effectLst/>
              <a:latin typeface="Consolas" panose="020B0609020204030204" pitchFamily="49" charset="0"/>
            </a:endParaRPr>
          </a:p>
          <a:p>
            <a:r>
              <a:rPr lang="en-US" sz="700" b="0">
                <a:effectLst/>
                <a:latin typeface="Consolas" panose="020B0609020204030204" pitchFamily="49" charset="0"/>
              </a:rPr>
              <a:t>- name: "View result"</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 result.stdout }}"</a:t>
            </a:r>
          </a:p>
        </p:txBody>
      </p:sp>
      <p:sp>
        <p:nvSpPr>
          <p:cNvPr id="7" name="TextBox 6">
            <a:extLst>
              <a:ext uri="{FF2B5EF4-FFF2-40B4-BE49-F238E27FC236}">
                <a16:creationId xmlns:a16="http://schemas.microsoft.com/office/drawing/2014/main" id="{067424EC-7F14-5838-DAF4-86502E7D1D04}"/>
              </a:ext>
            </a:extLst>
          </p:cNvPr>
          <p:cNvSpPr txBox="1"/>
          <p:nvPr/>
        </p:nvSpPr>
        <p:spPr>
          <a:xfrm>
            <a:off x="5343524" y="974581"/>
            <a:ext cx="5450681" cy="276999"/>
          </a:xfrm>
          <a:prstGeom prst="rect">
            <a:avLst/>
          </a:prstGeom>
          <a:noFill/>
        </p:spPr>
        <p:txBody>
          <a:bodyPr wrap="square">
            <a:spAutoFit/>
          </a:bodyPr>
          <a:lstStyle/>
          <a:p>
            <a:r>
              <a:rPr lang="en-GB" sz="1200">
                <a:latin typeface="Consolas" panose="020B0609020204030204" pitchFamily="49" charset="0"/>
              </a:rPr>
              <a:t>get_max_aps/tasks/main.yml</a:t>
            </a:r>
            <a:endParaRPr lang="nb-NO" sz="1200">
              <a:latin typeface="Consolas" panose="020B0609020204030204" pitchFamily="49" charset="0"/>
            </a:endParaRPr>
          </a:p>
        </p:txBody>
      </p:sp>
      <p:sp>
        <p:nvSpPr>
          <p:cNvPr id="9" name="TextBox 8">
            <a:extLst>
              <a:ext uri="{FF2B5EF4-FFF2-40B4-BE49-F238E27FC236}">
                <a16:creationId xmlns:a16="http://schemas.microsoft.com/office/drawing/2014/main" id="{F81E646C-BC4F-3CC7-861F-171984D90AC8}"/>
              </a:ext>
            </a:extLst>
          </p:cNvPr>
          <p:cNvSpPr txBox="1"/>
          <p:nvPr/>
        </p:nvSpPr>
        <p:spPr>
          <a:xfrm>
            <a:off x="417197" y="3205832"/>
            <a:ext cx="4669450" cy="1815882"/>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all:</a:t>
            </a:r>
          </a:p>
          <a:p>
            <a:r>
              <a:rPr lang="en-US" sz="700" b="0">
                <a:effectLst/>
                <a:latin typeface="Consolas" panose="020B0609020204030204" pitchFamily="49" charset="0"/>
              </a:rPr>
              <a:t>  children:</a:t>
            </a:r>
          </a:p>
          <a:p>
            <a:r>
              <a:rPr lang="en-US" sz="700" b="0">
                <a:effectLst/>
                <a:latin typeface="Consolas" panose="020B0609020204030204" pitchFamily="49" charset="0"/>
              </a:rPr>
              <a:t>    wlc:</a:t>
            </a:r>
          </a:p>
          <a:p>
            <a:r>
              <a:rPr lang="en-US" sz="700" b="0">
                <a:effectLst/>
                <a:latin typeface="Consolas" panose="020B0609020204030204" pitchFamily="49" charset="0"/>
              </a:rPr>
              <a:t>      hosts:</a:t>
            </a:r>
          </a:p>
          <a:p>
            <a:r>
              <a:rPr lang="en-US" sz="700" b="0">
                <a:effectLst/>
                <a:latin typeface="Consolas" panose="020B0609020204030204" pitchFamily="49" charset="0"/>
              </a:rPr>
              <a:t>        192.168.10.9:</a:t>
            </a:r>
          </a:p>
          <a:p>
            <a:r>
              <a:rPr lang="en-US" sz="700" b="0">
                <a:effectLst/>
                <a:latin typeface="Consolas" panose="020B0609020204030204" pitchFamily="49" charset="0"/>
              </a:rPr>
              <a:t>        192.168.10.30:</a:t>
            </a:r>
          </a:p>
          <a:p>
            <a:r>
              <a:rPr lang="en-US" sz="700" b="0">
                <a:effectLst/>
                <a:latin typeface="Consolas" panose="020B0609020204030204" pitchFamily="49" charset="0"/>
              </a:rPr>
              <a:t>    switch:</a:t>
            </a:r>
          </a:p>
          <a:p>
            <a:r>
              <a:rPr lang="en-US" sz="700" b="0">
                <a:effectLst/>
                <a:latin typeface="Consolas" panose="020B0609020204030204" pitchFamily="49" charset="0"/>
              </a:rPr>
              <a:t>      hosts:</a:t>
            </a:r>
          </a:p>
          <a:p>
            <a:r>
              <a:rPr lang="en-US" sz="700" b="0">
                <a:effectLst/>
                <a:latin typeface="Consolas" panose="020B0609020204030204" pitchFamily="49" charset="0"/>
              </a:rPr>
              <a:t>        192.168.10.2:</a:t>
            </a:r>
          </a:p>
          <a:p>
            <a:r>
              <a:rPr lang="en-US" sz="700" b="0">
                <a:effectLst/>
                <a:latin typeface="Consolas" panose="020B0609020204030204" pitchFamily="49" charset="0"/>
              </a:rPr>
              <a:t>  vars:</a:t>
            </a:r>
          </a:p>
          <a:p>
            <a:r>
              <a:rPr lang="en-US" sz="700" b="0">
                <a:effectLst/>
                <a:latin typeface="Consolas" panose="020B0609020204030204" pitchFamily="49" charset="0"/>
              </a:rPr>
              <a:t>    ansible_connection: network_cli</a:t>
            </a:r>
          </a:p>
          <a:p>
            <a:r>
              <a:rPr lang="en-US" sz="700" b="0">
                <a:effectLst/>
                <a:latin typeface="Consolas" panose="020B0609020204030204" pitchFamily="49" charset="0"/>
              </a:rPr>
              <a:t>    ansible_network_os: ios</a:t>
            </a:r>
          </a:p>
          <a:p>
            <a:r>
              <a:rPr lang="en-US" sz="700" b="0">
                <a:effectLst/>
                <a:latin typeface="Consolas" panose="020B0609020204030204" pitchFamily="49" charset="0"/>
              </a:rPr>
              <a:t>    ansible_ssh_pass: ChangeMe2024!</a:t>
            </a:r>
          </a:p>
          <a:p>
            <a:r>
              <a:rPr lang="en-US" sz="700" b="0">
                <a:effectLst/>
                <a:latin typeface="Consolas" panose="020B0609020204030204" pitchFamily="49" charset="0"/>
              </a:rPr>
              <a:t>    ansible_password: ChangeMe2024!</a:t>
            </a:r>
          </a:p>
          <a:p>
            <a:r>
              <a:rPr lang="en-US" sz="700" b="0">
                <a:effectLst/>
                <a:latin typeface="Consolas" panose="020B0609020204030204" pitchFamily="49" charset="0"/>
              </a:rPr>
              <a:t>    ansible_user: devnet-adm</a:t>
            </a:r>
          </a:p>
          <a:p>
            <a:r>
              <a:rPr lang="en-US" sz="700" b="0">
                <a:effectLst/>
                <a:latin typeface="Consolas" panose="020B0609020204030204" pitchFamily="49" charset="0"/>
              </a:rPr>
              <a:t>    ansible_host_key_checking: False</a:t>
            </a:r>
          </a:p>
        </p:txBody>
      </p:sp>
      <p:sp>
        <p:nvSpPr>
          <p:cNvPr id="11" name="TextBox 10">
            <a:extLst>
              <a:ext uri="{FF2B5EF4-FFF2-40B4-BE49-F238E27FC236}">
                <a16:creationId xmlns:a16="http://schemas.microsoft.com/office/drawing/2014/main" id="{8ADDD616-7997-BD49-8A4C-6640E2384109}"/>
              </a:ext>
            </a:extLst>
          </p:cNvPr>
          <p:cNvSpPr txBox="1"/>
          <p:nvPr/>
        </p:nvSpPr>
        <p:spPr>
          <a:xfrm>
            <a:off x="417197" y="2964553"/>
            <a:ext cx="2970718" cy="276999"/>
          </a:xfrm>
          <a:prstGeom prst="rect">
            <a:avLst/>
          </a:prstGeom>
          <a:noFill/>
        </p:spPr>
        <p:txBody>
          <a:bodyPr wrap="square">
            <a:spAutoFit/>
          </a:bodyPr>
          <a:lstStyle/>
          <a:p>
            <a:r>
              <a:rPr lang="en-GB" sz="1200">
                <a:latin typeface="Consolas" panose="020B0609020204030204" pitchFamily="49" charset="0"/>
              </a:rPr>
              <a:t>hosts.yml</a:t>
            </a:r>
            <a:endParaRPr lang="nb-NO" sz="1200">
              <a:latin typeface="Consolas" panose="020B0609020204030204" pitchFamily="49" charset="0"/>
            </a:endParaRPr>
          </a:p>
        </p:txBody>
      </p:sp>
      <p:sp>
        <p:nvSpPr>
          <p:cNvPr id="12" name="TextBox 11">
            <a:extLst>
              <a:ext uri="{FF2B5EF4-FFF2-40B4-BE49-F238E27FC236}">
                <a16:creationId xmlns:a16="http://schemas.microsoft.com/office/drawing/2014/main" id="{3F0DFC12-E7AC-2386-DBE2-D09B171C6AD4}"/>
              </a:ext>
            </a:extLst>
          </p:cNvPr>
          <p:cNvSpPr txBox="1"/>
          <p:nvPr/>
        </p:nvSpPr>
        <p:spPr>
          <a:xfrm>
            <a:off x="5343525" y="2618430"/>
            <a:ext cx="6672012" cy="1061829"/>
          </a:xfrm>
          <a:prstGeom prst="rect">
            <a:avLst/>
          </a:prstGeom>
          <a:noFill/>
          <a:ln>
            <a:solidFill>
              <a:srgbClr val="000000"/>
            </a:solidFill>
          </a:ln>
        </p:spPr>
        <p:txBody>
          <a:bodyPr wrap="square">
            <a:spAutoFit/>
          </a:bodyPr>
          <a:lstStyle/>
          <a:p>
            <a:r>
              <a:rPr lang="en-US" sz="700" b="0">
                <a:effectLst/>
                <a:latin typeface="Consolas" panose="020B0609020204030204" pitchFamily="49" charset="0"/>
              </a:rPr>
              <a:t>---</a:t>
            </a:r>
          </a:p>
          <a:p>
            <a:r>
              <a:rPr lang="en-US" sz="700" b="0">
                <a:effectLst/>
                <a:latin typeface="Consolas" panose="020B0609020204030204" pitchFamily="49" charset="0"/>
              </a:rPr>
              <a:t>- name: Gather IOS facts</a:t>
            </a:r>
          </a:p>
          <a:p>
            <a:r>
              <a:rPr lang="en-US" sz="700" b="0">
                <a:effectLst/>
                <a:latin typeface="Consolas" panose="020B0609020204030204" pitchFamily="49" charset="0"/>
              </a:rPr>
              <a:t>  cisco.ios.ios_facts:</a:t>
            </a:r>
          </a:p>
          <a:p>
            <a:r>
              <a:rPr lang="en-US" sz="700" b="0">
                <a:effectLst/>
                <a:latin typeface="Consolas" panose="020B0609020204030204" pitchFamily="49" charset="0"/>
              </a:rPr>
              <a:t>    gather_subset: all</a:t>
            </a:r>
          </a:p>
          <a:p>
            <a:r>
              <a:rPr lang="en-US" sz="700" b="0">
                <a:effectLst/>
                <a:latin typeface="Consolas" panose="020B0609020204030204" pitchFamily="49" charset="0"/>
              </a:rPr>
              <a:t>  register: facts1</a:t>
            </a:r>
          </a:p>
          <a:p>
            <a:endParaRPr lang="en-US" sz="700" b="0">
              <a:effectLst/>
              <a:latin typeface="Consolas" panose="020B0609020204030204" pitchFamily="49" charset="0"/>
            </a:endParaRPr>
          </a:p>
          <a:p>
            <a:r>
              <a:rPr lang="en-US" sz="700" b="0">
                <a:effectLst/>
                <a:latin typeface="Consolas" panose="020B0609020204030204" pitchFamily="49" charset="0"/>
              </a:rPr>
              <a:t>- name: Output hostname and version</a:t>
            </a:r>
          </a:p>
          <a:p>
            <a:r>
              <a:rPr lang="en-US" sz="700" b="0">
                <a:effectLst/>
                <a:latin typeface="Consolas" panose="020B0609020204030204" pitchFamily="49" charset="0"/>
              </a:rPr>
              <a:t>  ansible.builtin.debug:</a:t>
            </a:r>
          </a:p>
          <a:p>
            <a:r>
              <a:rPr lang="en-US" sz="700" b="0">
                <a:effectLst/>
                <a:latin typeface="Consolas" panose="020B0609020204030204" pitchFamily="49" charset="0"/>
              </a:rPr>
              <a:t>    msg: "Hostname: {{ facts1.ansible_facts.ansible_net_hostname }} (version {{ facts1.ansible_facts.ansible_net_version }})"</a:t>
            </a:r>
          </a:p>
        </p:txBody>
      </p:sp>
      <p:sp>
        <p:nvSpPr>
          <p:cNvPr id="13" name="TextBox 12">
            <a:extLst>
              <a:ext uri="{FF2B5EF4-FFF2-40B4-BE49-F238E27FC236}">
                <a16:creationId xmlns:a16="http://schemas.microsoft.com/office/drawing/2014/main" id="{37E688B7-CB31-DE5C-B307-B39DF00B8077}"/>
              </a:ext>
            </a:extLst>
          </p:cNvPr>
          <p:cNvSpPr txBox="1"/>
          <p:nvPr/>
        </p:nvSpPr>
        <p:spPr>
          <a:xfrm>
            <a:off x="5343525" y="2377151"/>
            <a:ext cx="6122194" cy="276999"/>
          </a:xfrm>
          <a:prstGeom prst="rect">
            <a:avLst/>
          </a:prstGeom>
          <a:noFill/>
        </p:spPr>
        <p:txBody>
          <a:bodyPr wrap="square">
            <a:spAutoFit/>
          </a:bodyPr>
          <a:lstStyle/>
          <a:p>
            <a:r>
              <a:rPr lang="en-GB" sz="1200">
                <a:latin typeface="Consolas" panose="020B0609020204030204" pitchFamily="49" charset="0"/>
              </a:rPr>
              <a:t>get_version/tasks/main.yml</a:t>
            </a:r>
            <a:endParaRPr lang="nb-NO" sz="1200">
              <a:latin typeface="Consolas" panose="020B0609020204030204" pitchFamily="49" charset="0"/>
            </a:endParaRPr>
          </a:p>
        </p:txBody>
      </p:sp>
      <p:pic>
        <p:nvPicPr>
          <p:cNvPr id="15" name="Picture 14">
            <a:extLst>
              <a:ext uri="{FF2B5EF4-FFF2-40B4-BE49-F238E27FC236}">
                <a16:creationId xmlns:a16="http://schemas.microsoft.com/office/drawing/2014/main" id="{8F9CBD6F-1239-A650-7769-AAEDED43BD83}"/>
              </a:ext>
            </a:extLst>
          </p:cNvPr>
          <p:cNvPicPr>
            <a:picLocks noChangeAspect="1"/>
          </p:cNvPicPr>
          <p:nvPr/>
        </p:nvPicPr>
        <p:blipFill>
          <a:blip r:embed="rId3"/>
          <a:stretch>
            <a:fillRect/>
          </a:stretch>
        </p:blipFill>
        <p:spPr>
          <a:xfrm>
            <a:off x="5343523" y="3921538"/>
            <a:ext cx="6672013" cy="1942808"/>
          </a:xfrm>
          <a:prstGeom prst="rect">
            <a:avLst/>
          </a:prstGeom>
        </p:spPr>
      </p:pic>
    </p:spTree>
    <p:extLst>
      <p:ext uri="{BB962C8B-B14F-4D97-AF65-F5344CB8AC3E}">
        <p14:creationId xmlns:p14="http://schemas.microsoft.com/office/powerpoint/2010/main" val="23223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Organizing projects using Roles - Example output</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#27: Ansible - Organizing projects using Roles</a:t>
            </a:r>
          </a:p>
        </p:txBody>
      </p:sp>
      <p:sp>
        <p:nvSpPr>
          <p:cNvPr id="4" name="The distance between the headline and the start of the body copy is always constant.…">
            <a:extLst>
              <a:ext uri="{FF2B5EF4-FFF2-40B4-BE49-F238E27FC236}">
                <a16:creationId xmlns:a16="http://schemas.microsoft.com/office/drawing/2014/main" id="{005E0E98-3D3E-EA1E-2079-02E493F5BB74}"/>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400"/>
          </a:p>
        </p:txBody>
      </p:sp>
      <p:pic>
        <p:nvPicPr>
          <p:cNvPr id="10" name="Picture 9">
            <a:extLst>
              <a:ext uri="{FF2B5EF4-FFF2-40B4-BE49-F238E27FC236}">
                <a16:creationId xmlns:a16="http://schemas.microsoft.com/office/drawing/2014/main" id="{7AFE534C-833F-A8FF-F456-709F249E2BEB}"/>
              </a:ext>
            </a:extLst>
          </p:cNvPr>
          <p:cNvPicPr>
            <a:picLocks noChangeAspect="1"/>
          </p:cNvPicPr>
          <p:nvPr/>
        </p:nvPicPr>
        <p:blipFill>
          <a:blip r:embed="rId3"/>
          <a:stretch>
            <a:fillRect/>
          </a:stretch>
        </p:blipFill>
        <p:spPr>
          <a:xfrm>
            <a:off x="540000" y="971050"/>
            <a:ext cx="7275600" cy="5068124"/>
          </a:xfrm>
          <a:prstGeom prst="rect">
            <a:avLst/>
          </a:prstGeom>
        </p:spPr>
      </p:pic>
    </p:spTree>
    <p:extLst>
      <p:ext uri="{BB962C8B-B14F-4D97-AF65-F5344CB8AC3E}">
        <p14:creationId xmlns:p14="http://schemas.microsoft.com/office/powerpoint/2010/main" val="405552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1109600" cy="4838400"/>
          </a:xfrm>
        </p:spPr>
        <p:txBody>
          <a:bodyPr>
            <a:normAutofit/>
          </a:bodyPr>
          <a:lstStyle/>
          <a:p>
            <a:pPr>
              <a:lnSpc>
                <a:spcPct val="110000"/>
              </a:lnSpc>
            </a:pPr>
            <a:r>
              <a:rPr lang="nb-NO" sz="1600"/>
              <a:t>A </a:t>
            </a:r>
            <a:r>
              <a:rPr lang="nb-NO" sz="1600" err="1"/>
              <a:t>possible</a:t>
            </a:r>
            <a:r>
              <a:rPr lang="nb-NO" sz="1600"/>
              <a:t> </a:t>
            </a:r>
            <a:r>
              <a:rPr lang="nb-NO" sz="1600" err="1"/>
              <a:t>next</a:t>
            </a:r>
            <a:r>
              <a:rPr lang="nb-NO" sz="1600"/>
              <a:t> </a:t>
            </a:r>
            <a:r>
              <a:rPr lang="nb-NO" sz="1600" err="1"/>
              <a:t>step</a:t>
            </a:r>
            <a:r>
              <a:rPr lang="nb-NO" sz="1600"/>
              <a:t> </a:t>
            </a:r>
            <a:r>
              <a:rPr lang="nb-NO" sz="1600" err="1"/>
              <a:t>after</a:t>
            </a:r>
            <a:r>
              <a:rPr lang="nb-NO" sz="1600"/>
              <a:t> </a:t>
            </a:r>
            <a:r>
              <a:rPr lang="nb-NO" sz="1600" err="1"/>
              <a:t>doing</a:t>
            </a:r>
            <a:r>
              <a:rPr lang="nb-NO" sz="1600"/>
              <a:t> </a:t>
            </a:r>
            <a:r>
              <a:rPr lang="nb-NO" sz="1600" err="1"/>
              <a:t>these</a:t>
            </a:r>
            <a:r>
              <a:rPr lang="nb-NO" sz="1600"/>
              <a:t> labs, </a:t>
            </a:r>
            <a:r>
              <a:rPr lang="nb-NO" sz="1600" err="1"/>
              <a:t>would</a:t>
            </a:r>
            <a:r>
              <a:rPr lang="nb-NO" sz="1600"/>
              <a:t> be to </a:t>
            </a:r>
            <a:r>
              <a:rPr lang="nb-NO" sz="1600" err="1"/>
              <a:t>look</a:t>
            </a:r>
            <a:r>
              <a:rPr lang="nb-NO" sz="1600"/>
              <a:t> </a:t>
            </a:r>
            <a:r>
              <a:rPr lang="nb-NO" sz="1600" err="1"/>
              <a:t>into</a:t>
            </a:r>
            <a:r>
              <a:rPr lang="nb-NO" sz="1600"/>
              <a:t> </a:t>
            </a:r>
            <a:r>
              <a:rPr lang="nb-NO" sz="1600" err="1"/>
              <a:t>AWX</a:t>
            </a:r>
            <a:endParaRPr lang="nb-NO" sz="1600"/>
          </a:p>
          <a:p>
            <a:pPr lvl="1">
              <a:lnSpc>
                <a:spcPct val="110000"/>
              </a:lnSpc>
            </a:pPr>
            <a:r>
              <a:rPr lang="nb-NO" sz="1400"/>
              <a:t>Web </a:t>
            </a:r>
            <a:r>
              <a:rPr lang="nb-NO" sz="1400" err="1"/>
              <a:t>based</a:t>
            </a:r>
            <a:r>
              <a:rPr lang="nb-NO" sz="1400"/>
              <a:t> GUI, </a:t>
            </a:r>
            <a:r>
              <a:rPr lang="nb-NO" sz="1400" err="1"/>
              <a:t>great</a:t>
            </a:r>
            <a:r>
              <a:rPr lang="nb-NO" sz="1400"/>
              <a:t> for </a:t>
            </a:r>
            <a:r>
              <a:rPr lang="nb-NO" sz="1400" err="1"/>
              <a:t>organizing</a:t>
            </a:r>
            <a:r>
              <a:rPr lang="nb-NO" sz="1400"/>
              <a:t> and </a:t>
            </a:r>
            <a:r>
              <a:rPr lang="nb-NO" sz="1400" err="1"/>
              <a:t>orchestrating</a:t>
            </a:r>
            <a:endParaRPr lang="nb-NO" sz="1400"/>
          </a:p>
          <a:p>
            <a:pPr lvl="1">
              <a:lnSpc>
                <a:spcPct val="110000"/>
              </a:lnSpc>
            </a:pPr>
            <a:r>
              <a:rPr lang="nb-NO" sz="1400" err="1"/>
              <a:t>Task</a:t>
            </a:r>
            <a:r>
              <a:rPr lang="nb-NO" sz="1400"/>
              <a:t> </a:t>
            </a:r>
            <a:r>
              <a:rPr lang="nb-NO" sz="1400" err="1"/>
              <a:t>engine</a:t>
            </a:r>
            <a:r>
              <a:rPr lang="nb-NO" sz="1400"/>
              <a:t> for </a:t>
            </a:r>
            <a:r>
              <a:rPr lang="nb-NO" sz="1400" err="1"/>
              <a:t>scheduling</a:t>
            </a:r>
            <a:r>
              <a:rPr lang="nb-NO" sz="1400"/>
              <a:t> </a:t>
            </a:r>
            <a:r>
              <a:rPr lang="nb-NO" sz="1400" err="1"/>
              <a:t>playbooks</a:t>
            </a:r>
            <a:r>
              <a:rPr lang="nb-NO" sz="1400"/>
              <a:t> </a:t>
            </a:r>
            <a:r>
              <a:rPr lang="nb-NO" sz="1400" err="1"/>
              <a:t>etc</a:t>
            </a:r>
            <a:endParaRPr lang="nb-NO" sz="1400"/>
          </a:p>
          <a:p>
            <a:pPr>
              <a:lnSpc>
                <a:spcPct val="110000"/>
              </a:lnSpc>
            </a:pPr>
            <a:r>
              <a:rPr lang="nb-NO" sz="1600"/>
              <a:t>Using </a:t>
            </a:r>
            <a:r>
              <a:rPr lang="nb-NO" sz="1600" err="1"/>
              <a:t>NetBox</a:t>
            </a:r>
            <a:r>
              <a:rPr lang="nb-NO" sz="1600"/>
              <a:t> for </a:t>
            </a:r>
            <a:r>
              <a:rPr lang="nb-NO" sz="1600" err="1"/>
              <a:t>inventory</a:t>
            </a:r>
            <a:r>
              <a:rPr lang="nb-NO" sz="1600"/>
              <a:t> management and single </a:t>
            </a:r>
            <a:r>
              <a:rPr lang="nb-NO" sz="1600" err="1"/>
              <a:t>source</a:t>
            </a:r>
            <a:r>
              <a:rPr lang="nb-NO" sz="1600"/>
              <a:t> </a:t>
            </a:r>
            <a:r>
              <a:rPr lang="nb-NO" sz="1600" err="1"/>
              <a:t>of</a:t>
            </a:r>
            <a:r>
              <a:rPr lang="nb-NO" sz="1600"/>
              <a:t> </a:t>
            </a:r>
            <a:r>
              <a:rPr lang="nb-NO" sz="1600" err="1"/>
              <a:t>truth</a:t>
            </a:r>
            <a:endParaRPr lang="nb-NO" sz="1600"/>
          </a:p>
          <a:p>
            <a:pPr lvl="1">
              <a:lnSpc>
                <a:spcPct val="110000"/>
              </a:lnSpc>
            </a:pPr>
            <a:r>
              <a:rPr lang="nb-NO" sz="1400" err="1"/>
              <a:t>Ansible</a:t>
            </a:r>
            <a:r>
              <a:rPr lang="nb-NO" sz="1400"/>
              <a:t> </a:t>
            </a:r>
            <a:r>
              <a:rPr lang="nb-NO" sz="1400" err="1"/>
              <a:t>playbooks</a:t>
            </a:r>
            <a:r>
              <a:rPr lang="nb-NO" sz="1400"/>
              <a:t> </a:t>
            </a:r>
            <a:r>
              <a:rPr lang="nb-NO" sz="1400" err="1"/>
              <a:t>can</a:t>
            </a:r>
            <a:r>
              <a:rPr lang="nb-NO" sz="1400"/>
              <a:t> run </a:t>
            </a:r>
            <a:r>
              <a:rPr lang="nb-NO" sz="1400" err="1"/>
              <a:t>based</a:t>
            </a:r>
            <a:r>
              <a:rPr lang="nb-NO" sz="1400"/>
              <a:t> </a:t>
            </a:r>
            <a:r>
              <a:rPr lang="nb-NO" sz="1400" err="1"/>
              <a:t>on</a:t>
            </a:r>
            <a:r>
              <a:rPr lang="nb-NO" sz="1400"/>
              <a:t> an </a:t>
            </a:r>
            <a:r>
              <a:rPr lang="nb-NO" sz="1400" err="1"/>
              <a:t>inventory</a:t>
            </a:r>
            <a:r>
              <a:rPr lang="nb-NO" sz="1400"/>
              <a:t> in </a:t>
            </a:r>
            <a:r>
              <a:rPr lang="nb-NO" sz="1400" err="1"/>
              <a:t>NetBox</a:t>
            </a:r>
            <a:endParaRPr lang="nb-NO" sz="1400"/>
          </a:p>
          <a:p>
            <a:pPr lvl="1">
              <a:lnSpc>
                <a:spcPct val="110000"/>
              </a:lnSpc>
            </a:pPr>
            <a:r>
              <a:rPr lang="nb-NO" sz="1400" err="1"/>
              <a:t>Ansible</a:t>
            </a:r>
            <a:r>
              <a:rPr lang="nb-NO" sz="1400"/>
              <a:t> </a:t>
            </a:r>
            <a:r>
              <a:rPr lang="nb-NO" sz="1400" err="1"/>
              <a:t>playbooks</a:t>
            </a:r>
            <a:r>
              <a:rPr lang="nb-NO" sz="1400"/>
              <a:t> </a:t>
            </a:r>
            <a:r>
              <a:rPr lang="nb-NO" sz="1400" err="1"/>
              <a:t>can</a:t>
            </a:r>
            <a:r>
              <a:rPr lang="nb-NO" sz="1400"/>
              <a:t> </a:t>
            </a:r>
            <a:r>
              <a:rPr lang="nb-NO" sz="1400" err="1"/>
              <a:t>populate</a:t>
            </a:r>
            <a:r>
              <a:rPr lang="nb-NO" sz="1400"/>
              <a:t> </a:t>
            </a:r>
            <a:r>
              <a:rPr lang="nb-NO" sz="1400" err="1"/>
              <a:t>fields</a:t>
            </a:r>
            <a:r>
              <a:rPr lang="nb-NO" sz="1400"/>
              <a:t> in </a:t>
            </a:r>
            <a:r>
              <a:rPr lang="nb-NO" sz="1400" err="1"/>
              <a:t>NetBox</a:t>
            </a:r>
            <a:endParaRPr lang="nb-NO" sz="1400"/>
          </a:p>
          <a:p>
            <a:pPr lvl="1">
              <a:lnSpc>
                <a:spcPct val="110000"/>
              </a:lnSpc>
            </a:pPr>
            <a:r>
              <a:rPr lang="nb-NO" sz="1400"/>
              <a:t>Fields (standard or </a:t>
            </a:r>
            <a:r>
              <a:rPr lang="nb-NO" sz="1400" err="1"/>
              <a:t>custom</a:t>
            </a:r>
            <a:r>
              <a:rPr lang="nb-NO" sz="1400"/>
              <a:t>) in </a:t>
            </a:r>
            <a:r>
              <a:rPr lang="nb-NO" sz="1400" err="1"/>
              <a:t>NetBox</a:t>
            </a:r>
            <a:r>
              <a:rPr lang="nb-NO" sz="1400"/>
              <a:t> </a:t>
            </a:r>
            <a:r>
              <a:rPr lang="nb-NO" sz="1400" err="1"/>
              <a:t>can</a:t>
            </a:r>
            <a:r>
              <a:rPr lang="nb-NO" sz="1400"/>
              <a:t> </a:t>
            </a:r>
            <a:r>
              <a:rPr lang="nb-NO" sz="1400" err="1"/>
              <a:t>decide</a:t>
            </a:r>
            <a:r>
              <a:rPr lang="nb-NO" sz="1400"/>
              <a:t> </a:t>
            </a:r>
            <a:r>
              <a:rPr lang="nb-NO" sz="1400" err="1"/>
              <a:t>stuff</a:t>
            </a:r>
            <a:r>
              <a:rPr lang="nb-NO" sz="1400"/>
              <a:t> in </a:t>
            </a:r>
            <a:r>
              <a:rPr lang="nb-NO" sz="1400" err="1"/>
              <a:t>Ansible</a:t>
            </a:r>
            <a:endParaRPr lang="nb-NO" sz="1400"/>
          </a:p>
          <a:p>
            <a:pPr lvl="2">
              <a:lnSpc>
                <a:spcPct val="110000"/>
              </a:lnSpc>
            </a:pPr>
            <a:r>
              <a:rPr lang="nb-NO" sz="1200"/>
              <a:t>E.g.: is it a </a:t>
            </a:r>
            <a:r>
              <a:rPr lang="nb-NO" sz="1200" err="1"/>
              <a:t>WLC</a:t>
            </a:r>
            <a:r>
              <a:rPr lang="nb-NO" sz="1200"/>
              <a:t>? -&gt; Run </a:t>
            </a:r>
            <a:r>
              <a:rPr lang="nb-NO" sz="1200" err="1"/>
              <a:t>this</a:t>
            </a:r>
            <a:r>
              <a:rPr lang="nb-NO" sz="1200"/>
              <a:t> task</a:t>
            </a:r>
          </a:p>
          <a:p>
            <a:pPr>
              <a:lnSpc>
                <a:spcPct val="110000"/>
              </a:lnSpc>
            </a:pPr>
            <a:r>
              <a:rPr lang="nb-NO" sz="1600"/>
              <a:t>Any ideas for new exercises to add to this deep dive? What would you like to see in the next version?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Next steps suggestions</a:t>
            </a:r>
          </a:p>
        </p:txBody>
      </p:sp>
      <p:sp>
        <p:nvSpPr>
          <p:cNvPr id="3" name="Footer Placeholder 6">
            <a:extLst>
              <a:ext uri="{FF2B5EF4-FFF2-40B4-BE49-F238E27FC236}">
                <a16:creationId xmlns:a16="http://schemas.microsoft.com/office/drawing/2014/main" id="{AFC413DF-988F-BD7B-1532-1F234914F567}"/>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BCF4F0BF-1623-F3B2-405E-AB01D015445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Ansible - Next steps</a:t>
            </a:r>
          </a:p>
        </p:txBody>
      </p:sp>
      <p:pic>
        <p:nvPicPr>
          <p:cNvPr id="5" name="Picture 4">
            <a:extLst>
              <a:ext uri="{FF2B5EF4-FFF2-40B4-BE49-F238E27FC236}">
                <a16:creationId xmlns:a16="http://schemas.microsoft.com/office/drawing/2014/main" id="{01639175-E242-DB59-A99E-4C00C4F2C709}"/>
              </a:ext>
            </a:extLst>
          </p:cNvPr>
          <p:cNvPicPr>
            <a:picLocks noChangeAspect="1"/>
          </p:cNvPicPr>
          <p:nvPr/>
        </p:nvPicPr>
        <p:blipFill>
          <a:blip r:embed="rId3"/>
          <a:stretch>
            <a:fillRect/>
          </a:stretch>
        </p:blipFill>
        <p:spPr>
          <a:xfrm>
            <a:off x="8239686" y="2615706"/>
            <a:ext cx="3008593" cy="908635"/>
          </a:xfrm>
          <a:prstGeom prst="rect">
            <a:avLst/>
          </a:prstGeom>
        </p:spPr>
      </p:pic>
      <p:pic>
        <p:nvPicPr>
          <p:cNvPr id="7" name="Picture 6">
            <a:extLst>
              <a:ext uri="{FF2B5EF4-FFF2-40B4-BE49-F238E27FC236}">
                <a16:creationId xmlns:a16="http://schemas.microsoft.com/office/drawing/2014/main" id="{5B7A4D2F-EFBA-E7E9-471F-3D17D335810E}"/>
              </a:ext>
            </a:extLst>
          </p:cNvPr>
          <p:cNvPicPr>
            <a:picLocks noChangeAspect="1"/>
          </p:cNvPicPr>
          <p:nvPr/>
        </p:nvPicPr>
        <p:blipFill>
          <a:blip r:embed="rId4"/>
          <a:stretch>
            <a:fillRect/>
          </a:stretch>
        </p:blipFill>
        <p:spPr>
          <a:xfrm>
            <a:off x="8239686" y="1184710"/>
            <a:ext cx="1260746" cy="978579"/>
          </a:xfrm>
          <a:prstGeom prst="rect">
            <a:avLst/>
          </a:prstGeom>
        </p:spPr>
      </p:pic>
    </p:spTree>
    <p:extLst>
      <p:ext uri="{BB962C8B-B14F-4D97-AF65-F5344CB8AC3E}">
        <p14:creationId xmlns:p14="http://schemas.microsoft.com/office/powerpoint/2010/main" val="12094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10552618" cy="4838400"/>
          </a:xfrm>
        </p:spPr>
        <p:txBody>
          <a:bodyPr>
            <a:normAutofit/>
          </a:bodyPr>
          <a:lstStyle/>
          <a:p>
            <a:pPr>
              <a:lnSpc>
                <a:spcPct val="110000"/>
              </a:lnSpc>
            </a:pPr>
            <a:r>
              <a:rPr lang="nb-NO" sz="1600"/>
              <a:t>This part </a:t>
            </a:r>
            <a:r>
              <a:rPr lang="nb-NO" sz="1600" err="1"/>
              <a:t>of</a:t>
            </a:r>
            <a:r>
              <a:rPr lang="nb-NO" sz="1600"/>
              <a:t> </a:t>
            </a:r>
            <a:r>
              <a:rPr lang="nb-NO" sz="1600" err="1"/>
              <a:t>the</a:t>
            </a:r>
            <a:r>
              <a:rPr lang="nb-NO" sz="1600"/>
              <a:t> Day 2 labs </a:t>
            </a:r>
            <a:r>
              <a:rPr lang="nb-NO" sz="1600" err="1"/>
              <a:t>will</a:t>
            </a:r>
            <a:r>
              <a:rPr lang="nb-NO" sz="1600"/>
              <a:t> </a:t>
            </a:r>
            <a:r>
              <a:rPr lang="nb-NO" sz="1600" err="1"/>
              <a:t>focus</a:t>
            </a:r>
            <a:r>
              <a:rPr lang="nb-NO" sz="1600"/>
              <a:t> </a:t>
            </a:r>
            <a:r>
              <a:rPr lang="nb-NO" sz="1600" err="1"/>
              <a:t>on</a:t>
            </a:r>
            <a:r>
              <a:rPr lang="nb-NO" sz="1600"/>
              <a:t> </a:t>
            </a:r>
            <a:r>
              <a:rPr lang="nb-NO" sz="1600" err="1"/>
              <a:t>using</a:t>
            </a:r>
            <a:r>
              <a:rPr lang="nb-NO" sz="1600"/>
              <a:t> Python</a:t>
            </a:r>
          </a:p>
          <a:p>
            <a:pPr>
              <a:lnSpc>
                <a:spcPct val="110000"/>
              </a:lnSpc>
            </a:pPr>
            <a:r>
              <a:rPr lang="nb-NO" sz="1600"/>
              <a:t>Python for </a:t>
            </a:r>
            <a:r>
              <a:rPr lang="nb-NO" sz="1600" err="1"/>
              <a:t>automation</a:t>
            </a:r>
            <a:r>
              <a:rPr lang="nb-NO" sz="1600"/>
              <a:t> </a:t>
            </a:r>
            <a:r>
              <a:rPr lang="nb-NO" sz="1600" err="1"/>
              <a:t>can</a:t>
            </a:r>
            <a:r>
              <a:rPr lang="nb-NO" sz="1600"/>
              <a:t> be used </a:t>
            </a:r>
            <a:r>
              <a:rPr lang="nb-NO" sz="1600" err="1"/>
              <a:t>directly</a:t>
            </a:r>
            <a:r>
              <a:rPr lang="nb-NO" sz="1600"/>
              <a:t>, or as a </a:t>
            </a:r>
            <a:r>
              <a:rPr lang="nb-NO" sz="1600" err="1"/>
              <a:t>building</a:t>
            </a:r>
            <a:r>
              <a:rPr lang="nb-NO" sz="1600"/>
              <a:t> </a:t>
            </a:r>
            <a:r>
              <a:rPr lang="nb-NO" sz="1600" err="1"/>
              <a:t>block</a:t>
            </a:r>
            <a:r>
              <a:rPr lang="nb-NO" sz="1600"/>
              <a:t> in </a:t>
            </a:r>
            <a:r>
              <a:rPr lang="nb-NO" sz="1600" err="1"/>
              <a:t>other</a:t>
            </a:r>
            <a:r>
              <a:rPr lang="nb-NO" sz="1600"/>
              <a:t> </a:t>
            </a:r>
            <a:r>
              <a:rPr lang="nb-NO" sz="1600" err="1"/>
              <a:t>tools</a:t>
            </a:r>
            <a:r>
              <a:rPr lang="nb-NO" sz="1600"/>
              <a:t>/</a:t>
            </a:r>
            <a:r>
              <a:rPr lang="nb-NO" sz="1600" err="1"/>
              <a:t>solutions</a:t>
            </a:r>
            <a:r>
              <a:rPr lang="nb-NO" sz="1600"/>
              <a:t> </a:t>
            </a:r>
          </a:p>
          <a:p>
            <a:pPr>
              <a:lnSpc>
                <a:spcPct val="110000"/>
              </a:lnSpc>
            </a:pPr>
            <a:endParaRPr lang="en-US" sz="1600"/>
          </a:p>
          <a:p>
            <a:pPr>
              <a:lnSpc>
                <a:spcPct val="110000"/>
              </a:lnSpc>
            </a:pPr>
            <a:r>
              <a:rPr lang="en-US" sz="1600">
                <a:solidFill>
                  <a:srgbClr val="FF0000"/>
                </a:solidFill>
              </a:rPr>
              <a:t>!!! As you progress through the script and tasks, you will come across missing packages !!!</a:t>
            </a:r>
          </a:p>
          <a:p>
            <a:pPr lvl="1">
              <a:lnSpc>
                <a:spcPct val="110000"/>
              </a:lnSpc>
            </a:pPr>
            <a:r>
              <a:rPr lang="en-US" sz="1400"/>
              <a:t>Install them in your VENV (automation-venv) with the following command (</a:t>
            </a:r>
            <a:r>
              <a:rPr lang="en-US" sz="1400" err="1"/>
              <a:t>netmiko</a:t>
            </a:r>
            <a:r>
              <a:rPr lang="en-US" sz="1400"/>
              <a:t> used as example)</a:t>
            </a:r>
          </a:p>
          <a:p>
            <a:pPr lvl="1">
              <a:lnSpc>
                <a:spcPct val="110000"/>
              </a:lnSpc>
            </a:pPr>
            <a:endParaRPr lang="en-US" sz="1400"/>
          </a:p>
          <a:p>
            <a:pPr lvl="1">
              <a:lnSpc>
                <a:spcPct val="110000"/>
              </a:lnSpc>
            </a:pPr>
            <a:r>
              <a:rPr lang="en-US" sz="1400"/>
              <a:t>If you are not in your </a:t>
            </a:r>
            <a:r>
              <a:rPr lang="en-US" sz="1400" err="1"/>
              <a:t>venv</a:t>
            </a:r>
            <a:r>
              <a:rPr lang="en-US" sz="1400"/>
              <a:t>, you enter using this command. It will be repeated in the Task 0 of each exercise.</a:t>
            </a:r>
          </a:p>
          <a:p>
            <a:pPr lvl="1">
              <a:lnSpc>
                <a:spcPct val="110000"/>
              </a:lnSpc>
            </a:pPr>
            <a:endParaRPr lang="en-US" sz="1400"/>
          </a:p>
          <a:p>
            <a:pPr lvl="1">
              <a:lnSpc>
                <a:spcPct val="110000"/>
              </a:lnSpc>
            </a:pPr>
            <a:endParaRPr lang="en-US" sz="1400"/>
          </a:p>
          <a:p>
            <a:pPr lvl="1">
              <a:lnSpc>
                <a:spcPct val="110000"/>
              </a:lnSpc>
            </a:pPr>
            <a:r>
              <a:rPr lang="en-US" sz="1400"/>
              <a:t>You will see which </a:t>
            </a:r>
            <a:r>
              <a:rPr lang="en-US" sz="1400" err="1"/>
              <a:t>venv</a:t>
            </a:r>
            <a:r>
              <a:rPr lang="en-US" sz="1400"/>
              <a:t> you are in by the (automation-venv) at the beginning of each line</a:t>
            </a:r>
          </a:p>
          <a:p>
            <a:pPr lvl="1">
              <a:lnSpc>
                <a:spcPct val="110000"/>
              </a:lnSpc>
            </a:pPr>
            <a:r>
              <a:rPr lang="en-US" sz="1400"/>
              <a:t>To "get out" of your </a:t>
            </a:r>
            <a:r>
              <a:rPr lang="en-US" sz="1400" err="1"/>
              <a:t>venv</a:t>
            </a:r>
            <a:r>
              <a:rPr lang="en-US" sz="1400"/>
              <a:t>, you can run the "deactivate" command, or restart the terminal/SSH</a:t>
            </a:r>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In-depth: Python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In-depth: Python</a:t>
            </a:r>
          </a:p>
        </p:txBody>
      </p:sp>
      <p:sp>
        <p:nvSpPr>
          <p:cNvPr id="2" name="TextBox 1">
            <a:extLst>
              <a:ext uri="{FF2B5EF4-FFF2-40B4-BE49-F238E27FC236}">
                <a16:creationId xmlns:a16="http://schemas.microsoft.com/office/drawing/2014/main" id="{B1C14B66-E4F6-035E-88FF-BA870329EEB6}"/>
              </a:ext>
            </a:extLst>
          </p:cNvPr>
          <p:cNvSpPr txBox="1"/>
          <p:nvPr/>
        </p:nvSpPr>
        <p:spPr>
          <a:xfrm>
            <a:off x="990000" y="3039897"/>
            <a:ext cx="781872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netmiko</a:t>
            </a:r>
            <a:endParaRPr lang="en-US" sz="1050">
              <a:solidFill>
                <a:srgbClr val="EEE8D5"/>
              </a:solidFill>
              <a:latin typeface="Consolas" panose="020B0609020204030204" pitchFamily="49" charset="0"/>
            </a:endParaRPr>
          </a:p>
        </p:txBody>
      </p:sp>
      <p:sp>
        <p:nvSpPr>
          <p:cNvPr id="5" name="TextBox 4">
            <a:extLst>
              <a:ext uri="{FF2B5EF4-FFF2-40B4-BE49-F238E27FC236}">
                <a16:creationId xmlns:a16="http://schemas.microsoft.com/office/drawing/2014/main" id="{F9C88989-6A3F-F909-18E5-DF5BAD04E963}"/>
              </a:ext>
            </a:extLst>
          </p:cNvPr>
          <p:cNvSpPr txBox="1"/>
          <p:nvPr/>
        </p:nvSpPr>
        <p:spPr>
          <a:xfrm>
            <a:off x="990000" y="3737561"/>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a:t>
            </a:r>
            <a:endParaRPr lang="en-US" sz="1050">
              <a:solidFill>
                <a:srgbClr val="EEE8D5"/>
              </a:solidFill>
              <a:latin typeface="Consolas" panose="020B0609020204030204" pitchFamily="49" charset="0"/>
            </a:endParaRPr>
          </a:p>
        </p:txBody>
      </p:sp>
      <p:sp>
        <p:nvSpPr>
          <p:cNvPr id="6" name="TextBox 5">
            <a:extLst>
              <a:ext uri="{FF2B5EF4-FFF2-40B4-BE49-F238E27FC236}">
                <a16:creationId xmlns:a16="http://schemas.microsoft.com/office/drawing/2014/main" id="{6FBE323D-DF02-1E7B-FC54-712512658F64}"/>
              </a:ext>
            </a:extLst>
          </p:cNvPr>
          <p:cNvSpPr txBox="1"/>
          <p:nvPr/>
        </p:nvSpPr>
        <p:spPr>
          <a:xfrm>
            <a:off x="990000" y="5237926"/>
            <a:ext cx="781872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deactivate</a:t>
            </a:r>
            <a:endParaRPr lang="fr-FR" sz="1050">
              <a:solidFill>
                <a:srgbClr val="EEE8D5"/>
              </a:solidFill>
              <a:latin typeface="Consolas" panose="020B0609020204030204" pitchFamily="49" charset="0"/>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p>
        </p:txBody>
      </p:sp>
    </p:spTree>
    <p:extLst>
      <p:ext uri="{BB962C8B-B14F-4D97-AF65-F5344CB8AC3E}">
        <p14:creationId xmlns:p14="http://schemas.microsoft.com/office/powerpoint/2010/main" val="18012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10048116"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In this exercise, we will write a python script that connects to the WLC using SSH</a:t>
            </a:r>
          </a:p>
          <a:p>
            <a:pPr>
              <a:lnSpc>
                <a:spcPct val="110000"/>
              </a:lnSpc>
            </a:pPr>
            <a:r>
              <a:rPr lang="en-US" sz="1600"/>
              <a:t>The script will </a:t>
            </a:r>
          </a:p>
          <a:p>
            <a:pPr lvl="1">
              <a:lnSpc>
                <a:spcPct val="110000"/>
              </a:lnSpc>
            </a:pPr>
            <a:r>
              <a:rPr lang="en-US" sz="1400"/>
              <a:t>Take the WLC IP as input</a:t>
            </a:r>
          </a:p>
          <a:p>
            <a:pPr lvl="1">
              <a:lnSpc>
                <a:spcPct val="110000"/>
              </a:lnSpc>
            </a:pPr>
            <a:r>
              <a:rPr lang="en-US" sz="1400"/>
              <a:t>Do a user/pass prompt before connecting</a:t>
            </a:r>
          </a:p>
          <a:p>
            <a:pPr lvl="1">
              <a:lnSpc>
                <a:spcPct val="110000"/>
              </a:lnSpc>
            </a:pPr>
            <a:r>
              <a:rPr lang="en-US" sz="1400"/>
              <a:t>Have a menu with these choices</a:t>
            </a:r>
          </a:p>
          <a:p>
            <a:pPr lvl="2">
              <a:lnSpc>
                <a:spcPct val="110000"/>
              </a:lnSpc>
              <a:buFont typeface="+mj-lt"/>
              <a:buAutoNum type="arabicPeriod"/>
            </a:pPr>
            <a:r>
              <a:rPr lang="en-US" sz="1200"/>
              <a:t>Show AP summary</a:t>
            </a:r>
          </a:p>
          <a:p>
            <a:pPr lvl="2">
              <a:lnSpc>
                <a:spcPct val="110000"/>
              </a:lnSpc>
              <a:buFont typeface="+mj-lt"/>
              <a:buAutoNum type="arabicPeriod"/>
            </a:pPr>
            <a:r>
              <a:rPr lang="en-US" sz="1200"/>
              <a:t>Show client summary</a:t>
            </a:r>
          </a:p>
          <a:p>
            <a:pPr lvl="2">
              <a:lnSpc>
                <a:spcPct val="110000"/>
              </a:lnSpc>
              <a:buFont typeface="+mj-lt"/>
              <a:buAutoNum type="arabicPeriod"/>
            </a:pPr>
            <a:r>
              <a:rPr lang="en-US" sz="1200"/>
              <a:t>Show CDP neighbors</a:t>
            </a:r>
          </a:p>
          <a:p>
            <a:pPr lvl="2">
              <a:lnSpc>
                <a:spcPct val="110000"/>
              </a:lnSpc>
              <a:buFont typeface="+mj-lt"/>
              <a:buAutoNum type="arabicPeriod"/>
            </a:pPr>
            <a:r>
              <a:rPr lang="en-US" sz="1200"/>
              <a:t>Save run-config to a timestamped file</a:t>
            </a:r>
          </a:p>
          <a:p>
            <a:pPr>
              <a:lnSpc>
                <a:spcPct val="110000"/>
              </a:lnSpc>
            </a:pPr>
            <a:r>
              <a:rPr lang="en-US" sz="1600"/>
              <a:t>You can extend the script as you like, be creative</a:t>
            </a:r>
          </a:p>
          <a:p>
            <a:pPr>
              <a:lnSpc>
                <a:spcPct val="110000"/>
              </a:lnSpc>
            </a:pPr>
            <a:r>
              <a:rPr lang="en-US" sz="1600"/>
              <a:t>There is not much error checking, you can put in stuff like checking if it is really a WLC, </a:t>
            </a:r>
            <a:r>
              <a:rPr lang="en-US" sz="1600" err="1"/>
              <a:t>etc</a:t>
            </a:r>
            <a:endParaRPr lang="en-US" sz="1600"/>
          </a:p>
          <a:p>
            <a:pPr>
              <a:lnSpc>
                <a:spcPct val="110000"/>
              </a:lnSpc>
            </a:pPr>
            <a:r>
              <a:rPr lang="en-US" sz="1600"/>
              <a:t>Reference: </a:t>
            </a:r>
            <a:r>
              <a:rPr lang="en-US" sz="1600">
                <a:hlinkClick r:id="rId3"/>
              </a:rPr>
              <a:t>https://github.com/ktbyers/netmiko/blob/develop/README.md</a:t>
            </a:r>
            <a:endParaRPr lang="en-US"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69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Intro</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Tree>
    <p:extLst>
      <p:ext uri="{BB962C8B-B14F-4D97-AF65-F5344CB8AC3E}">
        <p14:creationId xmlns:p14="http://schemas.microsoft.com/office/powerpoint/2010/main" val="245140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Scope</a:t>
            </a:r>
          </a:p>
        </p:txBody>
      </p:sp>
      <p:sp>
        <p:nvSpPr>
          <p:cNvPr id="5" name="Content Placeholder 4">
            <a:extLst>
              <a:ext uri="{FF2B5EF4-FFF2-40B4-BE49-F238E27FC236}">
                <a16:creationId xmlns:a16="http://schemas.microsoft.com/office/drawing/2014/main" id="{06C331F7-EF3E-5E7F-9901-C355F1A9896B}"/>
              </a:ext>
            </a:extLst>
          </p:cNvPr>
          <p:cNvSpPr>
            <a:spLocks noGrp="1"/>
          </p:cNvSpPr>
          <p:nvPr>
            <p:ph idx="1"/>
          </p:nvPr>
        </p:nvSpPr>
        <p:spPr>
          <a:xfrm>
            <a:off x="540000" y="972000"/>
            <a:ext cx="11109600" cy="5170008"/>
          </a:xfrm>
        </p:spPr>
        <p:txBody>
          <a:bodyPr/>
          <a:lstStyle/>
          <a:p>
            <a:r>
              <a:rPr lang="nb-NO" dirty="0"/>
              <a:t>In </a:t>
            </a:r>
            <a:r>
              <a:rPr lang="nb-NO" dirty="0" err="1"/>
              <a:t>scope</a:t>
            </a:r>
            <a:endParaRPr lang="nb-NO" dirty="0"/>
          </a:p>
          <a:p>
            <a:pPr lvl="1"/>
            <a:r>
              <a:rPr lang="nb-NO" dirty="0" err="1"/>
              <a:t>Getting</a:t>
            </a:r>
            <a:r>
              <a:rPr lang="nb-NO" dirty="0"/>
              <a:t> </a:t>
            </a:r>
            <a:r>
              <a:rPr lang="nb-NO" dirty="0" err="1"/>
              <a:t>started</a:t>
            </a:r>
            <a:r>
              <a:rPr lang="nb-NO" dirty="0"/>
              <a:t> </a:t>
            </a:r>
            <a:r>
              <a:rPr lang="nb-NO" dirty="0" err="1"/>
              <a:t>with</a:t>
            </a:r>
            <a:r>
              <a:rPr lang="nb-NO" dirty="0"/>
              <a:t> </a:t>
            </a:r>
            <a:r>
              <a:rPr lang="nb-NO" dirty="0" err="1"/>
              <a:t>various</a:t>
            </a:r>
            <a:r>
              <a:rPr lang="nb-NO" dirty="0"/>
              <a:t> systems/</a:t>
            </a:r>
            <a:r>
              <a:rPr lang="nb-NO" dirty="0" err="1"/>
              <a:t>languages</a:t>
            </a:r>
            <a:r>
              <a:rPr lang="nb-NO" dirty="0"/>
              <a:t>/</a:t>
            </a:r>
            <a:r>
              <a:rPr lang="nb-NO" dirty="0" err="1"/>
              <a:t>solutions</a:t>
            </a:r>
            <a:r>
              <a:rPr lang="nb-NO" dirty="0"/>
              <a:t> for lab purposes</a:t>
            </a:r>
          </a:p>
          <a:p>
            <a:pPr lvl="1"/>
            <a:r>
              <a:rPr lang="nb-NO"/>
              <a:t>Set up your own Ubuntu Linux server on </a:t>
            </a:r>
            <a:r>
              <a:rPr lang="nb-NO" dirty="0" err="1"/>
              <a:t>your</a:t>
            </a:r>
            <a:r>
              <a:rPr lang="nb-NO" dirty="0"/>
              <a:t> </a:t>
            </a:r>
            <a:r>
              <a:rPr lang="nb-NO" err="1"/>
              <a:t>own</a:t>
            </a:r>
            <a:r>
              <a:rPr lang="nb-NO"/>
              <a:t> laptop. It will be possible to use a shared server if you do not want or have possibility to install an Ubuntu VM on your laptop</a:t>
            </a:r>
            <a:endParaRPr lang="nb-NO" dirty="0"/>
          </a:p>
          <a:p>
            <a:pPr lvl="1"/>
            <a:r>
              <a:rPr lang="nb-NO" dirty="0" err="1"/>
              <a:t>Some</a:t>
            </a:r>
            <a:r>
              <a:rPr lang="nb-NO" dirty="0"/>
              <a:t> </a:t>
            </a:r>
            <a:r>
              <a:rPr lang="nb-NO" dirty="0" err="1"/>
              <a:t>nice</a:t>
            </a:r>
            <a:r>
              <a:rPr lang="nb-NO" dirty="0"/>
              <a:t> </a:t>
            </a:r>
            <a:r>
              <a:rPr lang="nb-NO" dirty="0" err="1"/>
              <a:t>examples</a:t>
            </a:r>
            <a:r>
              <a:rPr lang="nb-NO" dirty="0"/>
              <a:t> to </a:t>
            </a:r>
            <a:r>
              <a:rPr lang="nb-NO" dirty="0" err="1"/>
              <a:t>try</a:t>
            </a:r>
            <a:r>
              <a:rPr lang="nb-NO" dirty="0"/>
              <a:t> </a:t>
            </a:r>
            <a:r>
              <a:rPr lang="nb-NO" dirty="0" err="1"/>
              <a:t>various</a:t>
            </a:r>
            <a:r>
              <a:rPr lang="nb-NO" dirty="0"/>
              <a:t> </a:t>
            </a:r>
            <a:r>
              <a:rPr lang="nb-NO" dirty="0" err="1"/>
              <a:t>aspects</a:t>
            </a:r>
            <a:r>
              <a:rPr lang="nb-NO" dirty="0"/>
              <a:t> </a:t>
            </a:r>
            <a:r>
              <a:rPr lang="nb-NO" dirty="0" err="1"/>
              <a:t>of</a:t>
            </a:r>
            <a:r>
              <a:rPr lang="nb-NO" dirty="0"/>
              <a:t> </a:t>
            </a:r>
            <a:r>
              <a:rPr lang="nb-NO" dirty="0" err="1"/>
              <a:t>automation</a:t>
            </a:r>
            <a:endParaRPr lang="nb-NO" dirty="0"/>
          </a:p>
          <a:p>
            <a:pPr lvl="1"/>
            <a:r>
              <a:rPr lang="nb-NO" dirty="0" err="1"/>
              <a:t>Inspiring</a:t>
            </a:r>
            <a:r>
              <a:rPr lang="nb-NO" dirty="0"/>
              <a:t> </a:t>
            </a:r>
            <a:r>
              <a:rPr lang="nb-NO" dirty="0" err="1"/>
              <a:t>you</a:t>
            </a:r>
            <a:r>
              <a:rPr lang="nb-NO" dirty="0"/>
              <a:t> to </a:t>
            </a:r>
            <a:r>
              <a:rPr lang="nb-NO" dirty="0" err="1"/>
              <a:t>explore</a:t>
            </a:r>
            <a:r>
              <a:rPr lang="nb-NO" dirty="0"/>
              <a:t> </a:t>
            </a:r>
            <a:r>
              <a:rPr lang="nb-NO" dirty="0" err="1"/>
              <a:t>deeper</a:t>
            </a:r>
            <a:r>
              <a:rPr lang="nb-NO" dirty="0"/>
              <a:t> </a:t>
            </a:r>
            <a:r>
              <a:rPr lang="nb-NO" dirty="0" err="1"/>
              <a:t>on</a:t>
            </a:r>
            <a:r>
              <a:rPr lang="nb-NO" dirty="0"/>
              <a:t> </a:t>
            </a:r>
            <a:r>
              <a:rPr lang="nb-NO" dirty="0" err="1"/>
              <a:t>your</a:t>
            </a:r>
            <a:r>
              <a:rPr lang="nb-NO" dirty="0"/>
              <a:t> </a:t>
            </a:r>
            <a:r>
              <a:rPr lang="nb-NO" dirty="0" err="1"/>
              <a:t>own</a:t>
            </a:r>
            <a:endParaRPr lang="nb-NO" dirty="0"/>
          </a:p>
          <a:p>
            <a:r>
              <a:rPr lang="nb-NO" dirty="0"/>
              <a:t>Out </a:t>
            </a:r>
            <a:r>
              <a:rPr lang="nb-NO" dirty="0" err="1"/>
              <a:t>of</a:t>
            </a:r>
            <a:r>
              <a:rPr lang="nb-NO" dirty="0"/>
              <a:t> </a:t>
            </a:r>
            <a:r>
              <a:rPr lang="nb-NO" dirty="0" err="1"/>
              <a:t>scope</a:t>
            </a:r>
            <a:r>
              <a:rPr lang="nb-NO" dirty="0"/>
              <a:t> </a:t>
            </a:r>
            <a:r>
              <a:rPr lang="nb-NO" dirty="0" err="1"/>
              <a:t>topics</a:t>
            </a:r>
            <a:endParaRPr lang="nb-NO" dirty="0"/>
          </a:p>
          <a:p>
            <a:pPr lvl="1"/>
            <a:r>
              <a:rPr lang="nb-NO" dirty="0" err="1"/>
              <a:t>Git</a:t>
            </a:r>
            <a:endParaRPr lang="nb-NO" dirty="0"/>
          </a:p>
          <a:p>
            <a:pPr lvl="1"/>
            <a:r>
              <a:rPr lang="nb-NO" dirty="0"/>
              <a:t>Learning </a:t>
            </a:r>
            <a:r>
              <a:rPr lang="nb-NO" dirty="0" err="1"/>
              <a:t>the</a:t>
            </a:r>
            <a:r>
              <a:rPr lang="nb-NO" dirty="0"/>
              <a:t> </a:t>
            </a:r>
            <a:r>
              <a:rPr lang="nb-NO" dirty="0" err="1"/>
              <a:t>languages</a:t>
            </a:r>
            <a:r>
              <a:rPr lang="nb-NO" dirty="0"/>
              <a:t> (</a:t>
            </a:r>
            <a:r>
              <a:rPr lang="nb-NO" dirty="0" err="1"/>
              <a:t>Ansible</a:t>
            </a:r>
            <a:r>
              <a:rPr lang="nb-NO" dirty="0"/>
              <a:t>, Python, </a:t>
            </a:r>
            <a:r>
              <a:rPr lang="nb-NO" dirty="0" err="1"/>
              <a:t>InfluxQL</a:t>
            </a:r>
            <a:r>
              <a:rPr lang="nb-NO" dirty="0"/>
              <a:t>, </a:t>
            </a:r>
            <a:r>
              <a:rPr lang="nb-NO" dirty="0" err="1"/>
              <a:t>etc</a:t>
            </a:r>
            <a:r>
              <a:rPr lang="nb-NO" dirty="0"/>
              <a:t>)</a:t>
            </a:r>
          </a:p>
          <a:p>
            <a:pPr lvl="1"/>
            <a:r>
              <a:rPr lang="nb-NO" dirty="0"/>
              <a:t>Learning Linux</a:t>
            </a:r>
          </a:p>
          <a:p>
            <a:pPr lvl="1"/>
            <a:r>
              <a:rPr lang="nb-NO" dirty="0" err="1"/>
              <a:t>Deploying</a:t>
            </a:r>
            <a:r>
              <a:rPr lang="nb-NO" dirty="0"/>
              <a:t> </a:t>
            </a:r>
            <a:r>
              <a:rPr lang="nb-NO" dirty="0" err="1"/>
              <a:t>the</a:t>
            </a:r>
            <a:r>
              <a:rPr lang="nb-NO" dirty="0"/>
              <a:t> systems for </a:t>
            </a:r>
            <a:r>
              <a:rPr lang="nb-NO" err="1"/>
              <a:t>production</a:t>
            </a:r>
            <a:r>
              <a:rPr lang="nb-NO"/>
              <a:t> use</a:t>
            </a:r>
          </a:p>
          <a:p>
            <a:pPr lvl="1"/>
            <a:r>
              <a:rPr lang="nb-NO"/>
              <a:t>Troubleshooting WLC/AP connection</a:t>
            </a:r>
            <a:endParaRPr lang="nb-NO" dirty="0"/>
          </a:p>
          <a:p>
            <a:pPr lvl="1"/>
            <a:endParaRPr lang="nb-NO" dirty="0"/>
          </a:p>
        </p:txBody>
      </p:sp>
      <p:sp>
        <p:nvSpPr>
          <p:cNvPr id="4" name="Footer Placeholder 6">
            <a:extLst>
              <a:ext uri="{FF2B5EF4-FFF2-40B4-BE49-F238E27FC236}">
                <a16:creationId xmlns:a16="http://schemas.microsoft.com/office/drawing/2014/main" id="{DEC98ECE-C34E-0F75-4962-EEA1044FEDC0}"/>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C92B53A4-DA29-40AD-336D-B4CDEE76B510}"/>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Scope</a:t>
            </a:r>
          </a:p>
        </p:txBody>
      </p:sp>
    </p:spTree>
    <p:extLst>
      <p:ext uri="{BB962C8B-B14F-4D97-AF65-F5344CB8AC3E}">
        <p14:creationId xmlns:p14="http://schemas.microsoft.com/office/powerpoint/2010/main" val="2673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distance between the headline and the start of the body copy is always constant.…">
            <a:extLst>
              <a:ext uri="{FF2B5EF4-FFF2-40B4-BE49-F238E27FC236}">
                <a16:creationId xmlns:a16="http://schemas.microsoft.com/office/drawing/2014/main" id="{AE337074-AB5B-C4E0-C278-EB0996A91862}"/>
              </a:ext>
            </a:extLst>
          </p:cNvPr>
          <p:cNvSpPr txBox="1">
            <a:spLocks/>
          </p:cNvSpPr>
          <p:nvPr/>
        </p:nvSpPr>
        <p:spPr bwMode="gray">
          <a:xfrm>
            <a:off x="634598" y="818826"/>
            <a:ext cx="8465740" cy="5254051"/>
          </a:xfrm>
          <a:prstGeom prst="rect">
            <a:avLst/>
          </a:prstGeom>
        </p:spPr>
        <p:txBody>
          <a:bodyPr vert="horz" lIns="0" tIns="180000" rIns="0" bIns="180000" rtlCol="0">
            <a:normAutofit fontScale="850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a:t>
            </a:r>
            <a:r>
              <a:rPr lang="en-US" sz="1400" err="1"/>
              <a:t>netmiko-script.py</a:t>
            </a:r>
            <a:r>
              <a:rPr lang="en-US" sz="1400"/>
              <a:t>"</a:t>
            </a:r>
          </a:p>
          <a:p>
            <a:pPr lvl="1">
              <a:lnSpc>
                <a:spcPct val="110000"/>
              </a:lnSpc>
            </a:pPr>
            <a:r>
              <a:rPr lang="en-US" sz="1400"/>
              <a:t>Activate the automation-venv</a:t>
            </a:r>
          </a:p>
          <a:p>
            <a:pPr>
              <a:lnSpc>
                <a:spcPct val="110000"/>
              </a:lnSpc>
            </a:pPr>
            <a:endParaRPr lang="en-US" sz="1600"/>
          </a:p>
          <a:p>
            <a:pPr>
              <a:lnSpc>
                <a:spcPct val="110000"/>
              </a:lnSpc>
            </a:pPr>
            <a:endParaRPr lang="en-US" sz="1600"/>
          </a:p>
          <a:p>
            <a:pPr>
              <a:lnSpc>
                <a:spcPct val="110000"/>
              </a:lnSpc>
            </a:pPr>
            <a:r>
              <a:rPr lang="en-US" sz="1600"/>
              <a:t>Task 1: Write a python script that</a:t>
            </a:r>
          </a:p>
          <a:p>
            <a:pPr lvl="1">
              <a:lnSpc>
                <a:spcPct val="110000"/>
              </a:lnSpc>
            </a:pPr>
            <a:r>
              <a:rPr lang="en-US" sz="1400"/>
              <a:t>Take the WLC IP as input</a:t>
            </a:r>
          </a:p>
          <a:p>
            <a:pPr lvl="1">
              <a:lnSpc>
                <a:spcPct val="110000"/>
              </a:lnSpc>
            </a:pPr>
            <a:r>
              <a:rPr lang="en-US" sz="1400"/>
              <a:t>Prints the WLC IP with some text as output, then quits</a:t>
            </a:r>
          </a:p>
          <a:p>
            <a:pPr>
              <a:lnSpc>
                <a:spcPct val="110000"/>
              </a:lnSpc>
            </a:pPr>
            <a:r>
              <a:rPr lang="en-US" sz="1600"/>
              <a:t>Task 2: Extend the script, so it will</a:t>
            </a:r>
          </a:p>
          <a:p>
            <a:pPr lvl="1">
              <a:lnSpc>
                <a:spcPct val="110000"/>
              </a:lnSpc>
            </a:pPr>
            <a:r>
              <a:rPr lang="en-US" sz="1400"/>
              <a:t>Ask for username and password</a:t>
            </a:r>
          </a:p>
          <a:p>
            <a:pPr lvl="1">
              <a:lnSpc>
                <a:spcPct val="110000"/>
              </a:lnSpc>
            </a:pPr>
            <a:r>
              <a:rPr lang="en-US" sz="1400"/>
              <a:t>Connect to the IP using the username and password</a:t>
            </a:r>
          </a:p>
          <a:p>
            <a:pPr lvl="1">
              <a:lnSpc>
                <a:spcPct val="110000"/>
              </a:lnSpc>
            </a:pPr>
            <a:r>
              <a:rPr lang="en-US" sz="1400"/>
              <a:t>Do a show command (show </a:t>
            </a:r>
            <a:r>
              <a:rPr lang="en-US" sz="1400" err="1"/>
              <a:t>ip</a:t>
            </a:r>
            <a:r>
              <a:rPr lang="en-US" sz="1400"/>
              <a:t> interfaces brief or something), then quits</a:t>
            </a:r>
          </a:p>
          <a:p>
            <a:pPr>
              <a:lnSpc>
                <a:spcPct val="110000"/>
              </a:lnSpc>
            </a:pPr>
            <a:r>
              <a:rPr lang="en-US" sz="1600"/>
              <a:t>(optional) Task 3: Extend the script, so it will</a:t>
            </a:r>
          </a:p>
          <a:p>
            <a:pPr lvl="1">
              <a:lnSpc>
                <a:spcPct val="110000"/>
              </a:lnSpc>
            </a:pPr>
            <a:r>
              <a:rPr lang="en-US" sz="1400"/>
              <a:t>Present a menu with the 4 choices from previous slide</a:t>
            </a:r>
          </a:p>
          <a:p>
            <a:pPr lvl="1">
              <a:lnSpc>
                <a:spcPct val="110000"/>
              </a:lnSpc>
            </a:pPr>
            <a:r>
              <a:rPr lang="en-US" sz="1400"/>
              <a:t>Run the commands, then quit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Tasks</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D63BDDD5-B0EB-8347-983B-160996FDD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64694" y="408133"/>
            <a:ext cx="1855036" cy="895807"/>
          </a:xfrm>
          <a:prstGeom prst="rect">
            <a:avLst/>
          </a:prstGeom>
        </p:spPr>
      </p:pic>
      <p:cxnSp>
        <p:nvCxnSpPr>
          <p:cNvPr id="21" name="Straight Arrow Connector 20">
            <a:extLst>
              <a:ext uri="{FF2B5EF4-FFF2-40B4-BE49-F238E27FC236}">
                <a16:creationId xmlns:a16="http://schemas.microsoft.com/office/drawing/2014/main" id="{CEA9D3BF-B470-C67E-0955-A23299E48D62}"/>
              </a:ext>
            </a:extLst>
          </p:cNvPr>
          <p:cNvCxnSpPr>
            <a:cxnSpLocks/>
            <a:endCxn id="20" idx="1"/>
          </p:cNvCxnSpPr>
          <p:nvPr/>
        </p:nvCxnSpPr>
        <p:spPr>
          <a:xfrm flipV="1">
            <a:off x="5336597" y="856037"/>
            <a:ext cx="3328097" cy="202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60A9F1B-594A-9431-7DC4-BDA92BD7B2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2" name="TextBox 1">
            <a:extLst>
              <a:ext uri="{FF2B5EF4-FFF2-40B4-BE49-F238E27FC236}">
                <a16:creationId xmlns:a16="http://schemas.microsoft.com/office/drawing/2014/main" id="{36CD9F61-7AD0-464C-BB1F-280E9D4DCAA1}"/>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Tree>
    <p:extLst>
      <p:ext uri="{BB962C8B-B14F-4D97-AF65-F5344CB8AC3E}">
        <p14:creationId xmlns:p14="http://schemas.microsoft.com/office/powerpoint/2010/main" val="5649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5683289"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Start with the print command, printing a static text</a:t>
            </a:r>
          </a:p>
          <a:p>
            <a:pPr>
              <a:lnSpc>
                <a:spcPct val="110000"/>
              </a:lnSpc>
            </a:pPr>
            <a:endParaRPr lang="en-US" sz="1400"/>
          </a:p>
          <a:p>
            <a:pPr>
              <a:lnSpc>
                <a:spcPct val="110000"/>
              </a:lnSpc>
            </a:pPr>
            <a:endParaRPr lang="en-US" sz="1400"/>
          </a:p>
          <a:p>
            <a:pPr>
              <a:lnSpc>
                <a:spcPct val="110000"/>
              </a:lnSpc>
            </a:pPr>
            <a:r>
              <a:rPr lang="en-US" sz="1400"/>
              <a:t>Then add the input, which is saved to a variable "</a:t>
            </a:r>
            <a:r>
              <a:rPr lang="en-US" sz="1400" err="1"/>
              <a:t>wlc_ip</a:t>
            </a:r>
            <a:r>
              <a:rPr lang="en-US" sz="1400"/>
              <a:t>"</a:t>
            </a:r>
          </a:p>
          <a:p>
            <a:pPr>
              <a:lnSpc>
                <a:spcPct val="110000"/>
              </a:lnSpc>
            </a:pPr>
            <a:endParaRPr lang="en-US" sz="1400"/>
          </a:p>
          <a:p>
            <a:pPr>
              <a:lnSpc>
                <a:spcPct val="110000"/>
              </a:lnSpc>
            </a:pPr>
            <a:r>
              <a:rPr lang="en-US" sz="1400"/>
              <a:t>Notice the "f-string" formatting of the printed text. This is widely used in Python to use variables inside strings. </a:t>
            </a:r>
          </a:p>
          <a:p>
            <a:pPr>
              <a:lnSpc>
                <a:spcPct val="110000"/>
              </a:lnSpc>
            </a:pPr>
            <a:endParaRPr lang="en-US" sz="1400"/>
          </a:p>
          <a:p>
            <a:pPr>
              <a:lnSpc>
                <a:spcPct val="110000"/>
              </a:lnSpc>
            </a:pPr>
            <a:r>
              <a:rPr lang="en-US" sz="1400"/>
              <a:t>To keep this short and simple, we have no error checking. So the "IP" you enter could just as well be "</a:t>
            </a:r>
            <a:r>
              <a:rPr lang="en-US" sz="1400" err="1"/>
              <a:t>blablabla</a:t>
            </a:r>
            <a:r>
              <a:rPr lang="en-US" sz="1400"/>
              <a:t>"</a:t>
            </a:r>
          </a:p>
          <a:p>
            <a:pPr>
              <a:lnSpc>
                <a:spcPct val="110000"/>
              </a:lnSpc>
            </a:pPr>
            <a:r>
              <a:rPr lang="en-US" sz="1400"/>
              <a:t>This will be the case in most of these labs, it is by design</a:t>
            </a:r>
          </a:p>
          <a:p>
            <a:pPr>
              <a:lnSpc>
                <a:spcPct val="110000"/>
              </a:lnSpc>
            </a:pPr>
            <a:r>
              <a:rPr lang="en-US" sz="1400"/>
              <a:t>Depending on the usage of your script, you should probably add some error checking, especially if used by others. One example would be to use regex to check if the value is a correct IP address, so the output could be like this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1</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cxnSp>
        <p:nvCxnSpPr>
          <p:cNvPr id="19" name="Straight Arrow Connector 18">
            <a:extLst>
              <a:ext uri="{FF2B5EF4-FFF2-40B4-BE49-F238E27FC236}">
                <a16:creationId xmlns:a16="http://schemas.microsoft.com/office/drawing/2014/main" id="{E9F774F3-DA97-953B-F36F-032CBD22708B}"/>
              </a:ext>
            </a:extLst>
          </p:cNvPr>
          <p:cNvCxnSpPr>
            <a:cxnSpLocks/>
            <a:stCxn id="9" idx="3"/>
          </p:cNvCxnSpPr>
          <p:nvPr/>
        </p:nvCxnSpPr>
        <p:spPr>
          <a:xfrm flipV="1">
            <a:off x="3643424" y="1608083"/>
            <a:ext cx="3192504" cy="2139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5D99F7A-35E2-AFDB-49BE-C4E252E7E734}"/>
              </a:ext>
            </a:extLst>
          </p:cNvPr>
          <p:cNvSpPr txBox="1"/>
          <p:nvPr/>
        </p:nvSpPr>
        <p:spPr>
          <a:xfrm>
            <a:off x="6835928" y="1446405"/>
            <a:ext cx="3385149" cy="42152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err="1"/>
              <a:t>WLC</a:t>
            </a:r>
            <a:r>
              <a:rPr lang="fr-FR" sz="1000"/>
              <a:t> IP:</a:t>
            </a:r>
            <a:endParaRPr lang="en-US" sz="1000">
              <a:solidFill>
                <a:srgbClr val="EEE8D5"/>
              </a:solidFill>
              <a:latin typeface="Consolas" panose="020B0609020204030204" pitchFamily="49" charset="0"/>
            </a:endParaRPr>
          </a:p>
        </p:txBody>
      </p:sp>
      <p:pic>
        <p:nvPicPr>
          <p:cNvPr id="9" name="Picture 8">
            <a:extLst>
              <a:ext uri="{FF2B5EF4-FFF2-40B4-BE49-F238E27FC236}">
                <a16:creationId xmlns:a16="http://schemas.microsoft.com/office/drawing/2014/main" id="{D824731C-837B-1C5D-8C83-6C317E783DF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71262" y="1434933"/>
            <a:ext cx="2772162" cy="774194"/>
          </a:xfrm>
          <a:prstGeom prst="rect">
            <a:avLst/>
          </a:prstGeom>
        </p:spPr>
      </p:pic>
      <p:pic>
        <p:nvPicPr>
          <p:cNvPr id="15" name="Picture 14">
            <a:extLst>
              <a:ext uri="{FF2B5EF4-FFF2-40B4-BE49-F238E27FC236}">
                <a16:creationId xmlns:a16="http://schemas.microsoft.com/office/drawing/2014/main" id="{E79BB8AB-D691-8CA3-1C7E-4E324D52E840}"/>
              </a:ext>
            </a:extLst>
          </p:cNvPr>
          <p:cNvPicPr>
            <a:picLocks noChangeAspect="1"/>
          </p:cNvPicPr>
          <p:nvPr/>
        </p:nvPicPr>
        <p:blipFill rotWithShape="1">
          <a:blip r:embed="rId4"/>
          <a:srcRect b="18556"/>
          <a:stretch/>
        </p:blipFill>
        <p:spPr>
          <a:xfrm>
            <a:off x="827406" y="2495686"/>
            <a:ext cx="3067478" cy="450001"/>
          </a:xfrm>
          <a:prstGeom prst="rect">
            <a:avLst/>
          </a:prstGeom>
        </p:spPr>
      </p:pic>
      <p:cxnSp>
        <p:nvCxnSpPr>
          <p:cNvPr id="16" name="Straight Arrow Connector 15">
            <a:extLst>
              <a:ext uri="{FF2B5EF4-FFF2-40B4-BE49-F238E27FC236}">
                <a16:creationId xmlns:a16="http://schemas.microsoft.com/office/drawing/2014/main" id="{B7C2EF6A-78BE-1345-9519-1E1E60058E69}"/>
              </a:ext>
            </a:extLst>
          </p:cNvPr>
          <p:cNvCxnSpPr>
            <a:cxnSpLocks/>
            <a:stCxn id="15" idx="3"/>
          </p:cNvCxnSpPr>
          <p:nvPr/>
        </p:nvCxnSpPr>
        <p:spPr>
          <a:xfrm flipV="1">
            <a:off x="3894884" y="2576558"/>
            <a:ext cx="2941044" cy="14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B5B82F4-E97F-4A8E-257B-50BE8A91552A}"/>
              </a:ext>
            </a:extLst>
          </p:cNvPr>
          <p:cNvSpPr txBox="1"/>
          <p:nvPr/>
        </p:nvSpPr>
        <p:spPr>
          <a:xfrm>
            <a:off x="6835928" y="2414880"/>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1.2.3.4</a:t>
            </a:r>
          </a:p>
          <a:p>
            <a:pPr lvl="1"/>
            <a:r>
              <a:rPr lang="fr-FR" sz="1000"/>
              <a:t>The </a:t>
            </a:r>
            <a:r>
              <a:rPr lang="fr-FR" sz="1000" err="1"/>
              <a:t>WLC</a:t>
            </a:r>
            <a:r>
              <a:rPr lang="fr-FR" sz="1000"/>
              <a:t> IP </a:t>
            </a:r>
            <a:r>
              <a:rPr lang="fr-FR" sz="1000" err="1"/>
              <a:t>is</a:t>
            </a:r>
            <a:r>
              <a:rPr lang="fr-FR" sz="1000"/>
              <a:t>: 1.2.3.4</a:t>
            </a:r>
            <a:endParaRPr lang="en-US" sz="1000">
              <a:solidFill>
                <a:srgbClr val="EEE8D5"/>
              </a:solidFill>
              <a:latin typeface="Consolas" panose="020B0609020204030204" pitchFamily="49" charset="0"/>
            </a:endParaRPr>
          </a:p>
        </p:txBody>
      </p:sp>
      <p:sp>
        <p:nvSpPr>
          <p:cNvPr id="21" name="TextBox 20">
            <a:extLst>
              <a:ext uri="{FF2B5EF4-FFF2-40B4-BE49-F238E27FC236}">
                <a16:creationId xmlns:a16="http://schemas.microsoft.com/office/drawing/2014/main" id="{08D836BC-9E18-D0A6-3D5C-03A9F0662FA3}"/>
              </a:ext>
            </a:extLst>
          </p:cNvPr>
          <p:cNvSpPr txBox="1"/>
          <p:nvPr/>
        </p:nvSpPr>
        <p:spPr>
          <a:xfrm>
            <a:off x="6835927" y="4032405"/>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a:t>The </a:t>
            </a:r>
            <a:r>
              <a:rPr lang="fr-FR" sz="1000" err="1"/>
              <a:t>WLC</a:t>
            </a:r>
            <a:r>
              <a:rPr lang="fr-FR" sz="1000"/>
              <a:t> IP </a:t>
            </a:r>
            <a:r>
              <a:rPr lang="fr-FR" sz="1000" err="1"/>
              <a:t>is</a:t>
            </a:r>
            <a:r>
              <a:rPr lang="fr-FR" sz="1000"/>
              <a:t>: blablabla</a:t>
            </a:r>
            <a:endParaRPr lang="en-US" sz="1000">
              <a:solidFill>
                <a:srgbClr val="EEE8D5"/>
              </a:solidFill>
              <a:latin typeface="Consolas" panose="020B0609020204030204" pitchFamily="49" charset="0"/>
            </a:endParaRPr>
          </a:p>
        </p:txBody>
      </p:sp>
      <p:sp>
        <p:nvSpPr>
          <p:cNvPr id="25" name="TextBox 24">
            <a:extLst>
              <a:ext uri="{FF2B5EF4-FFF2-40B4-BE49-F238E27FC236}">
                <a16:creationId xmlns:a16="http://schemas.microsoft.com/office/drawing/2014/main" id="{41A67FA0-438B-BFEC-E423-44FF6DDF7D0C}"/>
              </a:ext>
            </a:extLst>
          </p:cNvPr>
          <p:cNvSpPr txBox="1"/>
          <p:nvPr/>
        </p:nvSpPr>
        <p:spPr>
          <a:xfrm>
            <a:off x="6835928" y="5077882"/>
            <a:ext cx="3385149" cy="590803"/>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blablabla</a:t>
            </a:r>
          </a:p>
          <a:p>
            <a:pPr lvl="1"/>
            <a:r>
              <a:rPr lang="fr-FR" sz="1000" err="1">
                <a:solidFill>
                  <a:srgbClr val="EEE8D5"/>
                </a:solidFill>
                <a:latin typeface="Consolas" panose="020B0609020204030204" pitchFamily="49" charset="0"/>
              </a:rPr>
              <a:t>Invalid</a:t>
            </a:r>
            <a:r>
              <a:rPr lang="fr-FR" sz="1000">
                <a:solidFill>
                  <a:srgbClr val="EEE8D5"/>
                </a:solidFill>
                <a:latin typeface="Consolas" panose="020B0609020204030204" pitchFamily="49" charset="0"/>
              </a:rPr>
              <a:t> IP </a:t>
            </a:r>
            <a:r>
              <a:rPr lang="fr-FR" sz="1000" err="1">
                <a:solidFill>
                  <a:srgbClr val="EEE8D5"/>
                </a:solidFill>
                <a:latin typeface="Consolas" panose="020B0609020204030204" pitchFamily="49" charset="0"/>
              </a:rPr>
              <a:t>address</a:t>
            </a:r>
            <a:r>
              <a:rPr lang="fr-FR" sz="1000">
                <a:solidFill>
                  <a:srgbClr val="EEE8D5"/>
                </a:solidFill>
                <a:latin typeface="Consolas" panose="020B0609020204030204" pitchFamily="49" charset="0"/>
              </a:rPr>
              <a:t>, </a:t>
            </a:r>
            <a:r>
              <a:rPr lang="fr-FR" sz="1000" err="1">
                <a:solidFill>
                  <a:srgbClr val="EEE8D5"/>
                </a:solidFill>
                <a:latin typeface="Consolas" panose="020B0609020204030204" pitchFamily="49" charset="0"/>
              </a:rPr>
              <a:t>exiting</a:t>
            </a:r>
            <a:r>
              <a:rPr lang="fr-FR" sz="1000">
                <a:solidFill>
                  <a:srgbClr val="EEE8D5"/>
                </a:solidFill>
                <a:latin typeface="Consolas" panose="020B0609020204030204" pitchFamily="49" charset="0"/>
              </a:rPr>
              <a:t>...</a:t>
            </a:r>
            <a:endParaRPr lang="en-US" sz="1000">
              <a:solidFill>
                <a:srgbClr val="EEE8D5"/>
              </a:solidFill>
              <a:latin typeface="Consolas" panose="020B0609020204030204" pitchFamily="49" charset="0"/>
            </a:endParaRPr>
          </a:p>
        </p:txBody>
      </p:sp>
      <p:cxnSp>
        <p:nvCxnSpPr>
          <p:cNvPr id="28" name="Straight Arrow Connector 27">
            <a:extLst>
              <a:ext uri="{FF2B5EF4-FFF2-40B4-BE49-F238E27FC236}">
                <a16:creationId xmlns:a16="http://schemas.microsoft.com/office/drawing/2014/main" id="{32DB69AB-44B2-EA71-FA46-42BA1715F4D4}"/>
              </a:ext>
            </a:extLst>
          </p:cNvPr>
          <p:cNvCxnSpPr>
            <a:cxnSpLocks/>
            <a:endCxn id="21" idx="1"/>
          </p:cNvCxnSpPr>
          <p:nvPr/>
        </p:nvCxnSpPr>
        <p:spPr>
          <a:xfrm>
            <a:off x="6006905" y="4284437"/>
            <a:ext cx="829022" cy="43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41F386B-2DCA-AFC6-6E00-6B5329CA01BD}"/>
              </a:ext>
            </a:extLst>
          </p:cNvPr>
          <p:cNvCxnSpPr>
            <a:cxnSpLocks/>
          </p:cNvCxnSpPr>
          <p:nvPr/>
        </p:nvCxnSpPr>
        <p:spPr>
          <a:xfrm flipV="1">
            <a:off x="5680289" y="5391614"/>
            <a:ext cx="1155638" cy="349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12F80C33-FA50-6D9B-849A-79AD03F2EFEF}"/>
              </a:ext>
            </a:extLst>
          </p:cNvPr>
          <p:cNvPicPr>
            <a:picLocks noChangeAspect="1"/>
          </p:cNvPicPr>
          <p:nvPr/>
        </p:nvPicPr>
        <p:blipFill>
          <a:blip r:embed="rId5"/>
          <a:stretch>
            <a:fillRect/>
          </a:stretch>
        </p:blipFill>
        <p:spPr>
          <a:xfrm>
            <a:off x="8203730" y="424939"/>
            <a:ext cx="3489724" cy="624743"/>
          </a:xfrm>
          <a:prstGeom prst="rect">
            <a:avLst/>
          </a:prstGeom>
          <a:ln>
            <a:solidFill>
              <a:schemeClr val="tx1"/>
            </a:solidFill>
          </a:ln>
        </p:spPr>
      </p:pic>
    </p:spTree>
    <p:extLst>
      <p:ext uri="{BB962C8B-B14F-4D97-AF65-F5344CB8AC3E}">
        <p14:creationId xmlns:p14="http://schemas.microsoft.com/office/powerpoint/2010/main" val="268704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23900"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Building on the work from Task 1, we add user/pass input</a:t>
            </a:r>
          </a:p>
          <a:p>
            <a:pPr>
              <a:lnSpc>
                <a:spcPct val="110000"/>
              </a:lnSpc>
            </a:pPr>
            <a:endParaRPr lang="en-US" sz="1400"/>
          </a:p>
          <a:p>
            <a:pPr>
              <a:lnSpc>
                <a:spcPct val="110000"/>
              </a:lnSpc>
            </a:pPr>
            <a:endParaRPr lang="en-US" sz="1400"/>
          </a:p>
          <a:p>
            <a:pPr>
              <a:lnSpc>
                <a:spcPct val="110000"/>
              </a:lnSpc>
            </a:pPr>
            <a:r>
              <a:rPr lang="en-US" sz="1400"/>
              <a:t>Now, we will make Netmiko connect and run a command</a:t>
            </a:r>
          </a:p>
          <a:p>
            <a:pPr lvl="1">
              <a:lnSpc>
                <a:spcPct val="110000"/>
              </a:lnSpc>
            </a:pPr>
            <a:r>
              <a:rPr lang="en-US" sz="1200"/>
              <a:t>import the </a:t>
            </a:r>
            <a:r>
              <a:rPr lang="en-US" sz="1200" err="1"/>
              <a:t>ConnectHandler</a:t>
            </a:r>
            <a:r>
              <a:rPr lang="en-US" sz="1200"/>
              <a:t> function from Netmiko</a:t>
            </a:r>
          </a:p>
          <a:p>
            <a:pPr lvl="1">
              <a:lnSpc>
                <a:spcPct val="110000"/>
              </a:lnSpc>
            </a:pPr>
            <a:endParaRPr lang="en-US" sz="1200"/>
          </a:p>
          <a:p>
            <a:pPr lvl="1">
              <a:lnSpc>
                <a:spcPct val="110000"/>
              </a:lnSpc>
            </a:pPr>
            <a:r>
              <a:rPr lang="en-US" sz="1200"/>
              <a:t>Create a "</a:t>
            </a:r>
            <a:r>
              <a:rPr lang="en-US" sz="1200" err="1"/>
              <a:t>cisco_wlc</a:t>
            </a:r>
            <a:r>
              <a:rPr lang="en-US" sz="1200"/>
              <a:t>" dictionary which </a:t>
            </a:r>
            <a:r>
              <a:rPr lang="en-US" sz="1200" err="1"/>
              <a:t>ConnectHandler</a:t>
            </a:r>
            <a:r>
              <a:rPr lang="en-US" sz="1200"/>
              <a:t> use as input</a:t>
            </a:r>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"command" variable, which we print, and send to the WLC</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2</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7" name="TextBox 16">
            <a:extLst>
              <a:ext uri="{FF2B5EF4-FFF2-40B4-BE49-F238E27FC236}">
                <a16:creationId xmlns:a16="http://schemas.microsoft.com/office/drawing/2014/main" id="{3B5B82F4-E97F-4A8E-257B-50BE8A91552A}"/>
              </a:ext>
            </a:extLst>
          </p:cNvPr>
          <p:cNvSpPr txBox="1"/>
          <p:nvPr/>
        </p:nvSpPr>
        <p:spPr>
          <a:xfrm>
            <a:off x="8410565" y="4017560"/>
            <a:ext cx="3621024" cy="1945020"/>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err="1">
                <a:solidFill>
                  <a:srgbClr val="6D6D6D"/>
                </a:solidFill>
              </a:rPr>
              <a:t>40_Python_Netmiko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fr-FR" sz="1000"/>
              <a:t>Enter </a:t>
            </a:r>
            <a:r>
              <a:rPr lang="fr-FR" sz="1000" err="1"/>
              <a:t>WLC</a:t>
            </a:r>
            <a:r>
              <a:rPr lang="fr-FR" sz="1000"/>
              <a:t> IP: 192.168.10.9</a:t>
            </a:r>
          </a:p>
          <a:p>
            <a:pPr lvl="1"/>
            <a:r>
              <a:rPr lang="fr-FR" sz="1000" err="1"/>
              <a:t>Username</a:t>
            </a:r>
            <a:r>
              <a:rPr lang="fr-FR" sz="1000"/>
              <a:t>: </a:t>
            </a:r>
            <a:r>
              <a:rPr lang="fr-FR" sz="1000" err="1"/>
              <a:t>devnet</a:t>
            </a:r>
            <a:r>
              <a:rPr lang="fr-FR" sz="1000"/>
              <a:t>-adm</a:t>
            </a:r>
          </a:p>
          <a:p>
            <a:pPr lvl="1"/>
            <a:r>
              <a:rPr lang="fr-FR" sz="1000" err="1">
                <a:solidFill>
                  <a:srgbClr val="EEE8D5"/>
                </a:solidFill>
                <a:latin typeface="Consolas" panose="020B0609020204030204" pitchFamily="49" charset="0"/>
              </a:rPr>
              <a:t>Password</a:t>
            </a:r>
            <a:r>
              <a:rPr lang="fr-FR" sz="1000">
                <a:solidFill>
                  <a:srgbClr val="EEE8D5"/>
                </a:solidFill>
                <a:latin typeface="Consolas" panose="020B0609020204030204" pitchFamily="49" charset="0"/>
              </a:rPr>
              <a:t>:</a:t>
            </a:r>
          </a:p>
          <a:p>
            <a:pPr lvl="1"/>
            <a:r>
              <a:rPr lang="en-US" sz="1000">
                <a:solidFill>
                  <a:srgbClr val="EEE8D5"/>
                </a:solidFill>
                <a:latin typeface="Consolas" panose="020B0609020204030204" pitchFamily="49" charset="0"/>
              </a:rPr>
              <a:t>Command: show </a:t>
            </a:r>
            <a:r>
              <a:rPr lang="en-US" sz="1000" err="1">
                <a:solidFill>
                  <a:srgbClr val="EEE8D5"/>
                </a:solidFill>
                <a:latin typeface="Consolas" panose="020B0609020204030204" pitchFamily="49" charset="0"/>
              </a:rPr>
              <a:t>ip</a:t>
            </a:r>
            <a:r>
              <a:rPr lang="en-US" sz="1000">
                <a:solidFill>
                  <a:srgbClr val="EEE8D5"/>
                </a:solidFill>
                <a:latin typeface="Consolas" panose="020B0609020204030204" pitchFamily="49" charset="0"/>
              </a:rPr>
              <a:t> int brief</a:t>
            </a:r>
          </a:p>
          <a:p>
            <a:pPr lvl="1"/>
            <a:r>
              <a:rPr lang="en-US" sz="1000">
                <a:solidFill>
                  <a:srgbClr val="EEE8D5"/>
                </a:solidFill>
                <a:latin typeface="Consolas" panose="020B0609020204030204" pitchFamily="49" charset="0"/>
              </a:rPr>
              <a:t>Interface              IP-Address      OK? Method</a:t>
            </a:r>
          </a:p>
          <a:p>
            <a:pPr lvl="1"/>
            <a:r>
              <a:rPr lang="en-US" sz="1000" err="1">
                <a:solidFill>
                  <a:srgbClr val="EEE8D5"/>
                </a:solidFill>
                <a:latin typeface="Consolas" panose="020B0609020204030204" pitchFamily="49" charset="0"/>
              </a:rPr>
              <a:t>GigabitEthernet1</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GigabitEthernet2</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GigabitEthernet3</a:t>
            </a:r>
            <a:r>
              <a:rPr lang="en-US" sz="1000">
                <a:solidFill>
                  <a:srgbClr val="EEE8D5"/>
                </a:solidFill>
                <a:latin typeface="Consolas" panose="020B0609020204030204" pitchFamily="49" charset="0"/>
              </a:rPr>
              <a:t>       unassigned      YES unset   </a:t>
            </a:r>
          </a:p>
          <a:p>
            <a:pPr lvl="1"/>
            <a:r>
              <a:rPr lang="en-US" sz="1000" err="1">
                <a:solidFill>
                  <a:srgbClr val="EEE8D5"/>
                </a:solidFill>
                <a:latin typeface="Consolas" panose="020B0609020204030204" pitchFamily="49" charset="0"/>
              </a:rPr>
              <a:t>Vlan1</a:t>
            </a:r>
            <a:r>
              <a:rPr lang="en-US" sz="1000">
                <a:solidFill>
                  <a:srgbClr val="EEE8D5"/>
                </a:solidFill>
                <a:latin typeface="Consolas" panose="020B0609020204030204" pitchFamily="49" charset="0"/>
              </a:rPr>
              <a:t>                  unassigned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a:p>
            <a:pPr lvl="1"/>
            <a:r>
              <a:rPr lang="en-US" sz="1000" err="1">
                <a:solidFill>
                  <a:srgbClr val="EEE8D5"/>
                </a:solidFill>
                <a:latin typeface="Consolas" panose="020B0609020204030204" pitchFamily="49" charset="0"/>
              </a:rPr>
              <a:t>Vlan10</a:t>
            </a:r>
            <a:r>
              <a:rPr lang="en-US" sz="1000">
                <a:solidFill>
                  <a:srgbClr val="EEE8D5"/>
                </a:solidFill>
                <a:latin typeface="Consolas" panose="020B0609020204030204" pitchFamily="49" charset="0"/>
              </a:rPr>
              <a:t>                 192.168.10.10   YES </a:t>
            </a:r>
            <a:r>
              <a:rPr lang="en-US" sz="1000" err="1">
                <a:solidFill>
                  <a:srgbClr val="EEE8D5"/>
                </a:solidFill>
                <a:latin typeface="Consolas" panose="020B0609020204030204" pitchFamily="49" charset="0"/>
              </a:rPr>
              <a:t>NVRAM</a:t>
            </a:r>
            <a:r>
              <a:rPr lang="en-US" sz="1000">
                <a:solidFill>
                  <a:srgbClr val="EEE8D5"/>
                </a:solidFill>
                <a:latin typeface="Consolas" panose="020B0609020204030204" pitchFamily="49" charset="0"/>
              </a:rPr>
              <a:t>  </a:t>
            </a:r>
          </a:p>
        </p:txBody>
      </p:sp>
      <p:pic>
        <p:nvPicPr>
          <p:cNvPr id="3" name="Picture 2">
            <a:extLst>
              <a:ext uri="{FF2B5EF4-FFF2-40B4-BE49-F238E27FC236}">
                <a16:creationId xmlns:a16="http://schemas.microsoft.com/office/drawing/2014/main" id="{2628B50A-A84A-F3C8-1362-FAB6CBE06AF7}"/>
              </a:ext>
            </a:extLst>
          </p:cNvPr>
          <p:cNvPicPr>
            <a:picLocks noChangeAspect="1"/>
          </p:cNvPicPr>
          <p:nvPr/>
        </p:nvPicPr>
        <p:blipFill rotWithShape="1">
          <a:blip r:embed="rId3"/>
          <a:srcRect l="5028" t="20459" b="9985"/>
          <a:stretch/>
        </p:blipFill>
        <p:spPr>
          <a:xfrm>
            <a:off x="875717" y="1428821"/>
            <a:ext cx="3718432" cy="781869"/>
          </a:xfrm>
          <a:prstGeom prst="rect">
            <a:avLst/>
          </a:prstGeom>
        </p:spPr>
      </p:pic>
      <p:pic>
        <p:nvPicPr>
          <p:cNvPr id="4" name="Picture 3">
            <a:extLst>
              <a:ext uri="{FF2B5EF4-FFF2-40B4-BE49-F238E27FC236}">
                <a16:creationId xmlns:a16="http://schemas.microsoft.com/office/drawing/2014/main" id="{A21CCE5B-19C0-22EB-B375-BD21EF460E41}"/>
              </a:ext>
            </a:extLst>
          </p:cNvPr>
          <p:cNvPicPr>
            <a:picLocks noChangeAspect="1"/>
          </p:cNvPicPr>
          <p:nvPr/>
        </p:nvPicPr>
        <p:blipFill>
          <a:blip r:embed="rId4"/>
          <a:stretch>
            <a:fillRect/>
          </a:stretch>
        </p:blipFill>
        <p:spPr>
          <a:xfrm>
            <a:off x="1301028" y="2973109"/>
            <a:ext cx="3381847" cy="190527"/>
          </a:xfrm>
          <a:prstGeom prst="rect">
            <a:avLst/>
          </a:prstGeom>
        </p:spPr>
      </p:pic>
      <p:pic>
        <p:nvPicPr>
          <p:cNvPr id="7" name="Picture 6">
            <a:extLst>
              <a:ext uri="{FF2B5EF4-FFF2-40B4-BE49-F238E27FC236}">
                <a16:creationId xmlns:a16="http://schemas.microsoft.com/office/drawing/2014/main" id="{D017F3BD-CCBD-4129-FA46-A8CB5E5F67B1}"/>
              </a:ext>
            </a:extLst>
          </p:cNvPr>
          <p:cNvPicPr>
            <a:picLocks noChangeAspect="1"/>
          </p:cNvPicPr>
          <p:nvPr/>
        </p:nvPicPr>
        <p:blipFill>
          <a:blip r:embed="rId5"/>
          <a:stretch>
            <a:fillRect/>
          </a:stretch>
        </p:blipFill>
        <p:spPr>
          <a:xfrm>
            <a:off x="1301028" y="3544157"/>
            <a:ext cx="3867690" cy="1267002"/>
          </a:xfrm>
          <a:prstGeom prst="rect">
            <a:avLst/>
          </a:prstGeom>
        </p:spPr>
      </p:pic>
      <p:pic>
        <p:nvPicPr>
          <p:cNvPr id="10" name="Picture 9">
            <a:extLst>
              <a:ext uri="{FF2B5EF4-FFF2-40B4-BE49-F238E27FC236}">
                <a16:creationId xmlns:a16="http://schemas.microsoft.com/office/drawing/2014/main" id="{DF2D746B-4DC0-23E9-9790-32C4562C911D}"/>
              </a:ext>
            </a:extLst>
          </p:cNvPr>
          <p:cNvPicPr>
            <a:picLocks noChangeAspect="1"/>
          </p:cNvPicPr>
          <p:nvPr/>
        </p:nvPicPr>
        <p:blipFill>
          <a:blip r:embed="rId6"/>
          <a:stretch>
            <a:fillRect/>
          </a:stretch>
        </p:blipFill>
        <p:spPr>
          <a:xfrm>
            <a:off x="1273867" y="5227683"/>
            <a:ext cx="3801005" cy="743054"/>
          </a:xfrm>
          <a:prstGeom prst="rect">
            <a:avLst/>
          </a:prstGeom>
        </p:spPr>
      </p:pic>
      <p:sp>
        <p:nvSpPr>
          <p:cNvPr id="11" name="The distance between the headline and the start of the body copy is always constant.…">
            <a:extLst>
              <a:ext uri="{FF2B5EF4-FFF2-40B4-BE49-F238E27FC236}">
                <a16:creationId xmlns:a16="http://schemas.microsoft.com/office/drawing/2014/main" id="{90D687CC-9CBB-3B00-F92E-64FE8F74780A}"/>
              </a:ext>
            </a:extLst>
          </p:cNvPr>
          <p:cNvSpPr txBox="1">
            <a:spLocks/>
          </p:cNvSpPr>
          <p:nvPr/>
        </p:nvSpPr>
        <p:spPr bwMode="gray">
          <a:xfrm>
            <a:off x="8410566" y="3090672"/>
            <a:ext cx="3779848" cy="926889"/>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output from running the script so far</a:t>
            </a:r>
          </a:p>
        </p:txBody>
      </p:sp>
      <p:pic>
        <p:nvPicPr>
          <p:cNvPr id="13" name="Picture 12">
            <a:extLst>
              <a:ext uri="{FF2B5EF4-FFF2-40B4-BE49-F238E27FC236}">
                <a16:creationId xmlns:a16="http://schemas.microsoft.com/office/drawing/2014/main" id="{61F47F24-644A-C783-9DFF-5694E05E6E77}"/>
              </a:ext>
            </a:extLst>
          </p:cNvPr>
          <p:cNvPicPr>
            <a:picLocks noChangeAspect="1"/>
          </p:cNvPicPr>
          <p:nvPr/>
        </p:nvPicPr>
        <p:blipFill>
          <a:blip r:embed="rId7"/>
          <a:stretch>
            <a:fillRect/>
          </a:stretch>
        </p:blipFill>
        <p:spPr>
          <a:xfrm>
            <a:off x="7889105" y="550695"/>
            <a:ext cx="4142484" cy="689449"/>
          </a:xfrm>
          <a:prstGeom prst="rect">
            <a:avLst/>
          </a:prstGeom>
          <a:ln>
            <a:solidFill>
              <a:schemeClr val="tx1"/>
            </a:solidFill>
          </a:ln>
        </p:spPr>
      </p:pic>
    </p:spTree>
    <p:extLst>
      <p:ext uri="{BB962C8B-B14F-4D97-AF65-F5344CB8AC3E}">
        <p14:creationId xmlns:p14="http://schemas.microsoft.com/office/powerpoint/2010/main" val="28137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871260" y="1009799"/>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To accomplish this you should separate the tasks into functions</a:t>
            </a:r>
          </a:p>
          <a:p>
            <a:pPr>
              <a:lnSpc>
                <a:spcPct val="110000"/>
              </a:lnSpc>
            </a:pPr>
            <a:r>
              <a:rPr lang="en-US" sz="1400"/>
              <a:t>You write a function this way</a:t>
            </a:r>
          </a:p>
          <a:p>
            <a:pPr>
              <a:lnSpc>
                <a:spcPct val="110000"/>
              </a:lnSpc>
            </a:pPr>
            <a:endParaRPr lang="en-US" sz="1400"/>
          </a:p>
          <a:p>
            <a:pPr>
              <a:lnSpc>
                <a:spcPct val="110000"/>
              </a:lnSpc>
            </a:pPr>
            <a:r>
              <a:rPr lang="en-US" sz="1400"/>
              <a:t>To use the function, use the function name</a:t>
            </a:r>
          </a:p>
          <a:p>
            <a:pPr>
              <a:lnSpc>
                <a:spcPct val="110000"/>
              </a:lnSpc>
            </a:pPr>
            <a:endParaRPr lang="en-US" sz="1400"/>
          </a:p>
          <a:p>
            <a:pPr>
              <a:lnSpc>
                <a:spcPct val="110000"/>
              </a:lnSpc>
            </a:pPr>
            <a:r>
              <a:rPr lang="en-US" sz="1400"/>
              <a:t>An example structure for Task3 can be:</a:t>
            </a:r>
          </a:p>
          <a:p>
            <a:pPr lvl="1">
              <a:lnSpc>
                <a:spcPct val="110000"/>
              </a:lnSpc>
            </a:pPr>
            <a:r>
              <a:rPr lang="en-US" sz="1200"/>
              <a:t>imports (same as Task2)</a:t>
            </a:r>
          </a:p>
          <a:p>
            <a:pPr lvl="1">
              <a:lnSpc>
                <a:spcPct val="110000"/>
              </a:lnSpc>
            </a:pPr>
            <a:r>
              <a:rPr lang="en-US" sz="1200"/>
              <a:t>Define functions for each menu choice (hints on next page)</a:t>
            </a:r>
          </a:p>
          <a:p>
            <a:pPr lvl="1">
              <a:lnSpc>
                <a:spcPct val="110000"/>
              </a:lnSpc>
            </a:pPr>
            <a:r>
              <a:rPr lang="en-US" sz="1200"/>
              <a:t>Setup </a:t>
            </a:r>
            <a:r>
              <a:rPr lang="en-US" sz="1200" err="1"/>
              <a:t>netmiko</a:t>
            </a: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endParaRPr lang="en-US" sz="1200"/>
          </a:p>
          <a:p>
            <a:pPr lvl="1">
              <a:lnSpc>
                <a:spcPct val="110000"/>
              </a:lnSpc>
            </a:pPr>
            <a:r>
              <a:rPr lang="en-US" sz="1200"/>
              <a:t>Create a while loop with a menu</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9" name="Picture 8">
            <a:extLst>
              <a:ext uri="{FF2B5EF4-FFF2-40B4-BE49-F238E27FC236}">
                <a16:creationId xmlns:a16="http://schemas.microsoft.com/office/drawing/2014/main" id="{7892F7F1-D4AA-05EF-0B30-A1BAE5BAE2A8}"/>
              </a:ext>
            </a:extLst>
          </p:cNvPr>
          <p:cNvPicPr>
            <a:picLocks noChangeAspect="1"/>
          </p:cNvPicPr>
          <p:nvPr/>
        </p:nvPicPr>
        <p:blipFill>
          <a:blip r:embed="rId3"/>
          <a:stretch>
            <a:fillRect/>
          </a:stretch>
        </p:blipFill>
        <p:spPr>
          <a:xfrm>
            <a:off x="1105418" y="1820203"/>
            <a:ext cx="3048425" cy="438211"/>
          </a:xfrm>
          <a:prstGeom prst="rect">
            <a:avLst/>
          </a:prstGeom>
        </p:spPr>
      </p:pic>
      <p:pic>
        <p:nvPicPr>
          <p:cNvPr id="11" name="Picture 10">
            <a:extLst>
              <a:ext uri="{FF2B5EF4-FFF2-40B4-BE49-F238E27FC236}">
                <a16:creationId xmlns:a16="http://schemas.microsoft.com/office/drawing/2014/main" id="{3F758987-DCFF-D31B-B941-39EF2F14D2CB}"/>
              </a:ext>
            </a:extLst>
          </p:cNvPr>
          <p:cNvPicPr>
            <a:picLocks noChangeAspect="1"/>
          </p:cNvPicPr>
          <p:nvPr/>
        </p:nvPicPr>
        <p:blipFill>
          <a:blip r:embed="rId4"/>
          <a:stretch>
            <a:fillRect/>
          </a:stretch>
        </p:blipFill>
        <p:spPr>
          <a:xfrm>
            <a:off x="1108987" y="2609923"/>
            <a:ext cx="1209844" cy="200053"/>
          </a:xfrm>
          <a:prstGeom prst="rect">
            <a:avLst/>
          </a:prstGeom>
        </p:spPr>
      </p:pic>
      <p:pic>
        <p:nvPicPr>
          <p:cNvPr id="18" name="Picture 17">
            <a:extLst>
              <a:ext uri="{FF2B5EF4-FFF2-40B4-BE49-F238E27FC236}">
                <a16:creationId xmlns:a16="http://schemas.microsoft.com/office/drawing/2014/main" id="{D6986A8B-EED4-ECF8-96F9-9E54523A26E7}"/>
              </a:ext>
            </a:extLst>
          </p:cNvPr>
          <p:cNvPicPr>
            <a:picLocks noChangeAspect="1"/>
          </p:cNvPicPr>
          <p:nvPr/>
        </p:nvPicPr>
        <p:blipFill>
          <a:blip r:embed="rId5"/>
          <a:stretch>
            <a:fillRect/>
          </a:stretch>
        </p:blipFill>
        <p:spPr>
          <a:xfrm>
            <a:off x="1571124" y="4297905"/>
            <a:ext cx="3137175" cy="1147960"/>
          </a:xfrm>
          <a:prstGeom prst="rect">
            <a:avLst/>
          </a:prstGeom>
        </p:spPr>
      </p:pic>
      <p:pic>
        <p:nvPicPr>
          <p:cNvPr id="4" name="Picture 3">
            <a:extLst>
              <a:ext uri="{FF2B5EF4-FFF2-40B4-BE49-F238E27FC236}">
                <a16:creationId xmlns:a16="http://schemas.microsoft.com/office/drawing/2014/main" id="{531B7EA9-A9BB-E6DA-5227-9A46AC3DF9C1}"/>
              </a:ext>
            </a:extLst>
          </p:cNvPr>
          <p:cNvPicPr>
            <a:picLocks noChangeAspect="1"/>
          </p:cNvPicPr>
          <p:nvPr/>
        </p:nvPicPr>
        <p:blipFill>
          <a:blip r:embed="rId6"/>
          <a:stretch>
            <a:fillRect/>
          </a:stretch>
        </p:blipFill>
        <p:spPr>
          <a:xfrm>
            <a:off x="6679962" y="1820203"/>
            <a:ext cx="5321775" cy="4159034"/>
          </a:xfrm>
          <a:prstGeom prst="rect">
            <a:avLst/>
          </a:prstGeom>
        </p:spPr>
      </p:pic>
      <p:cxnSp>
        <p:nvCxnSpPr>
          <p:cNvPr id="7" name="Straight Arrow Connector 6">
            <a:extLst>
              <a:ext uri="{FF2B5EF4-FFF2-40B4-BE49-F238E27FC236}">
                <a16:creationId xmlns:a16="http://schemas.microsoft.com/office/drawing/2014/main" id="{6B7BC07F-26B4-C8B4-FB8A-EAF23DD8D16C}"/>
              </a:ext>
            </a:extLst>
          </p:cNvPr>
          <p:cNvCxnSpPr>
            <a:cxnSpLocks/>
          </p:cNvCxnSpPr>
          <p:nvPr/>
        </p:nvCxnSpPr>
        <p:spPr>
          <a:xfrm flipV="1">
            <a:off x="4153843" y="4965192"/>
            <a:ext cx="2526119" cy="75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338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he distance between the headline and the start of the body copy is always constant.…">
            <a:extLst>
              <a:ext uri="{FF2B5EF4-FFF2-40B4-BE49-F238E27FC236}">
                <a16:creationId xmlns:a16="http://schemas.microsoft.com/office/drawing/2014/main" id="{CA2F9442-070B-BA64-8F1E-77CC31F7DB7A}"/>
              </a:ext>
            </a:extLst>
          </p:cNvPr>
          <p:cNvSpPr txBox="1">
            <a:spLocks/>
          </p:cNvSpPr>
          <p:nvPr/>
        </p:nvSpPr>
        <p:spPr bwMode="gray">
          <a:xfrm>
            <a:off x="242265" y="972000"/>
            <a:ext cx="6160476" cy="5123963"/>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Example of functions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Hints: Task 3</a:t>
            </a: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pic>
        <p:nvPicPr>
          <p:cNvPr id="20" name="Picture 19">
            <a:extLst>
              <a:ext uri="{FF2B5EF4-FFF2-40B4-BE49-F238E27FC236}">
                <a16:creationId xmlns:a16="http://schemas.microsoft.com/office/drawing/2014/main" id="{6D781F31-338E-D197-2A22-73E28C188270}"/>
              </a:ext>
            </a:extLst>
          </p:cNvPr>
          <p:cNvPicPr>
            <a:picLocks noChangeAspect="1"/>
          </p:cNvPicPr>
          <p:nvPr/>
        </p:nvPicPr>
        <p:blipFill>
          <a:blip r:embed="rId3"/>
          <a:stretch>
            <a:fillRect/>
          </a:stretch>
        </p:blipFill>
        <p:spPr>
          <a:xfrm>
            <a:off x="540000" y="1372993"/>
            <a:ext cx="6487430" cy="3696216"/>
          </a:xfrm>
          <a:prstGeom prst="rect">
            <a:avLst/>
          </a:prstGeom>
        </p:spPr>
      </p:pic>
    </p:spTree>
    <p:extLst>
      <p:ext uri="{BB962C8B-B14F-4D97-AF65-F5344CB8AC3E}">
        <p14:creationId xmlns:p14="http://schemas.microsoft.com/office/powerpoint/2010/main" val="28785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Python - Using </a:t>
            </a:r>
            <a:r>
              <a:rPr lang="en-GB" err="1"/>
              <a:t>Netmiko</a:t>
            </a:r>
            <a:r>
              <a:rPr lang="en-GB"/>
              <a:t>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4939814"/>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IP: ')</a:t>
            </a:r>
          </a:p>
          <a:p>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 input('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p>
          <a:p>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getpass.getpass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nText</a:t>
            </a:r>
            <a:r>
              <a:rPr lang="nb-NO" sz="500">
                <a:solidFill>
                  <a:srgbClr val="000000"/>
                </a:solidFill>
                <a:latin typeface="Consolas" panose="020B0609020204030204" pitchFamily="49" charset="0"/>
              </a:rPr>
              <a:t> 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#40: Python - Netmiko</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637791"/>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(automation-venv)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Lab40_Python_Netmiko$0_Python_Netmiko</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r>
              <a:rPr lang="en-US" sz="1000"/>
              <a:t>WLC IP: 192.168.10.9</a:t>
            </a:r>
          </a:p>
          <a:p>
            <a:pPr lvl="1"/>
            <a:r>
              <a:rPr lang="en-US" sz="1000"/>
              <a:t>Username: </a:t>
            </a:r>
            <a:r>
              <a:rPr lang="en-US" sz="1000" err="1"/>
              <a:t>devnet-adm</a:t>
            </a:r>
            <a:r>
              <a:rPr lang="en-US" sz="1000"/>
              <a:t>     </a:t>
            </a:r>
          </a:p>
          <a:p>
            <a:pPr lvl="1"/>
            <a:r>
              <a:rPr lang="en-US" sz="1000"/>
              <a:t>Password: </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Text 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Tree>
    <p:extLst>
      <p:ext uri="{BB962C8B-B14F-4D97-AF65-F5344CB8AC3E}">
        <p14:creationId xmlns:p14="http://schemas.microsoft.com/office/powerpoint/2010/main" val="65901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Get</a:t>
            </a:r>
            <a:r>
              <a:rPr lang="nb-NO" sz="1600"/>
              <a:t> </a:t>
            </a:r>
            <a:r>
              <a:rPr lang="nb-NO" sz="1600" err="1"/>
              <a:t>client</a:t>
            </a:r>
            <a:r>
              <a:rPr lang="nb-NO" sz="1600"/>
              <a:t> </a:t>
            </a:r>
            <a:r>
              <a:rPr lang="nb-NO" sz="1600" err="1"/>
              <a:t>table</a:t>
            </a:r>
            <a:r>
              <a:rPr lang="nb-NO" sz="1600"/>
              <a:t> from </a:t>
            </a:r>
            <a:r>
              <a:rPr lang="nb-NO" sz="1600" err="1"/>
              <a:t>WLC</a:t>
            </a:r>
            <a:r>
              <a:rPr lang="nb-NO" sz="1600"/>
              <a:t> </a:t>
            </a:r>
            <a:r>
              <a:rPr lang="nb-NO" sz="1600" err="1"/>
              <a:t>using</a:t>
            </a:r>
            <a:r>
              <a:rPr lang="nb-NO" sz="1600"/>
              <a:t> </a:t>
            </a:r>
            <a:r>
              <a:rPr lang="nb-NO" sz="1600" err="1"/>
              <a:t>RESTCONF</a:t>
            </a:r>
            <a:r>
              <a:rPr lang="nb-NO" sz="1600"/>
              <a:t> </a:t>
            </a:r>
            <a:r>
              <a:rPr lang="nb-NO" sz="1600" err="1"/>
              <a:t>call</a:t>
            </a:r>
            <a:endParaRPr lang="nb-NO" sz="1600"/>
          </a:p>
          <a:p>
            <a:pPr>
              <a:lnSpc>
                <a:spcPct val="110000"/>
              </a:lnSpc>
            </a:pPr>
            <a:r>
              <a:rPr lang="nb-NO" sz="1600" err="1"/>
              <a:t>Put</a:t>
            </a:r>
            <a:r>
              <a:rPr lang="nb-NO" sz="1600"/>
              <a:t> </a:t>
            </a:r>
            <a:r>
              <a:rPr lang="nb-NO" sz="1600" err="1"/>
              <a:t>client</a:t>
            </a:r>
            <a:r>
              <a:rPr lang="nb-NO" sz="1600"/>
              <a:t> </a:t>
            </a:r>
            <a:r>
              <a:rPr lang="nb-NO" sz="1600" err="1"/>
              <a:t>table</a:t>
            </a:r>
            <a:r>
              <a:rPr lang="nb-NO" sz="1600"/>
              <a:t> in pandas </a:t>
            </a:r>
            <a:r>
              <a:rPr lang="nb-NO" sz="1600" err="1"/>
              <a:t>dataframe</a:t>
            </a:r>
            <a:endParaRPr lang="nb-NO" sz="1600"/>
          </a:p>
          <a:p>
            <a:pPr>
              <a:lnSpc>
                <a:spcPct val="110000"/>
              </a:lnSpc>
            </a:pPr>
            <a:r>
              <a:rPr lang="nb-NO" sz="1600" err="1"/>
              <a:t>Export</a:t>
            </a:r>
            <a:r>
              <a:rPr lang="nb-NO" sz="1600"/>
              <a:t> to Excel</a:t>
            </a:r>
          </a:p>
          <a:p>
            <a:pPr>
              <a:lnSpc>
                <a:spcPct val="110000"/>
              </a:lnSpc>
            </a:pPr>
            <a:r>
              <a:rPr lang="nb-NO" sz="1600" err="1"/>
              <a:t>Very</a:t>
            </a:r>
            <a:r>
              <a:rPr lang="nb-NO" sz="1600"/>
              <a:t> </a:t>
            </a:r>
            <a:r>
              <a:rPr lang="nb-NO" sz="1600" err="1"/>
              <a:t>similar</a:t>
            </a:r>
            <a:r>
              <a:rPr lang="nb-NO" sz="1600"/>
              <a:t> to </a:t>
            </a:r>
            <a:r>
              <a:rPr lang="nb-NO" sz="1600" err="1"/>
              <a:t>getting</a:t>
            </a:r>
            <a:r>
              <a:rPr lang="nb-NO" sz="1600"/>
              <a:t> </a:t>
            </a:r>
            <a:r>
              <a:rPr lang="nb-NO" sz="1600" err="1"/>
              <a:t>the</a:t>
            </a:r>
            <a:r>
              <a:rPr lang="nb-NO" sz="1600"/>
              <a:t> AP </a:t>
            </a:r>
            <a:r>
              <a:rPr lang="nb-NO" sz="1600" err="1"/>
              <a:t>table</a:t>
            </a:r>
            <a:r>
              <a:rPr lang="nb-NO" sz="1600"/>
              <a:t> from Day 1</a:t>
            </a:r>
          </a:p>
          <a:p>
            <a:pPr>
              <a:lnSpc>
                <a:spcPct val="110000"/>
              </a:lnSpc>
            </a:pPr>
            <a:r>
              <a:rPr lang="nb-NO" sz="1600" err="1"/>
              <a:t>You</a:t>
            </a:r>
            <a:r>
              <a:rPr lang="nb-NO" sz="1600"/>
              <a:t> </a:t>
            </a:r>
            <a:r>
              <a:rPr lang="nb-NO" sz="1600" err="1"/>
              <a:t>can</a:t>
            </a:r>
            <a:r>
              <a:rPr lang="nb-NO" sz="1600"/>
              <a:t> </a:t>
            </a:r>
            <a:r>
              <a:rPr lang="nb-NO" sz="1600" err="1"/>
              <a:t>try</a:t>
            </a:r>
            <a:r>
              <a:rPr lang="nb-NO" sz="1600"/>
              <a:t> </a:t>
            </a:r>
            <a:r>
              <a:rPr lang="nb-NO" sz="1600" err="1"/>
              <a:t>recreating</a:t>
            </a:r>
            <a:r>
              <a:rPr lang="nb-NO" sz="1600"/>
              <a:t> </a:t>
            </a:r>
            <a:r>
              <a:rPr lang="nb-NO" sz="1600" err="1"/>
              <a:t>this</a:t>
            </a:r>
            <a:r>
              <a:rPr lang="nb-NO" sz="1600"/>
              <a:t> </a:t>
            </a:r>
            <a:r>
              <a:rPr lang="nb-NO" sz="1600" err="1"/>
              <a:t>using</a:t>
            </a:r>
            <a:r>
              <a:rPr lang="nb-NO" sz="1600"/>
              <a:t> </a:t>
            </a:r>
            <a:r>
              <a:rPr lang="nb-NO" sz="1600" err="1"/>
              <a:t>the</a:t>
            </a:r>
            <a:r>
              <a:rPr lang="nb-NO" sz="1600"/>
              <a:t> hints in </a:t>
            </a:r>
            <a:r>
              <a:rPr lang="nb-NO" sz="1600" err="1"/>
              <a:t>this</a:t>
            </a:r>
            <a:r>
              <a:rPr lang="nb-NO" sz="1600"/>
              <a:t> </a:t>
            </a:r>
            <a:r>
              <a:rPr lang="nb-NO" sz="1600" err="1"/>
              <a:t>exercise</a:t>
            </a:r>
            <a:endParaRPr lang="nb-NO" sz="1600"/>
          </a:p>
          <a:p>
            <a:pPr>
              <a:lnSpc>
                <a:spcPct val="110000"/>
              </a:lnSpc>
            </a:pPr>
            <a:r>
              <a:rPr lang="nb-NO" sz="1600" err="1"/>
              <a:t>Alternatively</a:t>
            </a:r>
            <a:r>
              <a:rPr lang="nb-NO" sz="1600"/>
              <a:t> </a:t>
            </a:r>
            <a:r>
              <a:rPr lang="nb-NO" sz="1600" err="1"/>
              <a:t>you</a:t>
            </a:r>
            <a:r>
              <a:rPr lang="nb-NO" sz="1600"/>
              <a:t> </a:t>
            </a:r>
            <a:r>
              <a:rPr lang="nb-NO" sz="1600" err="1"/>
              <a:t>can</a:t>
            </a:r>
            <a:r>
              <a:rPr lang="nb-NO" sz="1600"/>
              <a:t> </a:t>
            </a:r>
            <a:r>
              <a:rPr lang="nb-NO" sz="1600" err="1"/>
              <a:t>copy</a:t>
            </a:r>
            <a:r>
              <a:rPr lang="nb-NO" sz="1600"/>
              <a:t> and </a:t>
            </a:r>
            <a:r>
              <a:rPr lang="nb-NO" sz="1600" err="1"/>
              <a:t>modify</a:t>
            </a:r>
            <a:r>
              <a:rPr lang="nb-NO" sz="1600"/>
              <a:t> </a:t>
            </a:r>
            <a:r>
              <a:rPr lang="nb-NO" sz="1600" err="1"/>
              <a:t>the</a:t>
            </a:r>
            <a:r>
              <a:rPr lang="nb-NO" sz="1600"/>
              <a:t> </a:t>
            </a:r>
            <a:r>
              <a:rPr lang="nb-NO" sz="1600" err="1"/>
              <a:t>get</a:t>
            </a:r>
            <a:r>
              <a:rPr lang="nb-NO" sz="1600"/>
              <a:t>-ap-</a:t>
            </a:r>
            <a:r>
              <a:rPr lang="nb-NO" sz="1600" err="1"/>
              <a:t>table.py</a:t>
            </a:r>
            <a:r>
              <a:rPr lang="nb-NO" sz="1600"/>
              <a:t> from </a:t>
            </a:r>
            <a:r>
              <a:rPr lang="nb-NO" sz="1600" err="1"/>
              <a:t>day</a:t>
            </a:r>
            <a:r>
              <a:rPr lang="nb-NO" sz="1600"/>
              <a:t> 1</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Tree>
    <p:extLst>
      <p:ext uri="{BB962C8B-B14F-4D97-AF65-F5344CB8AC3E}">
        <p14:creationId xmlns:p14="http://schemas.microsoft.com/office/powerpoint/2010/main" val="400877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8" name="The distance between the headline and the start of the body copy is always constant.…">
            <a:extLst>
              <a:ext uri="{FF2B5EF4-FFF2-40B4-BE49-F238E27FC236}">
                <a16:creationId xmlns:a16="http://schemas.microsoft.com/office/drawing/2014/main" id="{44A5490D-E5B3-9182-9CC2-86BFD727BEC1}"/>
              </a:ext>
            </a:extLst>
          </p:cNvPr>
          <p:cNvSpPr txBox="1">
            <a:spLocks/>
          </p:cNvSpPr>
          <p:nvPr/>
        </p:nvSpPr>
        <p:spPr bwMode="gray">
          <a:xfrm>
            <a:off x="634598" y="818826"/>
            <a:ext cx="8465740" cy="5254051"/>
          </a:xfrm>
          <a:prstGeom prst="rect">
            <a:avLst/>
          </a:prstGeom>
        </p:spPr>
        <p:txBody>
          <a:bodyPr vert="horz" lIns="0" tIns="180000" rIns="0" bIns="180000" rtlCol="0">
            <a:normAutofit fontScale="92500" lnSpcReduction="2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Task 0: Set up the files and folders and VS Code</a:t>
            </a:r>
          </a:p>
          <a:p>
            <a:pPr lvl="1">
              <a:lnSpc>
                <a:spcPct val="110000"/>
              </a:lnSpc>
            </a:pPr>
            <a:r>
              <a:rPr lang="en-US" sz="1400"/>
              <a:t>Create a working directory</a:t>
            </a:r>
          </a:p>
          <a:p>
            <a:pPr lvl="1">
              <a:lnSpc>
                <a:spcPct val="110000"/>
              </a:lnSpc>
            </a:pPr>
            <a:r>
              <a:rPr lang="en-US" sz="1400"/>
              <a:t>Create a Python file called "get-client-</a:t>
            </a:r>
            <a:r>
              <a:rPr lang="en-US" sz="1400" err="1"/>
              <a:t>table.py</a:t>
            </a:r>
            <a:r>
              <a:rPr lang="en-US" sz="1400"/>
              <a:t>"</a:t>
            </a:r>
          </a:p>
          <a:p>
            <a:pPr lvl="1">
              <a:lnSpc>
                <a:spcPct val="110000"/>
              </a:lnSpc>
            </a:pPr>
            <a:r>
              <a:rPr lang="en-US" sz="1400"/>
              <a:t>Activate the automation-venv</a:t>
            </a:r>
          </a:p>
          <a:p>
            <a:pPr>
              <a:lnSpc>
                <a:spcPct val="110000"/>
              </a:lnSpc>
            </a:pPr>
            <a:endParaRPr lang="en-US" sz="1600"/>
          </a:p>
          <a:p>
            <a:pPr>
              <a:lnSpc>
                <a:spcPct val="110000"/>
              </a:lnSpc>
            </a:pPr>
            <a:endParaRPr lang="en-US" sz="1600"/>
          </a:p>
          <a:p>
            <a:pPr>
              <a:lnSpc>
                <a:spcPct val="110000"/>
              </a:lnSpc>
            </a:pPr>
            <a:r>
              <a:rPr lang="en-US" sz="1600"/>
              <a:t>Task 1: Use Postman to find and test an URL that gives you the connected clients</a:t>
            </a:r>
          </a:p>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a:t>
            </a:r>
            <a:r>
              <a:rPr lang="en-US" sz="1400" err="1"/>
              <a:t>RESTCONF</a:t>
            </a:r>
            <a:r>
              <a:rPr lang="en-US" sz="1400"/>
              <a:t> with the URL created in Task 1</a:t>
            </a:r>
          </a:p>
          <a:p>
            <a:pPr lvl="1">
              <a:lnSpc>
                <a:spcPct val="110000"/>
              </a:lnSpc>
            </a:pPr>
            <a:r>
              <a:rPr lang="en-US" sz="1400"/>
              <a:t>Print the results</a:t>
            </a:r>
          </a:p>
          <a:p>
            <a:pPr>
              <a:lnSpc>
                <a:spcPct val="110000"/>
              </a:lnSpc>
            </a:pPr>
            <a:r>
              <a:rPr lang="en-US" sz="1600"/>
              <a:t>(optional) Task 3: Extend the script, so it will</a:t>
            </a:r>
          </a:p>
          <a:p>
            <a:pPr lvl="1">
              <a:lnSpc>
                <a:spcPct val="110000"/>
              </a:lnSpc>
            </a:pPr>
            <a:r>
              <a:rPr lang="en-US" sz="1400"/>
              <a:t>Check if response status code is 200, if not, show the status code and message</a:t>
            </a:r>
          </a:p>
          <a:p>
            <a:pPr lvl="1">
              <a:lnSpc>
                <a:spcPct val="110000"/>
              </a:lnSpc>
            </a:pPr>
            <a:r>
              <a:rPr lang="en-US" sz="1400"/>
              <a:t>Flatten the JSON of the response to a table, store in a pandas </a:t>
            </a:r>
            <a:r>
              <a:rPr lang="en-US" sz="1400" err="1"/>
              <a:t>dataframe</a:t>
            </a:r>
            <a:endParaRPr lang="en-US" sz="1400"/>
          </a:p>
          <a:p>
            <a:pPr lvl="1">
              <a:lnSpc>
                <a:spcPct val="110000"/>
              </a:lnSpc>
            </a:pPr>
            <a:r>
              <a:rPr lang="en-US" sz="1400"/>
              <a:t>Save the </a:t>
            </a:r>
            <a:r>
              <a:rPr lang="en-US" sz="1400" err="1"/>
              <a:t>dataframe</a:t>
            </a:r>
            <a:r>
              <a:rPr lang="en-US" sz="1400"/>
              <a:t> to Excel</a:t>
            </a:r>
          </a:p>
        </p:txBody>
      </p:sp>
      <p:cxnSp>
        <p:nvCxnSpPr>
          <p:cNvPr id="10" name="Straight Arrow Connector 9">
            <a:extLst>
              <a:ext uri="{FF2B5EF4-FFF2-40B4-BE49-F238E27FC236}">
                <a16:creationId xmlns:a16="http://schemas.microsoft.com/office/drawing/2014/main" id="{38FE5870-A93E-168D-97C7-CD0B73C977E7}"/>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6E291222-7D29-63C0-B4A1-862E9D8043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12" name="TextBox 11">
            <a:extLst>
              <a:ext uri="{FF2B5EF4-FFF2-40B4-BE49-F238E27FC236}">
                <a16:creationId xmlns:a16="http://schemas.microsoft.com/office/drawing/2014/main" id="{1E6E544F-5382-FBAD-EC68-19E956AE03A2}"/>
              </a:ext>
            </a:extLst>
          </p:cNvPr>
          <p:cNvSpPr txBox="1"/>
          <p:nvPr/>
        </p:nvSpPr>
        <p:spPr>
          <a:xfrm>
            <a:off x="1112440" y="2174816"/>
            <a:ext cx="8228410" cy="438005"/>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-automation/Lab40_Python_Netmiko</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a:solidFill>
                  <a:srgbClr val="6D6D6D"/>
                </a:solidFill>
                <a:latin typeface="Consolas" panose="020B0609020204030204" pitchFamily="49" charset="0"/>
                <a:ea typeface="+mn-ea"/>
              </a:rPr>
              <a:t> Lab40_Python_Netmiko</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4" name="Picture 13">
            <a:extLst>
              <a:ext uri="{FF2B5EF4-FFF2-40B4-BE49-F238E27FC236}">
                <a16:creationId xmlns:a16="http://schemas.microsoft.com/office/drawing/2014/main" id="{0D54922A-1D9D-8757-93BC-74F7334A72C1}"/>
              </a:ext>
            </a:extLst>
          </p:cNvPr>
          <p:cNvPicPr>
            <a:picLocks noChangeAspect="1"/>
          </p:cNvPicPr>
          <p:nvPr/>
        </p:nvPicPr>
        <p:blipFill>
          <a:blip r:embed="rId4"/>
          <a:stretch>
            <a:fillRect/>
          </a:stretch>
        </p:blipFill>
        <p:spPr>
          <a:xfrm>
            <a:off x="8664694" y="385017"/>
            <a:ext cx="2372056" cy="800212"/>
          </a:xfrm>
          <a:prstGeom prst="rect">
            <a:avLst/>
          </a:prstGeom>
        </p:spPr>
      </p:pic>
    </p:spTree>
    <p:extLst>
      <p:ext uri="{BB962C8B-B14F-4D97-AF65-F5344CB8AC3E}">
        <p14:creationId xmlns:p14="http://schemas.microsoft.com/office/powerpoint/2010/main" val="5369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connected clients</a:t>
            </a:r>
          </a:p>
          <a:p>
            <a:pPr>
              <a:lnSpc>
                <a:spcPct val="110000"/>
              </a:lnSpc>
            </a:pPr>
            <a:r>
              <a:rPr lang="nb-NO" sz="1600" err="1"/>
              <a:t>Use</a:t>
            </a:r>
            <a:r>
              <a:rPr lang="nb-NO" sz="1600"/>
              <a:t> </a:t>
            </a:r>
            <a:r>
              <a:rPr lang="nb-NO" sz="1600" err="1"/>
              <a:t>YANG</a:t>
            </a:r>
            <a:r>
              <a:rPr lang="nb-NO" sz="1600"/>
              <a:t> Suite, </a:t>
            </a:r>
            <a:r>
              <a:rPr lang="nb-NO" sz="1600" err="1"/>
              <a:t>search</a:t>
            </a:r>
            <a:r>
              <a:rPr lang="nb-NO" sz="1600"/>
              <a:t> for </a:t>
            </a:r>
            <a:r>
              <a:rPr lang="nb-NO" sz="1600" err="1"/>
              <a:t>modules</a:t>
            </a:r>
            <a:r>
              <a:rPr lang="nb-NO" sz="1600"/>
              <a:t> </a:t>
            </a:r>
            <a:r>
              <a:rPr lang="nb-NO" sz="1600" err="1"/>
              <a:t>with</a:t>
            </a:r>
            <a:r>
              <a:rPr lang="nb-NO" sz="1600"/>
              <a:t> </a:t>
            </a:r>
            <a:r>
              <a:rPr lang="nb-NO" sz="1600" err="1"/>
              <a:t>the</a:t>
            </a:r>
            <a:r>
              <a:rPr lang="nb-NO" sz="1600"/>
              <a:t> </a:t>
            </a:r>
            <a:r>
              <a:rPr lang="nb-NO" sz="1600" err="1"/>
              <a:t>text</a:t>
            </a:r>
            <a:r>
              <a:rPr lang="nb-NO" sz="1600"/>
              <a:t> "</a:t>
            </a:r>
            <a:r>
              <a:rPr lang="nb-NO" sz="1600" err="1"/>
              <a:t>client</a:t>
            </a:r>
            <a:r>
              <a:rPr lang="nb-NO" sz="1600"/>
              <a:t>"</a:t>
            </a:r>
          </a:p>
          <a:p>
            <a:pPr>
              <a:lnSpc>
                <a:spcPct val="110000"/>
              </a:lnSpc>
            </a:pPr>
            <a:r>
              <a:rPr lang="nb-NO" sz="1600"/>
              <a:t>The </a:t>
            </a:r>
            <a:r>
              <a:rPr lang="nb-NO" sz="1600" err="1"/>
              <a:t>module</a:t>
            </a:r>
            <a:r>
              <a:rPr lang="nb-NO" sz="1600"/>
              <a:t> </a:t>
            </a:r>
            <a:r>
              <a:rPr lang="nb-NO" sz="1600" err="1"/>
              <a:t>we</a:t>
            </a:r>
            <a:r>
              <a:rPr lang="nb-NO" sz="1600"/>
              <a:t> </a:t>
            </a:r>
            <a:r>
              <a:rPr lang="nb-NO" sz="1600" err="1"/>
              <a:t>will</a:t>
            </a:r>
            <a:r>
              <a:rPr lang="nb-NO" sz="1600"/>
              <a:t> </a:t>
            </a:r>
            <a:r>
              <a:rPr lang="nb-NO" sz="1600" err="1"/>
              <a:t>use</a:t>
            </a:r>
            <a:r>
              <a:rPr lang="nb-NO" sz="1600"/>
              <a:t> in </a:t>
            </a:r>
            <a:r>
              <a:rPr lang="nb-NO" sz="1600" err="1"/>
              <a:t>this</a:t>
            </a:r>
            <a:r>
              <a:rPr lang="nb-NO" sz="1600"/>
              <a:t> </a:t>
            </a:r>
            <a:r>
              <a:rPr lang="nb-NO" sz="1600" err="1"/>
              <a:t>exercise</a:t>
            </a:r>
            <a:r>
              <a:rPr lang="nb-NO" sz="1600"/>
              <a:t> is "Cisco-IOS-</a:t>
            </a:r>
            <a:r>
              <a:rPr lang="nb-NO" sz="1600" err="1"/>
              <a:t>XE</a:t>
            </a:r>
            <a:r>
              <a:rPr lang="nb-NO" sz="1600"/>
              <a:t>-</a:t>
            </a:r>
            <a:r>
              <a:rPr lang="nb-NO" sz="1600" err="1"/>
              <a:t>wireless-client-oper</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Look</a:t>
            </a:r>
            <a:r>
              <a:rPr lang="nb-NO" sz="1600"/>
              <a:t> at </a:t>
            </a:r>
            <a:r>
              <a:rPr lang="nb-NO" sz="1600" err="1"/>
              <a:t>the</a:t>
            </a:r>
            <a:r>
              <a:rPr lang="nb-NO" sz="1600"/>
              <a:t> </a:t>
            </a:r>
            <a:r>
              <a:rPr lang="nb-NO" sz="1600" err="1"/>
              <a:t>request</a:t>
            </a:r>
            <a:r>
              <a:rPr lang="nb-NO" sz="1600"/>
              <a:t> </a:t>
            </a:r>
            <a:r>
              <a:rPr lang="nb-NO" sz="1600" err="1"/>
              <a:t>we</a:t>
            </a:r>
            <a:r>
              <a:rPr lang="nb-NO" sz="1600"/>
              <a:t> </a:t>
            </a:r>
            <a:r>
              <a:rPr lang="nb-NO" sz="1600" err="1"/>
              <a:t>created</a:t>
            </a:r>
            <a:r>
              <a:rPr lang="nb-NO" sz="1600"/>
              <a:t> in </a:t>
            </a:r>
            <a:r>
              <a:rPr lang="nb-NO" sz="1600" err="1"/>
              <a:t>the</a:t>
            </a:r>
            <a:r>
              <a:rPr lang="nb-NO" sz="1600"/>
              <a:t> Day 1 </a:t>
            </a:r>
            <a:r>
              <a:rPr lang="nb-NO" sz="1600" err="1"/>
              <a:t>exercise</a:t>
            </a:r>
            <a:r>
              <a:rPr lang="nb-NO" sz="1600"/>
              <a:t> 9 "</a:t>
            </a:r>
            <a:r>
              <a:rPr lang="nb-NO" sz="1600" err="1"/>
              <a:t>Exploring</a:t>
            </a:r>
            <a:r>
              <a:rPr lang="nb-NO" sz="1600"/>
              <a:t> Postman"'. It </a:t>
            </a:r>
            <a:r>
              <a:rPr lang="nb-NO" sz="1600" err="1"/>
              <a:t>contains</a:t>
            </a:r>
            <a:r>
              <a:rPr lang="nb-NO" sz="1600"/>
              <a:t> </a:t>
            </a:r>
            <a:r>
              <a:rPr lang="nb-NO" sz="1600" err="1"/>
              <a:t>the</a:t>
            </a:r>
            <a:r>
              <a:rPr lang="nb-NO" sz="1600"/>
              <a:t> info </a:t>
            </a:r>
            <a:r>
              <a:rPr lang="nb-NO" sz="1600" err="1"/>
              <a:t>that</a:t>
            </a:r>
            <a:r>
              <a:rPr lang="nb-NO" sz="1600"/>
              <a:t> </a:t>
            </a:r>
            <a:r>
              <a:rPr lang="nb-NO" sz="1600" err="1"/>
              <a:t>you</a:t>
            </a:r>
            <a:r>
              <a:rPr lang="nb-NO" sz="1600"/>
              <a:t> </a:t>
            </a:r>
            <a:r>
              <a:rPr lang="nb-NO" sz="1600" err="1"/>
              <a:t>need</a:t>
            </a:r>
            <a:r>
              <a:rPr lang="nb-NO" sz="1600"/>
              <a:t>, and </a:t>
            </a:r>
            <a:r>
              <a:rPr lang="nb-NO" sz="1600" err="1"/>
              <a:t>how</a:t>
            </a:r>
            <a:r>
              <a:rPr lang="nb-NO" sz="1600"/>
              <a:t> to </a:t>
            </a:r>
            <a:r>
              <a:rPr lang="nb-NO" sz="1600" err="1"/>
              <a:t>get</a:t>
            </a:r>
            <a:r>
              <a:rPr lang="nb-NO" sz="1600"/>
              <a:t> </a:t>
            </a:r>
            <a:r>
              <a:rPr lang="nb-NO" sz="1600" err="1"/>
              <a:t>there</a:t>
            </a:r>
            <a:endParaRPr lang="nb-NO" sz="10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1</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6" name="Picture 5">
            <a:extLst>
              <a:ext uri="{FF2B5EF4-FFF2-40B4-BE49-F238E27FC236}">
                <a16:creationId xmlns:a16="http://schemas.microsoft.com/office/drawing/2014/main" id="{897BA437-BF9B-DEF2-8B17-E61F26133828}"/>
              </a:ext>
            </a:extLst>
          </p:cNvPr>
          <p:cNvPicPr>
            <a:picLocks noChangeAspect="1"/>
          </p:cNvPicPr>
          <p:nvPr/>
        </p:nvPicPr>
        <p:blipFill rotWithShape="1">
          <a:blip r:embed="rId3"/>
          <a:srcRect b="70686"/>
          <a:stretch/>
        </p:blipFill>
        <p:spPr>
          <a:xfrm>
            <a:off x="540000" y="2322235"/>
            <a:ext cx="9463131" cy="1480643"/>
          </a:xfrm>
          <a:prstGeom prst="rect">
            <a:avLst/>
          </a:prstGeom>
        </p:spPr>
      </p:pic>
      <p:pic>
        <p:nvPicPr>
          <p:cNvPr id="5" name="Picture 4">
            <a:extLst>
              <a:ext uri="{FF2B5EF4-FFF2-40B4-BE49-F238E27FC236}">
                <a16:creationId xmlns:a16="http://schemas.microsoft.com/office/drawing/2014/main" id="{BA69637F-7CA1-74CC-1D51-573D8FD3126C}"/>
              </a:ext>
            </a:extLst>
          </p:cNvPr>
          <p:cNvPicPr>
            <a:picLocks noChangeAspect="1"/>
          </p:cNvPicPr>
          <p:nvPr/>
        </p:nvPicPr>
        <p:blipFill>
          <a:blip r:embed="rId4"/>
          <a:stretch>
            <a:fillRect/>
          </a:stretch>
        </p:blipFill>
        <p:spPr>
          <a:xfrm>
            <a:off x="720000" y="4664884"/>
            <a:ext cx="7030431" cy="571580"/>
          </a:xfrm>
          <a:prstGeom prst="rect">
            <a:avLst/>
          </a:prstGeom>
        </p:spPr>
      </p:pic>
    </p:spTree>
    <p:extLst>
      <p:ext uri="{BB962C8B-B14F-4D97-AF65-F5344CB8AC3E}">
        <p14:creationId xmlns:p14="http://schemas.microsoft.com/office/powerpoint/2010/main" val="124735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2: Write a Python script that</a:t>
            </a:r>
          </a:p>
          <a:p>
            <a:pPr lvl="1">
              <a:lnSpc>
                <a:spcPct val="110000"/>
              </a:lnSpc>
            </a:pPr>
            <a:r>
              <a:rPr lang="en-US" sz="1400"/>
              <a:t>Ask for WLC IP, username and password</a:t>
            </a:r>
          </a:p>
          <a:p>
            <a:pPr lvl="1">
              <a:lnSpc>
                <a:spcPct val="110000"/>
              </a:lnSpc>
            </a:pPr>
            <a:r>
              <a:rPr lang="en-US" sz="1400"/>
              <a:t>Connects to the WLC using RESTCONF with the URL created in Task 1</a:t>
            </a:r>
          </a:p>
          <a:p>
            <a:pPr lvl="1">
              <a:lnSpc>
                <a:spcPct val="110000"/>
              </a:lnSpc>
            </a:pPr>
            <a:r>
              <a:rPr lang="en-US" sz="1400"/>
              <a:t>Print the results</a:t>
            </a:r>
          </a:p>
          <a:p>
            <a:pPr>
              <a:lnSpc>
                <a:spcPct val="110000"/>
              </a:lnSpc>
            </a:pPr>
            <a:r>
              <a:rPr lang="en-US" sz="1600"/>
              <a:t>The input part of this script you can reuse from the </a:t>
            </a:r>
            <a:r>
              <a:rPr lang="en-US" sz="1600" err="1"/>
              <a:t>netmiko</a:t>
            </a:r>
            <a:r>
              <a:rPr lang="en-US" sz="1600"/>
              <a:t> script in Lab 40</a:t>
            </a:r>
          </a:p>
          <a:p>
            <a:pPr>
              <a:lnSpc>
                <a:spcPct val="110000"/>
              </a:lnSpc>
            </a:pPr>
            <a:r>
              <a:rPr lang="en-US" sz="1600"/>
              <a:t>The RESTCONF connection will use the "requests" module. You should be able to get some hints from Postman, "output to code" and choose Python</a:t>
            </a:r>
          </a:p>
          <a:p>
            <a:pPr>
              <a:lnSpc>
                <a:spcPct val="110000"/>
              </a:lnSpc>
            </a:pPr>
            <a:r>
              <a:rPr lang="en-US" sz="1600"/>
              <a:t>To create the URL including the WLC IP, you can use f-strings, like this:</a:t>
            </a:r>
            <a:endParaRPr lang="nb-NO" sz="1200"/>
          </a:p>
          <a:p>
            <a:pPr marL="0" indent="0">
              <a:lnSpc>
                <a:spcPct val="110000"/>
              </a:lnSpc>
              <a:buNone/>
            </a:pPr>
            <a:endParaRPr lang="nb-NO" sz="1600"/>
          </a:p>
          <a:p>
            <a:pPr>
              <a:lnSpc>
                <a:spcPct val="110000"/>
              </a:lnSpc>
            </a:pPr>
            <a:r>
              <a:rPr lang="nb-NO" sz="1600" err="1"/>
              <a:t>You</a:t>
            </a:r>
            <a:r>
              <a:rPr lang="nb-NO" sz="1600"/>
              <a:t> </a:t>
            </a:r>
            <a:r>
              <a:rPr lang="nb-NO" sz="1600" err="1"/>
              <a:t>can</a:t>
            </a:r>
            <a:r>
              <a:rPr lang="nb-NO" sz="1600"/>
              <a:t> end/</a:t>
            </a:r>
            <a:r>
              <a:rPr lang="nb-NO" sz="1600" err="1"/>
              <a:t>check</a:t>
            </a:r>
            <a:r>
              <a:rPr lang="nb-NO" sz="1600"/>
              <a:t> </a:t>
            </a:r>
            <a:r>
              <a:rPr lang="nb-NO" sz="1600" err="1"/>
              <a:t>this</a:t>
            </a:r>
            <a:r>
              <a:rPr lang="nb-NO" sz="1600"/>
              <a:t> </a:t>
            </a:r>
            <a:r>
              <a:rPr lang="nb-NO" sz="1600" err="1"/>
              <a:t>task</a:t>
            </a:r>
            <a:r>
              <a:rPr lang="nb-NO" sz="1600"/>
              <a:t> by </a:t>
            </a:r>
            <a:r>
              <a:rPr lang="nb-NO" sz="1600" err="1"/>
              <a:t>using</a:t>
            </a:r>
            <a:r>
              <a:rPr lang="nb-NO" sz="1600"/>
              <a:t> a </a:t>
            </a:r>
            <a:r>
              <a:rPr lang="nb-NO" sz="1600" err="1"/>
              <a:t>print</a:t>
            </a:r>
            <a:r>
              <a:rPr lang="nb-NO" sz="1600"/>
              <a:t> statement </a:t>
            </a:r>
            <a:r>
              <a:rPr lang="nb-NO" sz="1600" err="1"/>
              <a:t>after</a:t>
            </a:r>
            <a:r>
              <a:rPr lang="nb-NO" sz="1600"/>
              <a:t> </a:t>
            </a:r>
            <a:r>
              <a:rPr lang="nb-NO" sz="1600" err="1"/>
              <a:t>the</a:t>
            </a:r>
            <a:r>
              <a:rPr lang="nb-NO" sz="1600"/>
              <a:t> </a:t>
            </a:r>
            <a:r>
              <a:rPr lang="nb-NO" sz="1600" err="1"/>
              <a:t>requests</a:t>
            </a:r>
            <a:r>
              <a:rPr lang="nb-NO" sz="1600"/>
              <a:t> </a:t>
            </a:r>
            <a:r>
              <a:rPr lang="nb-NO" sz="1600" err="1"/>
              <a:t>call</a:t>
            </a:r>
            <a:endParaRPr lang="nb-NO" sz="1600"/>
          </a:p>
          <a:p>
            <a:pPr>
              <a:lnSpc>
                <a:spcPct val="110000"/>
              </a:lnSpc>
            </a:pPr>
            <a:endParaRPr lang="nb-NO" sz="1600"/>
          </a:p>
          <a:p>
            <a:pPr>
              <a:lnSpc>
                <a:spcPct val="110000"/>
              </a:lnSpc>
            </a:pPr>
            <a:r>
              <a:rPr lang="nb-NO" sz="1600" err="1"/>
              <a:t>Remember</a:t>
            </a:r>
            <a:r>
              <a:rPr lang="nb-NO" sz="1600"/>
              <a:t> </a:t>
            </a:r>
            <a:r>
              <a:rPr lang="nb-NO" sz="1600" err="1"/>
              <a:t>the</a:t>
            </a:r>
            <a:r>
              <a:rPr lang="nb-NO" sz="1600"/>
              <a:t> imports (and </a:t>
            </a:r>
            <a:r>
              <a:rPr lang="nb-NO" sz="1600" err="1"/>
              <a:t>maybe</a:t>
            </a:r>
            <a:r>
              <a:rPr lang="nb-NO" sz="1600"/>
              <a:t> </a:t>
            </a:r>
            <a:r>
              <a:rPr lang="nb-NO" sz="1600" err="1"/>
              <a:t>you</a:t>
            </a:r>
            <a:r>
              <a:rPr lang="nb-NO" sz="1600"/>
              <a:t> </a:t>
            </a:r>
            <a:r>
              <a:rPr lang="nb-NO" sz="1600" err="1"/>
              <a:t>need</a:t>
            </a:r>
            <a:r>
              <a:rPr lang="nb-NO" sz="1600"/>
              <a:t> </a:t>
            </a:r>
            <a:r>
              <a:rPr lang="nb-NO" sz="1600" err="1"/>
              <a:t>some</a:t>
            </a:r>
            <a:r>
              <a:rPr lang="nb-NO" sz="1600"/>
              <a:t> pip </a:t>
            </a:r>
            <a:r>
              <a:rPr lang="nb-NO" sz="1600" err="1"/>
              <a:t>installs</a:t>
            </a:r>
            <a:r>
              <a:rPr lang="nb-NO" sz="1600"/>
              <a:t> </a:t>
            </a:r>
            <a:r>
              <a:rPr lang="nb-NO" sz="1600" err="1"/>
              <a:t>along</a:t>
            </a:r>
            <a:r>
              <a:rPr lang="nb-NO" sz="1600"/>
              <a:t> </a:t>
            </a:r>
            <a:r>
              <a:rPr lang="nb-NO" sz="1600" err="1"/>
              <a:t>the</a:t>
            </a:r>
            <a:r>
              <a:rPr lang="nb-NO" sz="1600"/>
              <a:t> </a:t>
            </a:r>
            <a:r>
              <a:rPr lang="nb-NO" sz="1600" err="1"/>
              <a:t>way</a:t>
            </a:r>
            <a:r>
              <a:rPr lang="nb-NO" sz="1600"/>
              <a: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79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Hints - Task 2</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pic>
        <p:nvPicPr>
          <p:cNvPr id="8" name="Picture 7">
            <a:extLst>
              <a:ext uri="{FF2B5EF4-FFF2-40B4-BE49-F238E27FC236}">
                <a16:creationId xmlns:a16="http://schemas.microsoft.com/office/drawing/2014/main" id="{40DC5527-E14E-0BE0-8532-A837852CCC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480" y="4820473"/>
            <a:ext cx="7925900" cy="352474"/>
          </a:xfrm>
          <a:prstGeom prst="rect">
            <a:avLst/>
          </a:prstGeom>
        </p:spPr>
      </p:pic>
      <p:pic>
        <p:nvPicPr>
          <p:cNvPr id="10" name="Picture 9">
            <a:extLst>
              <a:ext uri="{FF2B5EF4-FFF2-40B4-BE49-F238E27FC236}">
                <a16:creationId xmlns:a16="http://schemas.microsoft.com/office/drawing/2014/main" id="{94FEDE8A-0536-03BD-A042-37B20A5B8878}"/>
              </a:ext>
            </a:extLst>
          </p:cNvPr>
          <p:cNvPicPr>
            <a:picLocks noChangeAspect="1"/>
          </p:cNvPicPr>
          <p:nvPr/>
        </p:nvPicPr>
        <p:blipFill>
          <a:blip r:embed="rId4"/>
          <a:stretch>
            <a:fillRect/>
          </a:stretch>
        </p:blipFill>
        <p:spPr>
          <a:xfrm>
            <a:off x="852480" y="5610347"/>
            <a:ext cx="1324160" cy="400106"/>
          </a:xfrm>
          <a:prstGeom prst="rect">
            <a:avLst/>
          </a:prstGeom>
        </p:spPr>
      </p:pic>
      <p:pic>
        <p:nvPicPr>
          <p:cNvPr id="6" name="Picture 5">
            <a:extLst>
              <a:ext uri="{FF2B5EF4-FFF2-40B4-BE49-F238E27FC236}">
                <a16:creationId xmlns:a16="http://schemas.microsoft.com/office/drawing/2014/main" id="{D883777C-6EBE-0C01-7376-092AAB1479BA}"/>
              </a:ext>
            </a:extLst>
          </p:cNvPr>
          <p:cNvPicPr>
            <a:picLocks noChangeAspect="1"/>
          </p:cNvPicPr>
          <p:nvPr/>
        </p:nvPicPr>
        <p:blipFill>
          <a:blip r:embed="rId5"/>
          <a:stretch>
            <a:fillRect/>
          </a:stretch>
        </p:blipFill>
        <p:spPr>
          <a:xfrm>
            <a:off x="852480" y="4132696"/>
            <a:ext cx="8583223" cy="181000"/>
          </a:xfrm>
          <a:prstGeom prst="rect">
            <a:avLst/>
          </a:prstGeom>
        </p:spPr>
      </p:pic>
    </p:spTree>
    <p:extLst>
      <p:ext uri="{BB962C8B-B14F-4D97-AF65-F5344CB8AC3E}">
        <p14:creationId xmlns:p14="http://schemas.microsoft.com/office/powerpoint/2010/main" val="57943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a:t>
            </a:fld>
            <a:endParaRPr lang="en-GB"/>
          </a:p>
        </p:txBody>
      </p:sp>
      <p:sp>
        <p:nvSpPr>
          <p:cNvPr id="4" name="Footer Placeholder 6">
            <a:extLst>
              <a:ext uri="{FF2B5EF4-FFF2-40B4-BE49-F238E27FC236}">
                <a16:creationId xmlns:a16="http://schemas.microsoft.com/office/drawing/2014/main" id="{1ED5E891-40ED-B09A-E89F-65D35B591082}"/>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Prequel</a:t>
            </a:r>
          </a:p>
        </p:txBody>
      </p:sp>
      <p:sp>
        <p:nvSpPr>
          <p:cNvPr id="6" name="Footer Placeholder 6">
            <a:extLst>
              <a:ext uri="{FF2B5EF4-FFF2-40B4-BE49-F238E27FC236}">
                <a16:creationId xmlns:a16="http://schemas.microsoft.com/office/drawing/2014/main" id="{76CBA57A-5365-481F-765B-D59ED8E8E32B}"/>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topology</a:t>
            </a:r>
          </a:p>
        </p:txBody>
      </p:sp>
      <p:sp>
        <p:nvSpPr>
          <p:cNvPr id="8" name="TextBox 7">
            <a:extLst>
              <a:ext uri="{FF2B5EF4-FFF2-40B4-BE49-F238E27FC236}">
                <a16:creationId xmlns:a16="http://schemas.microsoft.com/office/drawing/2014/main" id="{5E0DF184-D252-EBF5-132C-2DD3C12D6181}"/>
              </a:ext>
            </a:extLst>
          </p:cNvPr>
          <p:cNvSpPr txBox="1"/>
          <p:nvPr/>
        </p:nvSpPr>
        <p:spPr bwMode="gray">
          <a:xfrm>
            <a:off x="8368670" y="766412"/>
            <a:ext cx="3737337" cy="5634387"/>
          </a:xfrm>
          <a:prstGeom prst="rect">
            <a:avLst/>
          </a:prstGeom>
        </p:spPr>
        <p:txBody>
          <a:bodyPr vert="horz" lIns="0" tIns="180000" rIns="0" bIns="180000" rtlCol="0">
            <a:normAutofit/>
          </a:bodyPr>
          <a:lstStyle/>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Each student have an assigned Pod number. When using static IP, their Ubuntu Server should have the same last octet as the Pod#</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2 students share a preconfigured WLC, as assigned in the topology map</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Everyone is connected to VLAN 10</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All switchports on all switches are trunk ports with VLAN 10 as native, and allowed vlan as VLAN 10 and 11</a:t>
            </a:r>
          </a:p>
          <a:p>
            <a:pPr marL="270000" indent="-270000">
              <a:lnSpc>
                <a:spcPct val="120000"/>
              </a:lnSpc>
              <a:spcAft>
                <a:spcPts val="1000"/>
              </a:spcAft>
              <a:buClr>
                <a:schemeClr val="accent1"/>
              </a:buClr>
              <a:buFont typeface="Arial" panose="020B0604020202020204" pitchFamily="34" charset="0"/>
              <a:buChar char="•"/>
            </a:pPr>
            <a:r>
              <a:rPr lang="en-GB" sz="1200">
                <a:latin typeface="Verdana" panose="020B0604030504040204" pitchFamily="34" charset="0"/>
                <a:ea typeface="Verdana" panose="020B0604030504040204" pitchFamily="34" charset="0"/>
                <a:sym typeface="Verdana" panose="020B0604030504040204" pitchFamily="34" charset="0"/>
              </a:rPr>
              <a:t>For Wi-Fi clients on your SSIDs you can use VLAN 11 to not fill up VLAN 10</a:t>
            </a:r>
          </a:p>
        </p:txBody>
      </p:sp>
      <p:pic>
        <p:nvPicPr>
          <p:cNvPr id="7" name="Picture 6" descr="A screenshot of a computer screen&#10;&#10;Description automatically generated">
            <a:extLst>
              <a:ext uri="{FF2B5EF4-FFF2-40B4-BE49-F238E27FC236}">
                <a16:creationId xmlns:a16="http://schemas.microsoft.com/office/drawing/2014/main" id="{E54E223E-44CC-95BF-5756-84697B6147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0750" y="3891914"/>
            <a:ext cx="2294890" cy="217804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9C64B8F-6953-F04D-F4C7-C182073F0C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006" y="270000"/>
            <a:ext cx="6357162" cy="5795290"/>
          </a:xfrm>
          <a:prstGeom prst="rect">
            <a:avLst/>
          </a:prstGeom>
        </p:spPr>
      </p:pic>
    </p:spTree>
    <p:extLst>
      <p:ext uri="{BB962C8B-B14F-4D97-AF65-F5344CB8AC3E}">
        <p14:creationId xmlns:p14="http://schemas.microsoft.com/office/powerpoint/2010/main" val="2075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629637" cy="1329541"/>
          </a:xfrm>
        </p:spPr>
        <p:txBody>
          <a:bodyPr>
            <a:normAutofit/>
          </a:bodyPr>
          <a:lstStyle/>
          <a:p>
            <a:pPr>
              <a:lnSpc>
                <a:spcPct val="110000"/>
              </a:lnSpc>
            </a:pPr>
            <a:r>
              <a:rPr lang="nb-NO" sz="1600"/>
              <a:t>This example solution </a:t>
            </a:r>
            <a:r>
              <a:rPr lang="nb-NO" sz="1600" err="1"/>
              <a:t>also</a:t>
            </a:r>
            <a:r>
              <a:rPr lang="nb-NO" sz="1600"/>
              <a:t> </a:t>
            </a:r>
            <a:r>
              <a:rPr lang="nb-NO" sz="1600" err="1"/>
              <a:t>includes</a:t>
            </a:r>
            <a:r>
              <a:rPr lang="nb-NO" sz="1600"/>
              <a:t> </a:t>
            </a:r>
            <a:r>
              <a:rPr lang="nb-NO" sz="1600" err="1"/>
              <a:t>the</a:t>
            </a:r>
            <a:r>
              <a:rPr lang="nb-NO" sz="1600"/>
              <a:t> </a:t>
            </a:r>
            <a:r>
              <a:rPr lang="nb-NO" sz="1600" err="1"/>
              <a:t>Task3</a:t>
            </a:r>
            <a:r>
              <a:rPr lang="nb-NO" sz="1600"/>
              <a:t> </a:t>
            </a:r>
            <a:r>
              <a:rPr lang="nb-NO" sz="1600" err="1"/>
              <a:t>optional</a:t>
            </a:r>
            <a:r>
              <a:rPr lang="nb-NO" sz="1600"/>
              <a:t> parts</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client table using </a:t>
            </a:r>
            <a:r>
              <a:rPr lang="en-GB" err="1"/>
              <a:t>RESTCONF</a:t>
            </a:r>
            <a:r>
              <a:rPr lang="en-GB"/>
              <a:t>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#41: Python - Get clients using </a:t>
            </a:r>
            <a:r>
              <a:rPr lang="en-US" sz="1100" err="1"/>
              <a:t>RESTCONF</a:t>
            </a:r>
            <a:endParaRPr lang="en-US" sz="1100"/>
          </a:p>
        </p:txBody>
      </p:sp>
      <p:sp>
        <p:nvSpPr>
          <p:cNvPr id="2" name="TextBox 1">
            <a:extLst>
              <a:ext uri="{FF2B5EF4-FFF2-40B4-BE49-F238E27FC236}">
                <a16:creationId xmlns:a16="http://schemas.microsoft.com/office/drawing/2014/main" id="{8D9AF8E0-ED58-049B-F591-0FAE74AD16DC}"/>
              </a:ext>
            </a:extLst>
          </p:cNvPr>
          <p:cNvSpPr txBox="1"/>
          <p:nvPr/>
        </p:nvSpPr>
        <p:spPr>
          <a:xfrm>
            <a:off x="9431660" y="238536"/>
            <a:ext cx="2758753" cy="2015936"/>
          </a:xfrm>
          <a:prstGeom prst="rect">
            <a:avLst/>
          </a:prstGeom>
          <a:noFill/>
          <a:ln>
            <a:solidFill>
              <a:schemeClr val="tx1"/>
            </a:solidFill>
          </a:ln>
        </p:spPr>
        <p:txBody>
          <a:bodyPr wrap="square">
            <a:spAutoFit/>
          </a:bodyPr>
          <a:lstStyle/>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pandas as pd</a:t>
            </a:r>
          </a:p>
          <a:p>
            <a:endParaRPr lang="nb-NO" sz="500">
              <a:latin typeface="Consolas" panose="020B0609020204030204" pitchFamily="49" charset="0"/>
            </a:endParaRP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Cisco-IOS-XE-wireless-client-oper:client-oper-data</a:t>
            </a:r>
            <a:r>
              <a:rPr lang="nb-NO" sz="500">
                <a:latin typeface="Consolas" panose="020B0609020204030204" pitchFamily="49" charset="0"/>
              </a:rPr>
              <a:t>/</a:t>
            </a:r>
            <a:r>
              <a:rPr lang="nb-NO" sz="500" err="1">
                <a:latin typeface="Consolas" panose="020B0609020204030204" pitchFamily="49" charset="0"/>
              </a:rPr>
              <a:t>common</a:t>
            </a:r>
            <a:r>
              <a:rPr lang="nb-NO" sz="500">
                <a:latin typeface="Consolas" panose="020B0609020204030204" pitchFamily="49" charset="0"/>
              </a:rPr>
              <a:t>-</a:t>
            </a:r>
            <a:r>
              <a:rPr lang="nb-NO" sz="500" err="1">
                <a:latin typeface="Consolas" panose="020B0609020204030204" pitchFamily="49" charset="0"/>
              </a:rPr>
              <a:t>oper</a:t>
            </a:r>
            <a:r>
              <a:rPr lang="nb-NO" sz="500">
                <a:latin typeface="Consolas" panose="020B0609020204030204" pitchFamily="49" charset="0"/>
              </a:rPr>
              <a:t>-data"</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endParaRPr lang="nb-NO" sz="500">
              <a:latin typeface="Consolas" panose="020B0609020204030204" pitchFamily="49" charset="0"/>
            </a:endParaRPr>
          </a:p>
          <a:p>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ap_table</a:t>
            </a:r>
            <a:r>
              <a:rPr lang="nb-NO" sz="500">
                <a:latin typeface="Consolas" panose="020B0609020204030204" pitchFamily="49" charset="0"/>
              </a:rPr>
              <a:t> = </a:t>
            </a:r>
            <a:r>
              <a:rPr lang="nb-NO" sz="500" err="1">
                <a:latin typeface="Consolas" panose="020B0609020204030204" pitchFamily="49" charset="0"/>
              </a:rPr>
              <a:t>pd.json_normalize</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Cisco-IOS-XE-wireless-client-oper:client-oper-data</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ap_table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ap_table.to_excel</a:t>
            </a:r>
            <a:r>
              <a:rPr lang="nb-NO" sz="500">
                <a:latin typeface="Consolas" panose="020B0609020204030204" pitchFamily="49" charset="0"/>
              </a:rPr>
              <a:t>('</a:t>
            </a:r>
            <a:r>
              <a:rPr lang="nb-NO" sz="500" err="1">
                <a:latin typeface="Consolas" panose="020B0609020204030204" pitchFamily="49" charset="0"/>
              </a:rPr>
              <a:t>ap_table.xlsx</a:t>
            </a:r>
            <a:r>
              <a:rPr lang="nb-NO" sz="500">
                <a:latin typeface="Consolas" panose="020B0609020204030204" pitchFamily="49" charset="0"/>
              </a:rPr>
              <a:t>')</a:t>
            </a:r>
          </a:p>
          <a:p>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p:txBody>
      </p:sp>
      <p:sp>
        <p:nvSpPr>
          <p:cNvPr id="5" name="TextBox 4">
            <a:extLst>
              <a:ext uri="{FF2B5EF4-FFF2-40B4-BE49-F238E27FC236}">
                <a16:creationId xmlns:a16="http://schemas.microsoft.com/office/drawing/2014/main" id="{6FF65290-59AB-6DD3-3EA1-31BF85E26153}"/>
              </a:ext>
            </a:extLst>
          </p:cNvPr>
          <p:cNvSpPr txBox="1"/>
          <p:nvPr/>
        </p:nvSpPr>
        <p:spPr>
          <a:xfrm>
            <a:off x="9431660" y="0"/>
            <a:ext cx="2488347" cy="276999"/>
          </a:xfrm>
          <a:prstGeom prst="rect">
            <a:avLst/>
          </a:prstGeom>
          <a:noFill/>
        </p:spPr>
        <p:txBody>
          <a:bodyPr wrap="square">
            <a:spAutoFit/>
          </a:bodyPr>
          <a:lstStyle/>
          <a:p>
            <a:r>
              <a:rPr lang="en-GB" sz="1200">
                <a:latin typeface="Consolas" panose="020B0609020204030204" pitchFamily="49" charset="0"/>
              </a:rPr>
              <a:t>get-client-</a:t>
            </a:r>
            <a:r>
              <a:rPr lang="en-GB" sz="1200" err="1">
                <a:latin typeface="Consolas" panose="020B0609020204030204" pitchFamily="49" charset="0"/>
              </a:rPr>
              <a:t>table.py</a:t>
            </a:r>
            <a:endParaRPr lang="nb-NO" sz="1200">
              <a:latin typeface="Consolas" panose="020B0609020204030204" pitchFamily="49" charset="0"/>
            </a:endParaRPr>
          </a:p>
        </p:txBody>
      </p:sp>
      <p:pic>
        <p:nvPicPr>
          <p:cNvPr id="7" name="Picture 6">
            <a:extLst>
              <a:ext uri="{FF2B5EF4-FFF2-40B4-BE49-F238E27FC236}">
                <a16:creationId xmlns:a16="http://schemas.microsoft.com/office/drawing/2014/main" id="{BED24CD0-BEC1-BB33-E8FC-A27346E741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9376" y="2301541"/>
            <a:ext cx="7714086" cy="3727559"/>
          </a:xfrm>
          <a:prstGeom prst="rect">
            <a:avLst/>
          </a:prstGeom>
        </p:spPr>
      </p:pic>
      <p:sp>
        <p:nvSpPr>
          <p:cNvPr id="8" name="The distance between the headline and the start of the body copy is always constant.…">
            <a:extLst>
              <a:ext uri="{FF2B5EF4-FFF2-40B4-BE49-F238E27FC236}">
                <a16:creationId xmlns:a16="http://schemas.microsoft.com/office/drawing/2014/main" id="{7E6A4C08-99CD-30D4-27C8-012C2DC8EE4D}"/>
              </a:ext>
            </a:extLst>
          </p:cNvPr>
          <p:cNvSpPr txBox="1">
            <a:spLocks/>
          </p:cNvSpPr>
          <p:nvPr/>
        </p:nvSpPr>
        <p:spPr bwMode="gray">
          <a:xfrm>
            <a:off x="540000" y="2102265"/>
            <a:ext cx="3177421" cy="4067798"/>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endParaRPr lang="en-US" sz="1100"/>
          </a:p>
          <a:p>
            <a:pPr>
              <a:lnSpc>
                <a:spcPct val="110000"/>
              </a:lnSpc>
            </a:pPr>
            <a:r>
              <a:rPr lang="en-US" sz="1100"/>
              <a:t>Create the API URL</a:t>
            </a:r>
          </a:p>
          <a:p>
            <a:pPr>
              <a:lnSpc>
                <a:spcPct val="110000"/>
              </a:lnSpc>
            </a:pPr>
            <a:r>
              <a:rPr lang="en-US" sz="1100"/>
              <a:t>Do the actual </a:t>
            </a:r>
            <a:r>
              <a:rPr lang="en-US" sz="1100" err="1"/>
              <a:t>RESTCONF</a:t>
            </a:r>
            <a:r>
              <a:rPr lang="en-US" sz="1100"/>
              <a:t> call</a:t>
            </a:r>
          </a:p>
          <a:p>
            <a:pPr>
              <a:lnSpc>
                <a:spcPct val="110000"/>
              </a:lnSpc>
            </a:pPr>
            <a:endParaRPr lang="en-US" sz="1100"/>
          </a:p>
          <a:p>
            <a:pPr>
              <a:lnSpc>
                <a:spcPct val="110000"/>
              </a:lnSpc>
            </a:pPr>
            <a:r>
              <a:rPr lang="en-US" sz="1100"/>
              <a:t>Check if response status code is 200, if not, show the status code and message</a:t>
            </a:r>
          </a:p>
          <a:p>
            <a:pPr>
              <a:lnSpc>
                <a:spcPct val="110000"/>
              </a:lnSpc>
            </a:pPr>
            <a:r>
              <a:rPr lang="en-US" sz="1100"/>
              <a:t>Flatten the JSON of the response to a table, store in a pandas </a:t>
            </a:r>
            <a:r>
              <a:rPr lang="en-US" sz="1100" err="1"/>
              <a:t>dataframe</a:t>
            </a:r>
            <a:endParaRPr lang="en-US" sz="1100"/>
          </a:p>
          <a:p>
            <a:pPr>
              <a:lnSpc>
                <a:spcPct val="110000"/>
              </a:lnSpc>
            </a:pPr>
            <a:r>
              <a:rPr lang="en-US" sz="1100"/>
              <a:t>Save the </a:t>
            </a:r>
            <a:r>
              <a:rPr lang="en-US" sz="1100" err="1"/>
              <a:t>dataframe</a:t>
            </a:r>
            <a:r>
              <a:rPr lang="en-US" sz="1100"/>
              <a:t> to Excel</a:t>
            </a:r>
          </a:p>
        </p:txBody>
      </p:sp>
      <p:cxnSp>
        <p:nvCxnSpPr>
          <p:cNvPr id="6" name="Straight Arrow Connector 5">
            <a:extLst>
              <a:ext uri="{FF2B5EF4-FFF2-40B4-BE49-F238E27FC236}">
                <a16:creationId xmlns:a16="http://schemas.microsoft.com/office/drawing/2014/main" id="{720E41EA-E035-1AC6-908B-1566B87A1C60}"/>
              </a:ext>
            </a:extLst>
          </p:cNvPr>
          <p:cNvCxnSpPr>
            <a:cxnSpLocks/>
          </p:cNvCxnSpPr>
          <p:nvPr/>
        </p:nvCxnSpPr>
        <p:spPr>
          <a:xfrm flipV="1">
            <a:off x="2870567" y="5650523"/>
            <a:ext cx="2373556" cy="1719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81A86E2-FA8A-DA06-9D34-A769CB86DEBE}"/>
              </a:ext>
            </a:extLst>
          </p:cNvPr>
          <p:cNvCxnSpPr>
            <a:cxnSpLocks/>
          </p:cNvCxnSpPr>
          <p:nvPr/>
        </p:nvCxnSpPr>
        <p:spPr>
          <a:xfrm flipV="1">
            <a:off x="3336009" y="5361354"/>
            <a:ext cx="1908114" cy="153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EACE9E5-00B4-6BE8-CA20-63F6BD9A6F0E}"/>
              </a:ext>
            </a:extLst>
          </p:cNvPr>
          <p:cNvCxnSpPr>
            <a:cxnSpLocks/>
          </p:cNvCxnSpPr>
          <p:nvPr/>
        </p:nvCxnSpPr>
        <p:spPr>
          <a:xfrm>
            <a:off x="3617363" y="5051670"/>
            <a:ext cx="1368852" cy="12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4C78698-4CFF-C021-AEC2-52130BFEB114}"/>
              </a:ext>
            </a:extLst>
          </p:cNvPr>
          <p:cNvCxnSpPr>
            <a:cxnSpLocks/>
          </p:cNvCxnSpPr>
          <p:nvPr/>
        </p:nvCxnSpPr>
        <p:spPr>
          <a:xfrm flipV="1">
            <a:off x="2186141" y="3845169"/>
            <a:ext cx="2784444" cy="65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9F868FF-B662-80B6-96B5-2201851F1674}"/>
              </a:ext>
            </a:extLst>
          </p:cNvPr>
          <p:cNvCxnSpPr>
            <a:cxnSpLocks/>
          </p:cNvCxnSpPr>
          <p:nvPr/>
        </p:nvCxnSpPr>
        <p:spPr>
          <a:xfrm>
            <a:off x="2882717" y="4231055"/>
            <a:ext cx="2095683" cy="661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5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9754620" cy="4838400"/>
          </a:xfrm>
        </p:spPr>
        <p:txBody>
          <a:bodyPr>
            <a:normAutofit/>
          </a:bodyPr>
          <a:lstStyle/>
          <a:p>
            <a:pPr>
              <a:lnSpc>
                <a:spcPct val="110000"/>
              </a:lnSpc>
            </a:pPr>
            <a:r>
              <a:rPr lang="nb-NO" sz="1600"/>
              <a:t>Poll </a:t>
            </a:r>
            <a:r>
              <a:rPr lang="nb-NO" sz="1600" err="1"/>
              <a:t>some</a:t>
            </a:r>
            <a:r>
              <a:rPr lang="nb-NO" sz="1600"/>
              <a:t> </a:t>
            </a:r>
            <a:r>
              <a:rPr lang="nb-NO" sz="1600" err="1"/>
              <a:t>metrics</a:t>
            </a:r>
            <a:r>
              <a:rPr lang="nb-NO" sz="1600"/>
              <a:t> from </a:t>
            </a:r>
            <a:r>
              <a:rPr lang="nb-NO" sz="1600" err="1"/>
              <a:t>WLC</a:t>
            </a:r>
            <a:r>
              <a:rPr lang="nb-NO" sz="1600"/>
              <a:t> </a:t>
            </a:r>
            <a:r>
              <a:rPr lang="nb-NO" sz="1600" err="1"/>
              <a:t>using</a:t>
            </a:r>
            <a:r>
              <a:rPr lang="nb-NO" sz="1600"/>
              <a:t> </a:t>
            </a:r>
            <a:r>
              <a:rPr lang="nb-NO" sz="1600" err="1"/>
              <a:t>RESTCONF</a:t>
            </a:r>
            <a:endParaRPr lang="nb-NO" sz="1600"/>
          </a:p>
          <a:p>
            <a:pPr>
              <a:lnSpc>
                <a:spcPct val="110000"/>
              </a:lnSpc>
            </a:pPr>
            <a:r>
              <a:rPr lang="nb-NO" sz="1600"/>
              <a:t>Draw a </a:t>
            </a:r>
            <a:r>
              <a:rPr lang="nb-NO" sz="1600" err="1"/>
              <a:t>graph</a:t>
            </a:r>
            <a:r>
              <a:rPr lang="nb-NO" sz="1600"/>
              <a:t> </a:t>
            </a:r>
            <a:r>
              <a:rPr lang="nb-NO" sz="1600" err="1"/>
              <a:t>of</a:t>
            </a:r>
            <a:r>
              <a:rPr lang="nb-NO" sz="1600"/>
              <a:t> </a:t>
            </a:r>
            <a:r>
              <a:rPr lang="nb-NO" sz="1600" err="1"/>
              <a:t>the</a:t>
            </a:r>
            <a:r>
              <a:rPr lang="nb-NO" sz="1600"/>
              <a:t> </a:t>
            </a:r>
            <a:r>
              <a:rPr lang="nb-NO" sz="1600" err="1"/>
              <a:t>metrics</a:t>
            </a:r>
            <a:endParaRPr lang="nb-NO" sz="1600"/>
          </a:p>
          <a:p>
            <a:pPr>
              <a:lnSpc>
                <a:spcPct val="110000"/>
              </a:lnSpc>
            </a:pPr>
            <a:r>
              <a:rPr lang="nb-NO" sz="1600" err="1"/>
              <a:t>We</a:t>
            </a:r>
            <a:r>
              <a:rPr lang="nb-NO" sz="1600"/>
              <a:t> </a:t>
            </a:r>
            <a:r>
              <a:rPr lang="nb-NO" sz="1600" err="1"/>
              <a:t>will</a:t>
            </a:r>
            <a:endParaRPr lang="nb-NO" sz="1600"/>
          </a:p>
          <a:p>
            <a:pPr lvl="1">
              <a:lnSpc>
                <a:spcPct val="110000"/>
              </a:lnSpc>
            </a:pPr>
            <a:r>
              <a:rPr lang="nb-NO" sz="1400" err="1"/>
              <a:t>Get</a:t>
            </a:r>
            <a:r>
              <a:rPr lang="nb-NO" sz="1400"/>
              <a:t> data </a:t>
            </a:r>
            <a:r>
              <a:rPr lang="nb-NO" sz="1400" err="1"/>
              <a:t>using</a:t>
            </a:r>
            <a:r>
              <a:rPr lang="nb-NO" sz="1400"/>
              <a:t> </a:t>
            </a:r>
            <a:r>
              <a:rPr lang="nb-NO" sz="1400" err="1"/>
              <a:t>RESTCONF</a:t>
            </a:r>
            <a:endParaRPr lang="nb-NO" sz="1400"/>
          </a:p>
          <a:p>
            <a:pPr lvl="1">
              <a:lnSpc>
                <a:spcPct val="110000"/>
              </a:lnSpc>
            </a:pPr>
            <a:r>
              <a:rPr lang="nb-NO" sz="1400" err="1"/>
              <a:t>Put</a:t>
            </a:r>
            <a:r>
              <a:rPr lang="nb-NO" sz="1400"/>
              <a:t> </a:t>
            </a:r>
            <a:r>
              <a:rPr lang="nb-NO" sz="1400" err="1"/>
              <a:t>the</a:t>
            </a:r>
            <a:r>
              <a:rPr lang="nb-NO" sz="1400"/>
              <a:t> data in an </a:t>
            </a:r>
            <a:r>
              <a:rPr lang="nb-NO" sz="1400" err="1"/>
              <a:t>array</a:t>
            </a:r>
            <a:endParaRPr lang="nb-NO" sz="1400"/>
          </a:p>
          <a:p>
            <a:pPr lvl="1">
              <a:lnSpc>
                <a:spcPct val="110000"/>
              </a:lnSpc>
            </a:pPr>
            <a:r>
              <a:rPr lang="nb-NO" sz="1400" err="1"/>
              <a:t>Use</a:t>
            </a:r>
            <a:r>
              <a:rPr lang="nb-NO" sz="1400"/>
              <a:t> </a:t>
            </a:r>
            <a:r>
              <a:rPr lang="nb-NO" sz="1400" err="1"/>
              <a:t>the</a:t>
            </a:r>
            <a:r>
              <a:rPr lang="nb-NO" sz="1400"/>
              <a:t> </a:t>
            </a:r>
            <a:r>
              <a:rPr lang="nb-NO" sz="1400" err="1"/>
              <a:t>library</a:t>
            </a:r>
            <a:r>
              <a:rPr lang="nb-NO" sz="1400"/>
              <a:t> </a:t>
            </a:r>
            <a:r>
              <a:rPr lang="nb-NO" sz="1400" err="1"/>
              <a:t>matplotlib</a:t>
            </a:r>
            <a:r>
              <a:rPr lang="nb-NO" sz="1400"/>
              <a:t> for plotting </a:t>
            </a:r>
            <a:r>
              <a:rPr lang="nb-NO" sz="1400" err="1"/>
              <a:t>the</a:t>
            </a:r>
            <a:r>
              <a:rPr lang="nb-NO" sz="1400"/>
              <a:t> </a:t>
            </a:r>
            <a:r>
              <a:rPr lang="nb-NO" sz="1400" err="1"/>
              <a:t>graph</a:t>
            </a:r>
            <a:endParaRPr lang="nb-NO" sz="1400"/>
          </a:p>
          <a:p>
            <a:pPr>
              <a:lnSpc>
                <a:spcPct val="110000"/>
              </a:lnSpc>
            </a:pPr>
            <a:r>
              <a:rPr lang="nb-NO" sz="1600" err="1"/>
              <a:t>You</a:t>
            </a:r>
            <a:r>
              <a:rPr lang="nb-NO" sz="1600"/>
              <a:t> </a:t>
            </a:r>
            <a:r>
              <a:rPr lang="nb-NO" sz="1600" err="1"/>
              <a:t>will</a:t>
            </a:r>
            <a:r>
              <a:rPr lang="nb-NO" sz="1600"/>
              <a:t> </a:t>
            </a:r>
            <a:r>
              <a:rPr lang="nb-NO" sz="1600" err="1"/>
              <a:t>probably</a:t>
            </a:r>
            <a:r>
              <a:rPr lang="nb-NO" sz="1600"/>
              <a:t> </a:t>
            </a:r>
            <a:r>
              <a:rPr lang="nb-NO" sz="1600" err="1"/>
              <a:t>see</a:t>
            </a:r>
            <a:r>
              <a:rPr lang="nb-NO" sz="1600"/>
              <a:t> </a:t>
            </a:r>
            <a:r>
              <a:rPr lang="nb-NO" sz="1600" err="1"/>
              <a:t>that</a:t>
            </a:r>
            <a:r>
              <a:rPr lang="nb-NO" sz="1600"/>
              <a:t> for pure </a:t>
            </a:r>
            <a:r>
              <a:rPr lang="nb-NO" sz="1600" err="1"/>
              <a:t>monitoring</a:t>
            </a:r>
            <a:r>
              <a:rPr lang="nb-NO" sz="1600"/>
              <a:t>, </a:t>
            </a:r>
            <a:r>
              <a:rPr lang="nb-NO" sz="1600" err="1"/>
              <a:t>other</a:t>
            </a:r>
            <a:r>
              <a:rPr lang="nb-NO" sz="1600"/>
              <a:t> </a:t>
            </a:r>
            <a:r>
              <a:rPr lang="nb-NO" sz="1600" err="1"/>
              <a:t>tools</a:t>
            </a:r>
            <a:r>
              <a:rPr lang="nb-NO" sz="1600"/>
              <a:t> (like </a:t>
            </a:r>
            <a:r>
              <a:rPr lang="nb-NO" sz="1600" err="1"/>
              <a:t>Grafana</a:t>
            </a:r>
            <a:r>
              <a:rPr lang="nb-NO" sz="1600"/>
              <a:t>) </a:t>
            </a:r>
            <a:r>
              <a:rPr lang="nb-NO" sz="1600" err="1"/>
              <a:t>are</a:t>
            </a:r>
            <a:r>
              <a:rPr lang="nb-NO" sz="1600"/>
              <a:t> </a:t>
            </a:r>
            <a:r>
              <a:rPr lang="nb-NO" sz="1600" err="1"/>
              <a:t>way</a:t>
            </a:r>
            <a:r>
              <a:rPr lang="nb-NO" sz="1600"/>
              <a:t> </a:t>
            </a:r>
            <a:r>
              <a:rPr lang="nb-NO" sz="1600" err="1"/>
              <a:t>better</a:t>
            </a:r>
            <a:r>
              <a:rPr lang="nb-NO" sz="1600"/>
              <a:t> </a:t>
            </a:r>
            <a:r>
              <a:rPr lang="nb-NO" sz="1600">
                <a:sym typeface="Wingdings" panose="05000000000000000000" pitchFamily="2" charset="2"/>
              </a:rPr>
              <a:t></a:t>
            </a:r>
          </a:p>
          <a:p>
            <a:pPr>
              <a:lnSpc>
                <a:spcPct val="110000"/>
              </a:lnSpc>
            </a:pPr>
            <a:r>
              <a:rPr lang="nb-NO" sz="1600" err="1">
                <a:sym typeface="Wingdings" panose="05000000000000000000" pitchFamily="2" charset="2"/>
              </a:rPr>
              <a:t>Notice</a:t>
            </a:r>
            <a:r>
              <a:rPr lang="nb-NO" sz="1600">
                <a:sym typeface="Wingdings" panose="05000000000000000000" pitchFamily="2" charset="2"/>
              </a:rPr>
              <a:t>: To </a:t>
            </a:r>
            <a:r>
              <a:rPr lang="nb-NO" sz="1600" err="1">
                <a:sym typeface="Wingdings" panose="05000000000000000000" pitchFamily="2" charset="2"/>
              </a:rPr>
              <a:t>get</a:t>
            </a:r>
            <a:r>
              <a:rPr lang="nb-NO" sz="1600">
                <a:sym typeface="Wingdings" panose="05000000000000000000" pitchFamily="2" charset="2"/>
              </a:rPr>
              <a:t> </a:t>
            </a:r>
            <a:r>
              <a:rPr lang="nb-NO" sz="1600" err="1">
                <a:sym typeface="Wingdings" panose="05000000000000000000" pitchFamily="2" charset="2"/>
              </a:rPr>
              <a:t>this</a:t>
            </a:r>
            <a:r>
              <a:rPr lang="nb-NO" sz="1600">
                <a:sym typeface="Wingdings" panose="05000000000000000000" pitchFamily="2" charset="2"/>
              </a:rPr>
              <a:t> plot to show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screen, in </a:t>
            </a:r>
            <a:r>
              <a:rPr lang="nb-NO" sz="1600" err="1">
                <a:sym typeface="Wingdings" panose="05000000000000000000" pitchFamily="2" charset="2"/>
              </a:rPr>
              <a:t>Task</a:t>
            </a:r>
            <a:r>
              <a:rPr lang="nb-NO" sz="1600">
                <a:sym typeface="Wingdings" panose="05000000000000000000" pitchFamily="2" charset="2"/>
              </a:rPr>
              <a:t> 3 </a:t>
            </a:r>
            <a:r>
              <a:rPr lang="nb-NO" sz="1600" err="1">
                <a:sym typeface="Wingdings" panose="05000000000000000000" pitchFamily="2" charset="2"/>
              </a:rPr>
              <a:t>you</a:t>
            </a:r>
            <a:r>
              <a:rPr lang="nb-NO" sz="1600">
                <a:sym typeface="Wingdings" panose="05000000000000000000" pitchFamily="2" charset="2"/>
              </a:rPr>
              <a:t> </a:t>
            </a:r>
            <a:r>
              <a:rPr lang="nb-NO" sz="1600" err="1">
                <a:sym typeface="Wingdings" panose="05000000000000000000" pitchFamily="2" charset="2"/>
              </a:rPr>
              <a:t>will</a:t>
            </a:r>
            <a:r>
              <a:rPr lang="nb-NO" sz="1600">
                <a:sym typeface="Wingdings" panose="05000000000000000000" pitchFamily="2" charset="2"/>
              </a:rPr>
              <a:t> </a:t>
            </a:r>
            <a:r>
              <a:rPr lang="nb-NO" sz="1600" err="1">
                <a:sym typeface="Wingdings" panose="05000000000000000000" pitchFamily="2" charset="2"/>
              </a:rPr>
              <a:t>need</a:t>
            </a:r>
            <a:r>
              <a:rPr lang="nb-NO" sz="1600">
                <a:sym typeface="Wingdings" panose="05000000000000000000" pitchFamily="2" charset="2"/>
              </a:rPr>
              <a:t> to </a:t>
            </a:r>
            <a:r>
              <a:rPr lang="nb-NO" sz="1600" err="1">
                <a:sym typeface="Wingdings" panose="05000000000000000000" pitchFamily="2" charset="2"/>
              </a:rPr>
              <a:t>use</a:t>
            </a:r>
            <a:r>
              <a:rPr lang="nb-NO" sz="1600">
                <a:sym typeface="Wingdings" panose="05000000000000000000" pitchFamily="2" charset="2"/>
              </a:rPr>
              <a:t> a </a:t>
            </a:r>
            <a:r>
              <a:rPr lang="nb-NO" sz="1600" err="1">
                <a:sym typeface="Wingdings" panose="05000000000000000000" pitchFamily="2" charset="2"/>
              </a:rPr>
              <a:t>local</a:t>
            </a:r>
            <a:r>
              <a:rPr lang="nb-NO" sz="1600">
                <a:sym typeface="Wingdings" panose="05000000000000000000" pitchFamily="2" charset="2"/>
              </a:rPr>
              <a:t> </a:t>
            </a:r>
            <a:r>
              <a:rPr lang="nb-NO" sz="1600" err="1">
                <a:sym typeface="Wingdings" panose="05000000000000000000" pitchFamily="2" charset="2"/>
              </a:rPr>
              <a:t>installation</a:t>
            </a:r>
            <a:r>
              <a:rPr lang="nb-NO" sz="1600">
                <a:sym typeface="Wingdings" panose="05000000000000000000" pitchFamily="2" charset="2"/>
              </a:rPr>
              <a:t> </a:t>
            </a:r>
            <a:r>
              <a:rPr lang="nb-NO" sz="1600" err="1">
                <a:sym typeface="Wingdings" panose="05000000000000000000" pitchFamily="2" charset="2"/>
              </a:rPr>
              <a:t>of</a:t>
            </a:r>
            <a:r>
              <a:rPr lang="nb-NO" sz="1600">
                <a:sym typeface="Wingdings" panose="05000000000000000000" pitchFamily="2" charset="2"/>
              </a:rPr>
              <a:t> Python (</a:t>
            </a:r>
            <a:r>
              <a:rPr lang="nb-NO" sz="1600" err="1">
                <a:sym typeface="Wingdings" panose="05000000000000000000" pitchFamily="2" charset="2"/>
              </a:rPr>
              <a:t>on</a:t>
            </a:r>
            <a:r>
              <a:rPr lang="nb-NO" sz="1600">
                <a:sym typeface="Wingdings" panose="05000000000000000000" pitchFamily="2" charset="2"/>
              </a:rPr>
              <a:t> </a:t>
            </a:r>
            <a:r>
              <a:rPr lang="nb-NO" sz="1600" err="1">
                <a:sym typeface="Wingdings" panose="05000000000000000000" pitchFamily="2" charset="2"/>
              </a:rPr>
              <a:t>your</a:t>
            </a:r>
            <a:r>
              <a:rPr lang="nb-NO" sz="1600">
                <a:sym typeface="Wingdings" panose="05000000000000000000" pitchFamily="2" charset="2"/>
              </a:rPr>
              <a:t> laptop). This </a:t>
            </a:r>
            <a:r>
              <a:rPr lang="nb-NO" sz="1600" err="1">
                <a:sym typeface="Wingdings" panose="05000000000000000000" pitchFamily="2" charset="2"/>
              </a:rPr>
              <a:t>was</a:t>
            </a:r>
            <a:r>
              <a:rPr lang="nb-NO" sz="1600">
                <a:sym typeface="Wingdings" panose="05000000000000000000" pitchFamily="2" charset="2"/>
              </a:rPr>
              <a:t> not part </a:t>
            </a:r>
            <a:r>
              <a:rPr lang="nb-NO" sz="1600" err="1">
                <a:sym typeface="Wingdings" panose="05000000000000000000" pitchFamily="2" charset="2"/>
              </a:rPr>
              <a:t>of</a:t>
            </a:r>
            <a:r>
              <a:rPr lang="nb-NO" sz="1600">
                <a:sym typeface="Wingdings" panose="05000000000000000000" pitchFamily="2" charset="2"/>
              </a:rPr>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preparations</a:t>
            </a:r>
            <a:r>
              <a:rPr lang="nb-NO" sz="1600">
                <a:sym typeface="Wingdings" panose="05000000000000000000" pitchFamily="2" charset="2"/>
              </a:rPr>
              <a:t>, so </a:t>
            </a:r>
            <a:r>
              <a:rPr lang="nb-NO" sz="1600" err="1">
                <a:sym typeface="Wingdings" panose="05000000000000000000" pitchFamily="2" charset="2"/>
              </a:rPr>
              <a:t>if</a:t>
            </a:r>
            <a:r>
              <a:rPr lang="nb-NO" sz="1600">
                <a:sym typeface="Wingdings" panose="05000000000000000000" pitchFamily="2" charset="2"/>
              </a:rPr>
              <a:t> </a:t>
            </a:r>
            <a:r>
              <a:rPr lang="nb-NO" sz="1600" err="1">
                <a:sym typeface="Wingdings" panose="05000000000000000000" pitchFamily="2" charset="2"/>
              </a:rPr>
              <a:t>you</a:t>
            </a:r>
            <a:r>
              <a:rPr lang="nb-NO" sz="1600">
                <a:sym typeface="Wingdings" panose="05000000000000000000" pitchFamily="2" charset="2"/>
              </a:rPr>
              <a:t> do not have it (or </a:t>
            </a:r>
            <a:r>
              <a:rPr lang="nb-NO" sz="1600" err="1">
                <a:sym typeface="Wingdings" panose="05000000000000000000" pitchFamily="2" charset="2"/>
              </a:rPr>
              <a:t>want</a:t>
            </a:r>
            <a:r>
              <a:rPr lang="nb-NO" sz="1600">
                <a:sym typeface="Wingdings" panose="05000000000000000000" pitchFamily="2" charset="2"/>
              </a:rPr>
              <a:t> to </a:t>
            </a:r>
            <a:r>
              <a:rPr lang="nb-NO" sz="1600" err="1">
                <a:sym typeface="Wingdings" panose="05000000000000000000" pitchFamily="2" charset="2"/>
              </a:rPr>
              <a:t>install</a:t>
            </a:r>
            <a:r>
              <a:rPr lang="nb-NO" sz="1600">
                <a:sym typeface="Wingdings" panose="05000000000000000000" pitchFamily="2" charset="2"/>
              </a:rPr>
              <a:t> </a:t>
            </a:r>
            <a:r>
              <a:rPr lang="nb-NO" sz="1600" err="1">
                <a:sym typeface="Wingdings" panose="05000000000000000000" pitchFamily="2" charset="2"/>
              </a:rPr>
              <a:t>now</a:t>
            </a:r>
            <a:r>
              <a:rPr lang="nb-NO" sz="1600">
                <a:sym typeface="Wingdings" panose="05000000000000000000" pitchFamily="2" charset="2"/>
              </a:rPr>
              <a:t>), just </a:t>
            </a:r>
            <a:r>
              <a:rPr lang="nb-NO" sz="1600" err="1">
                <a:sym typeface="Wingdings" panose="05000000000000000000" pitchFamily="2" charset="2"/>
              </a:rPr>
              <a:t>look</a:t>
            </a:r>
            <a:r>
              <a:rPr lang="nb-NO" sz="1600">
                <a:sym typeface="Wingdings" panose="05000000000000000000" pitchFamily="2" charset="2"/>
              </a:rPr>
              <a:t> at </a:t>
            </a:r>
            <a:r>
              <a:rPr lang="nb-NO" sz="1600" err="1">
                <a:sym typeface="Wingdings" panose="05000000000000000000" pitchFamily="2" charset="2"/>
              </a:rPr>
              <a:t>the</a:t>
            </a:r>
            <a:r>
              <a:rPr lang="nb-NO" sz="1600">
                <a:sym typeface="Wingdings" panose="05000000000000000000" pitchFamily="2" charset="2"/>
              </a:rPr>
              <a:t> </a:t>
            </a:r>
            <a:r>
              <a:rPr lang="nb-NO" sz="1600" err="1">
                <a:sym typeface="Wingdings" panose="05000000000000000000" pitchFamily="2" charset="2"/>
              </a:rPr>
              <a:t>provided</a:t>
            </a:r>
            <a:r>
              <a:rPr lang="nb-NO" sz="1600">
                <a:sym typeface="Wingdings" panose="05000000000000000000" pitchFamily="2" charset="2"/>
              </a:rPr>
              <a:t> </a:t>
            </a:r>
            <a:r>
              <a:rPr lang="nb-NO" sz="1600" err="1">
                <a:sym typeface="Wingdings" panose="05000000000000000000" pitchFamily="2" charset="2"/>
              </a:rPr>
              <a:t>screenshot</a:t>
            </a:r>
            <a:endParaRPr lang="nb-NO" sz="1200"/>
          </a:p>
          <a:p>
            <a:pPr lvl="1">
              <a:lnSpc>
                <a:spcPct val="110000"/>
              </a:lnSpc>
            </a:pP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Tree>
    <p:extLst>
      <p:ext uri="{BB962C8B-B14F-4D97-AF65-F5344CB8AC3E}">
        <p14:creationId xmlns:p14="http://schemas.microsoft.com/office/powerpoint/2010/main" val="31170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he distance between the headline and the start of the body copy is always constant.…">
            <a:extLst>
              <a:ext uri="{FF2B5EF4-FFF2-40B4-BE49-F238E27FC236}">
                <a16:creationId xmlns:a16="http://schemas.microsoft.com/office/drawing/2014/main" id="{72B724E3-16E6-1CF7-9154-E6933DAB2900}"/>
              </a:ext>
            </a:extLst>
          </p:cNvPr>
          <p:cNvSpPr txBox="1">
            <a:spLocks/>
          </p:cNvSpPr>
          <p:nvPr/>
        </p:nvSpPr>
        <p:spPr bwMode="gray">
          <a:xfrm>
            <a:off x="634598" y="818826"/>
            <a:ext cx="8465740" cy="525405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Task 0: Set up the files and folders and VS Code</a:t>
            </a:r>
          </a:p>
          <a:p>
            <a:pPr lvl="1">
              <a:lnSpc>
                <a:spcPct val="110000"/>
              </a:lnSpc>
            </a:pPr>
            <a:r>
              <a:rPr lang="en-US" sz="1200"/>
              <a:t>Create a working directory "</a:t>
            </a:r>
            <a:r>
              <a:rPr lang="en-US" sz="1200" err="1"/>
              <a:t>Lab42_Python</a:t>
            </a:r>
            <a:r>
              <a:rPr lang="en-US" sz="1200"/>
              <a:t>-draw-metrics"</a:t>
            </a:r>
          </a:p>
          <a:p>
            <a:pPr lvl="1">
              <a:lnSpc>
                <a:spcPct val="110000"/>
              </a:lnSpc>
            </a:pPr>
            <a:r>
              <a:rPr lang="en-US" sz="1200"/>
              <a:t>Create a Python file "draw-</a:t>
            </a:r>
            <a:r>
              <a:rPr lang="en-US" sz="1200" err="1"/>
              <a:t>metrics.py</a:t>
            </a:r>
            <a:r>
              <a:rPr lang="en-US" sz="1200"/>
              <a:t>"</a:t>
            </a:r>
          </a:p>
          <a:p>
            <a:pPr lvl="1">
              <a:lnSpc>
                <a:spcPct val="110000"/>
              </a:lnSpc>
            </a:pPr>
            <a:r>
              <a:rPr lang="en-US" sz="1200"/>
              <a:t>Activate the automation-venv</a:t>
            </a:r>
          </a:p>
          <a:p>
            <a:pPr>
              <a:lnSpc>
                <a:spcPct val="110000"/>
              </a:lnSpc>
            </a:pPr>
            <a:endParaRPr lang="en-US" sz="1400"/>
          </a:p>
          <a:p>
            <a:pPr>
              <a:lnSpc>
                <a:spcPct val="110000"/>
              </a:lnSpc>
            </a:pPr>
            <a:endParaRPr lang="en-US" sz="1400"/>
          </a:p>
          <a:p>
            <a:pPr>
              <a:lnSpc>
                <a:spcPct val="110000"/>
              </a:lnSpc>
            </a:pPr>
            <a:r>
              <a:rPr lang="en-US" sz="1400"/>
              <a:t>Task 1: Use Postman to find and test an URL that gives you the 5-second CPU%</a:t>
            </a:r>
          </a:p>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2 seconds</a:t>
            </a:r>
          </a:p>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a:lnSpc>
                <a:spcPct val="110000"/>
              </a:lnSpc>
            </a:pPr>
            <a:r>
              <a:rPr lang="en-US" sz="1400"/>
              <a:t>(optional) Task 4: You can change the script to gather other data (#APs, #Clients, traffic)</a:t>
            </a:r>
          </a:p>
        </p:txBody>
      </p:sp>
      <p:cxnSp>
        <p:nvCxnSpPr>
          <p:cNvPr id="7" name="Straight Arrow Connector 6">
            <a:extLst>
              <a:ext uri="{FF2B5EF4-FFF2-40B4-BE49-F238E27FC236}">
                <a16:creationId xmlns:a16="http://schemas.microsoft.com/office/drawing/2014/main" id="{AEF9B21A-0C0C-BEBE-1025-C419FB43174E}"/>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E2DE253-27AE-3D7C-20B3-C1AE1F3794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1874331"/>
            <a:ext cx="1533739" cy="214145"/>
          </a:xfrm>
          <a:prstGeom prst="rect">
            <a:avLst/>
          </a:prstGeom>
        </p:spPr>
      </p:pic>
      <p:sp>
        <p:nvSpPr>
          <p:cNvPr id="9" name="TextBox 8">
            <a:extLst>
              <a:ext uri="{FF2B5EF4-FFF2-40B4-BE49-F238E27FC236}">
                <a16:creationId xmlns:a16="http://schemas.microsoft.com/office/drawing/2014/main" id="{28244952-978A-138B-B121-FF7F1835045D}"/>
              </a:ext>
            </a:extLst>
          </p:cNvPr>
          <p:cNvSpPr txBox="1"/>
          <p:nvPr/>
        </p:nvSpPr>
        <p:spPr>
          <a:xfrm>
            <a:off x="1112440" y="2174816"/>
            <a:ext cx="822841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Lab42_Python-draw-metrics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Lab42_Python</a:t>
            </a:r>
            <a:r>
              <a:rPr lang="en-US" sz="1050">
                <a:solidFill>
                  <a:srgbClr val="6D6D6D"/>
                </a:solidFill>
              </a:rPr>
              <a:t>-</a:t>
            </a:r>
            <a:r>
              <a:rPr lang="en-US" sz="1050">
                <a:solidFill>
                  <a:srgbClr val="6D6D6D"/>
                </a:solidFill>
                <a:latin typeface="Consolas" panose="020B0609020204030204" pitchFamily="49" charset="0"/>
                <a:ea typeface="+mn-ea"/>
              </a:rPr>
              <a:t>draw-metrics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0" name="Picture 9">
            <a:extLst>
              <a:ext uri="{FF2B5EF4-FFF2-40B4-BE49-F238E27FC236}">
                <a16:creationId xmlns:a16="http://schemas.microsoft.com/office/drawing/2014/main" id="{C6035842-2FD3-5C17-5438-BBEAF0901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64694" y="385017"/>
            <a:ext cx="2446349" cy="973461"/>
          </a:xfrm>
          <a:prstGeom prst="rect">
            <a:avLst/>
          </a:prstGeom>
        </p:spPr>
      </p:pic>
    </p:spTree>
    <p:extLst>
      <p:ext uri="{BB962C8B-B14F-4D97-AF65-F5344CB8AC3E}">
        <p14:creationId xmlns:p14="http://schemas.microsoft.com/office/powerpoint/2010/main" val="366913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600"/>
              <a:t>Task 1: Use Postman to find and test an URL that gives you the 5-second CPU%</a:t>
            </a:r>
          </a:p>
          <a:p>
            <a:pPr>
              <a:lnSpc>
                <a:spcPct val="110000"/>
              </a:lnSpc>
            </a:pPr>
            <a:r>
              <a:rPr lang="nb-NO" sz="1600" err="1"/>
              <a:t>You</a:t>
            </a:r>
            <a:r>
              <a:rPr lang="nb-NO" sz="1600"/>
              <a:t> </a:t>
            </a:r>
            <a:r>
              <a:rPr lang="nb-NO" sz="1600" err="1"/>
              <a:t>can</a:t>
            </a:r>
            <a:r>
              <a:rPr lang="nb-NO" sz="1600"/>
              <a:t> </a:t>
            </a:r>
            <a:r>
              <a:rPr lang="nb-NO" sz="1600" err="1"/>
              <a:t>use</a:t>
            </a:r>
            <a:r>
              <a:rPr lang="nb-NO" sz="1600"/>
              <a:t> </a:t>
            </a:r>
            <a:r>
              <a:rPr lang="nb-NO" sz="1600" err="1"/>
              <a:t>YANG</a:t>
            </a:r>
            <a:r>
              <a:rPr lang="nb-NO" sz="1600"/>
              <a:t> Suite to </a:t>
            </a:r>
            <a:r>
              <a:rPr lang="nb-NO" sz="1600" err="1"/>
              <a:t>explore</a:t>
            </a:r>
            <a:r>
              <a:rPr lang="nb-NO" sz="1600"/>
              <a:t> </a:t>
            </a:r>
            <a:r>
              <a:rPr lang="nb-NO" sz="1600" err="1"/>
              <a:t>any</a:t>
            </a:r>
            <a:r>
              <a:rPr lang="nb-NO" sz="1600"/>
              <a:t> </a:t>
            </a:r>
            <a:r>
              <a:rPr lang="nb-NO" sz="1600" err="1"/>
              <a:t>module</a:t>
            </a:r>
            <a:r>
              <a:rPr lang="nb-NO" sz="1600"/>
              <a:t> </a:t>
            </a:r>
            <a:r>
              <a:rPr lang="nb-NO" sz="1600" err="1"/>
              <a:t>with</a:t>
            </a:r>
            <a:r>
              <a:rPr lang="nb-NO" sz="1600"/>
              <a:t> "</a:t>
            </a:r>
            <a:r>
              <a:rPr lang="nb-NO" sz="1600" err="1"/>
              <a:t>cpu</a:t>
            </a:r>
            <a:r>
              <a:rPr lang="nb-NO" sz="1600"/>
              <a:t>"</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err="1"/>
              <a:t>Then</a:t>
            </a:r>
            <a:r>
              <a:rPr lang="nb-NO" sz="1600"/>
              <a:t> test in Postman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1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5720893D-9A58-1E45-61B9-B0A352B0B9AA}"/>
              </a:ext>
            </a:extLst>
          </p:cNvPr>
          <p:cNvPicPr>
            <a:picLocks noChangeAspect="1"/>
          </p:cNvPicPr>
          <p:nvPr/>
        </p:nvPicPr>
        <p:blipFill rotWithShape="1">
          <a:blip r:embed="rId3"/>
          <a:srcRect t="13018"/>
          <a:stretch/>
        </p:blipFill>
        <p:spPr>
          <a:xfrm>
            <a:off x="799661" y="1779938"/>
            <a:ext cx="8281528" cy="2053041"/>
          </a:xfrm>
          <a:prstGeom prst="rect">
            <a:avLst/>
          </a:prstGeom>
        </p:spPr>
      </p:pic>
      <p:pic>
        <p:nvPicPr>
          <p:cNvPr id="9" name="Picture 8">
            <a:extLst>
              <a:ext uri="{FF2B5EF4-FFF2-40B4-BE49-F238E27FC236}">
                <a16:creationId xmlns:a16="http://schemas.microsoft.com/office/drawing/2014/main" id="{76D12C91-C876-A97D-BFFA-3254D95F9B33}"/>
              </a:ext>
            </a:extLst>
          </p:cNvPr>
          <p:cNvPicPr>
            <a:picLocks noChangeAspect="1"/>
          </p:cNvPicPr>
          <p:nvPr/>
        </p:nvPicPr>
        <p:blipFill>
          <a:blip r:embed="rId4"/>
          <a:stretch>
            <a:fillRect/>
          </a:stretch>
        </p:blipFill>
        <p:spPr>
          <a:xfrm>
            <a:off x="799661" y="4174127"/>
            <a:ext cx="7240010" cy="933580"/>
          </a:xfrm>
          <a:prstGeom prst="rect">
            <a:avLst/>
          </a:prstGeom>
        </p:spPr>
      </p:pic>
      <p:pic>
        <p:nvPicPr>
          <p:cNvPr id="11" name="Picture 10">
            <a:extLst>
              <a:ext uri="{FF2B5EF4-FFF2-40B4-BE49-F238E27FC236}">
                <a16:creationId xmlns:a16="http://schemas.microsoft.com/office/drawing/2014/main" id="{7F7F5ECD-FE2E-A4B7-48C9-680F673139B1}"/>
              </a:ext>
            </a:extLst>
          </p:cNvPr>
          <p:cNvPicPr>
            <a:picLocks noChangeAspect="1"/>
          </p:cNvPicPr>
          <p:nvPr/>
        </p:nvPicPr>
        <p:blipFill rotWithShape="1">
          <a:blip r:embed="rId5"/>
          <a:srcRect t="1" b="4108"/>
          <a:stretch/>
        </p:blipFill>
        <p:spPr>
          <a:xfrm>
            <a:off x="799661" y="5137973"/>
            <a:ext cx="9496074" cy="933581"/>
          </a:xfrm>
          <a:prstGeom prst="rect">
            <a:avLst/>
          </a:prstGeom>
        </p:spPr>
      </p:pic>
    </p:spTree>
    <p:extLst>
      <p:ext uri="{BB962C8B-B14F-4D97-AF65-F5344CB8AC3E}">
        <p14:creationId xmlns:p14="http://schemas.microsoft.com/office/powerpoint/2010/main" val="9690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275801"/>
          </a:xfrm>
        </p:spPr>
        <p:txBody>
          <a:bodyPr>
            <a:normAutofit/>
          </a:bodyPr>
          <a:lstStyle/>
          <a:p>
            <a:pPr>
              <a:lnSpc>
                <a:spcPct val="110000"/>
              </a:lnSpc>
            </a:pPr>
            <a:r>
              <a:rPr lang="en-US" sz="1400"/>
              <a:t>Task 2: Write a Python script that</a:t>
            </a:r>
          </a:p>
          <a:p>
            <a:pPr lvl="1">
              <a:lnSpc>
                <a:spcPct val="110000"/>
              </a:lnSpc>
            </a:pPr>
            <a:r>
              <a:rPr lang="en-US" sz="1200"/>
              <a:t>Ask for WLC IP, username and password</a:t>
            </a:r>
          </a:p>
          <a:p>
            <a:pPr lvl="1">
              <a:lnSpc>
                <a:spcPct val="110000"/>
              </a:lnSpc>
            </a:pPr>
            <a:r>
              <a:rPr lang="en-US" sz="1200"/>
              <a:t>Connects to the WLC using </a:t>
            </a:r>
            <a:r>
              <a:rPr lang="en-US" sz="1200" err="1"/>
              <a:t>RESTCONF</a:t>
            </a:r>
            <a:r>
              <a:rPr lang="en-US" sz="1200"/>
              <a:t> with the URL created in Task 1</a:t>
            </a:r>
          </a:p>
          <a:p>
            <a:pPr lvl="1">
              <a:lnSpc>
                <a:spcPct val="110000"/>
              </a:lnSpc>
            </a:pPr>
            <a:r>
              <a:rPr lang="en-US" sz="1200"/>
              <a:t>Loops and print the results every second</a:t>
            </a:r>
          </a:p>
          <a:p>
            <a:pPr>
              <a:lnSpc>
                <a:spcPct val="110000"/>
              </a:lnSpc>
            </a:pPr>
            <a:r>
              <a:rPr lang="en-US" sz="1400"/>
              <a:t>You can use the script from Lab 41 as a base</a:t>
            </a:r>
          </a:p>
          <a:p>
            <a:pPr lvl="1">
              <a:lnSpc>
                <a:spcPct val="110000"/>
              </a:lnSpc>
            </a:pPr>
            <a:r>
              <a:rPr lang="en-US" sz="1200"/>
              <a:t>Change the URL to the one you found in task 1</a:t>
            </a:r>
          </a:p>
          <a:p>
            <a:pPr lvl="1">
              <a:lnSpc>
                <a:spcPct val="110000"/>
              </a:lnSpc>
            </a:pPr>
            <a:r>
              <a:rPr lang="en-US" sz="1200"/>
              <a:t>Remove the pandas </a:t>
            </a:r>
            <a:r>
              <a:rPr lang="en-US" sz="1200" err="1"/>
              <a:t>dataframe</a:t>
            </a:r>
            <a:r>
              <a:rPr lang="en-US" sz="1200"/>
              <a:t> and write to Excel parts</a:t>
            </a:r>
          </a:p>
          <a:p>
            <a:pPr lvl="1">
              <a:lnSpc>
                <a:spcPct val="110000"/>
              </a:lnSpc>
            </a:pPr>
            <a:r>
              <a:rPr lang="en-US" sz="1200"/>
              <a:t>Start by printing </a:t>
            </a:r>
            <a:r>
              <a:rPr lang="en-US" sz="1200" err="1"/>
              <a:t>response.json</a:t>
            </a:r>
            <a:r>
              <a:rPr lang="en-US" sz="1200"/>
              <a:t>(), you can see how the JSON is built up</a:t>
            </a:r>
          </a:p>
          <a:p>
            <a:pPr lvl="1">
              <a:lnSpc>
                <a:spcPct val="110000"/>
              </a:lnSpc>
            </a:pPr>
            <a:r>
              <a:rPr lang="en-US" sz="1200"/>
              <a:t>Then print </a:t>
            </a:r>
            <a:r>
              <a:rPr lang="en-US" sz="1200" err="1"/>
              <a:t>response.json</a:t>
            </a:r>
            <a:r>
              <a:rPr lang="en-US" sz="1200"/>
              <a:t>['</a:t>
            </a:r>
            <a:r>
              <a:rPr lang="en-US" sz="1200" err="1"/>
              <a:t>Cisco-IOS-XE-process-cpu-oper:five-seconds</a:t>
            </a:r>
            <a:r>
              <a:rPr lang="en-US" sz="1200"/>
              <a:t>']</a:t>
            </a:r>
          </a:p>
          <a:p>
            <a:pPr lvl="1">
              <a:lnSpc>
                <a:spcPct val="110000"/>
              </a:lnSpc>
            </a:pPr>
            <a:r>
              <a:rPr lang="en-US" sz="1200"/>
              <a:t>Notice how you can reference keys inside a JSON using square brackets</a:t>
            </a:r>
          </a:p>
          <a:p>
            <a:pPr lvl="1">
              <a:lnSpc>
                <a:spcPct val="110000"/>
              </a:lnSpc>
            </a:pPr>
            <a:r>
              <a:rPr lang="en-US" sz="1200"/>
              <a:t>Create a "while True:" loop of the last part, starting before the response = requests.... line</a:t>
            </a:r>
          </a:p>
          <a:p>
            <a:pPr lvl="1">
              <a:lnSpc>
                <a:spcPct val="110000"/>
              </a:lnSpc>
            </a:pPr>
            <a:r>
              <a:rPr lang="en-US" sz="1200"/>
              <a:t>import time (at the top) and use </a:t>
            </a:r>
            <a:r>
              <a:rPr lang="en-US" sz="1200" err="1"/>
              <a:t>time.sleep</a:t>
            </a:r>
            <a:r>
              <a:rPr lang="en-US" sz="1200"/>
              <a:t>(1) inside the while-loop to pause for 1 second each iteration</a:t>
            </a:r>
          </a:p>
          <a:p>
            <a:pPr lvl="1">
              <a:lnSpc>
                <a:spcPct val="110000"/>
              </a:lnSpc>
            </a:pPr>
            <a:r>
              <a:rPr lang="en-US" sz="1200"/>
              <a:t>By using a while loop with no exit condition, you exit the loop by pressing </a:t>
            </a:r>
            <a:r>
              <a:rPr lang="en-US" sz="1200" err="1"/>
              <a:t>Ctrl+C</a:t>
            </a:r>
            <a:endParaRPr lang="en-US" sz="1200"/>
          </a:p>
          <a:p>
            <a:pPr lvl="1">
              <a:lnSpc>
                <a:spcPct val="110000"/>
              </a:lnSpc>
            </a:pPr>
            <a:r>
              <a:rPr lang="en-US" sz="1200"/>
              <a:t>To suppress the </a:t>
            </a:r>
            <a:r>
              <a:rPr lang="en-US" sz="1200" err="1"/>
              <a:t>InsecureRequestWarning</a:t>
            </a:r>
            <a:r>
              <a:rPr lang="en-US" sz="1200"/>
              <a:t>, import </a:t>
            </a:r>
            <a:r>
              <a:rPr lang="en-US" sz="1200" err="1"/>
              <a:t>urllib3</a:t>
            </a:r>
            <a:r>
              <a:rPr lang="en-US" sz="1200"/>
              <a:t> and use </a:t>
            </a:r>
            <a:r>
              <a:rPr lang="en-US" sz="1200" err="1"/>
              <a:t>urllib3.disable_warnings</a:t>
            </a:r>
            <a:r>
              <a:rPr lang="en-US" sz="1200"/>
              <a:t>()</a:t>
            </a: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graph - Task 2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1F63D3B9-9BE8-2DE1-C26E-EB7016433F46}"/>
              </a:ext>
            </a:extLst>
          </p:cNvPr>
          <p:cNvSpPr txBox="1"/>
          <p:nvPr/>
        </p:nvSpPr>
        <p:spPr>
          <a:xfrm>
            <a:off x="8278461" y="266456"/>
            <a:ext cx="3911953" cy="1862048"/>
          </a:xfrm>
          <a:prstGeom prst="rect">
            <a:avLst/>
          </a:prstGeom>
          <a:noFill/>
          <a:ln>
            <a:solidFill>
              <a:schemeClr val="tx1"/>
            </a:solidFill>
          </a:ln>
        </p:spPr>
        <p:txBody>
          <a:bodyPr wrap="square">
            <a:spAutoFit/>
          </a:bodyPr>
          <a:lstStyle/>
          <a:p>
            <a:r>
              <a:rPr lang="nb-NO" sz="500">
                <a:latin typeface="Consolas" panose="020B0609020204030204" pitchFamily="49" charset="0"/>
              </a:rPr>
              <a:t>import time</a:t>
            </a:r>
          </a:p>
          <a:p>
            <a:r>
              <a:rPr lang="nb-NO" sz="500">
                <a:latin typeface="Consolas" panose="020B0609020204030204" pitchFamily="49" charset="0"/>
              </a:rPr>
              <a:t>import </a:t>
            </a:r>
            <a:r>
              <a:rPr lang="nb-NO" sz="500" err="1">
                <a:latin typeface="Consolas" panose="020B0609020204030204" pitchFamily="49" charset="0"/>
              </a:rPr>
              <a:t>requests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getpass</a:t>
            </a:r>
            <a:endParaRPr lang="nb-NO" sz="500">
              <a:latin typeface="Consolas" panose="020B0609020204030204" pitchFamily="49" charset="0"/>
            </a:endParaRPr>
          </a:p>
          <a:p>
            <a:r>
              <a:rPr lang="nb-NO" sz="500">
                <a:latin typeface="Consolas" panose="020B0609020204030204" pitchFamily="49" charset="0"/>
              </a:rPr>
              <a:t>import </a:t>
            </a:r>
            <a:r>
              <a:rPr lang="nb-NO" sz="500" err="1">
                <a:latin typeface="Consolas" panose="020B0609020204030204" pitchFamily="49" charset="0"/>
              </a:rPr>
              <a:t>urllib3</a:t>
            </a:r>
            <a:endParaRPr lang="nb-NO" sz="500">
              <a:latin typeface="Consolas" panose="020B0609020204030204" pitchFamily="49" charset="0"/>
            </a:endParaRPr>
          </a:p>
          <a:p>
            <a:endParaRPr lang="nb-NO" sz="500">
              <a:latin typeface="Consolas" panose="020B0609020204030204" pitchFamily="49" charset="0"/>
            </a:endParaRPr>
          </a:p>
          <a:p>
            <a:r>
              <a:rPr lang="nb-NO" sz="500" err="1">
                <a:latin typeface="Consolas" panose="020B0609020204030204" pitchFamily="49" charset="0"/>
              </a:rPr>
              <a:t>urllib3.disable_warnings</a:t>
            </a:r>
            <a:r>
              <a:rPr lang="nb-NO" sz="500">
                <a:latin typeface="Consolas" panose="020B0609020204030204" pitchFamily="49" charset="0"/>
              </a:rPr>
              <a:t>()</a:t>
            </a:r>
          </a:p>
          <a:p>
            <a:r>
              <a:rPr lang="nb-NO" sz="500" err="1">
                <a:latin typeface="Consolas" panose="020B0609020204030204" pitchFamily="49" charset="0"/>
              </a:rPr>
              <a:t>wlc</a:t>
            </a:r>
            <a:r>
              <a:rPr lang="nb-NO" sz="500">
                <a:latin typeface="Consolas" panose="020B0609020204030204" pitchFamily="49" charset="0"/>
              </a:rPr>
              <a:t> = input("Enter </a:t>
            </a:r>
            <a:r>
              <a:rPr lang="nb-NO" sz="500" err="1">
                <a:latin typeface="Consolas" panose="020B0609020204030204" pitchFamily="49" charset="0"/>
              </a:rPr>
              <a:t>WLC</a:t>
            </a:r>
            <a:r>
              <a:rPr lang="nb-NO" sz="500">
                <a:latin typeface="Consolas" panose="020B0609020204030204" pitchFamily="49" charset="0"/>
              </a:rPr>
              <a:t> IP: ")</a:t>
            </a:r>
          </a:p>
          <a:p>
            <a:r>
              <a:rPr lang="nb-NO" sz="500" err="1">
                <a:latin typeface="Consolas" panose="020B0609020204030204" pitchFamily="49" charset="0"/>
              </a:rPr>
              <a:t>user</a:t>
            </a:r>
            <a:r>
              <a:rPr lang="nb-NO" sz="500">
                <a:latin typeface="Consolas" panose="020B0609020204030204" pitchFamily="49" charset="0"/>
              </a:rPr>
              <a:t> = input("Enter </a:t>
            </a:r>
            <a:r>
              <a:rPr lang="nb-NO" sz="500" err="1">
                <a:latin typeface="Consolas" panose="020B0609020204030204" pitchFamily="49" charset="0"/>
              </a:rPr>
              <a:t>user</a:t>
            </a:r>
            <a:r>
              <a:rPr lang="nb-NO" sz="500">
                <a:latin typeface="Consolas" panose="020B0609020204030204" pitchFamily="49" charset="0"/>
              </a:rPr>
              <a:t>: ")</a:t>
            </a:r>
          </a:p>
          <a:p>
            <a:r>
              <a:rPr lang="nb-NO" sz="500" err="1">
                <a:latin typeface="Consolas" panose="020B0609020204030204" pitchFamily="49" charset="0"/>
              </a:rPr>
              <a:t>password</a:t>
            </a:r>
            <a:r>
              <a:rPr lang="nb-NO" sz="500">
                <a:latin typeface="Consolas" panose="020B0609020204030204" pitchFamily="49" charset="0"/>
              </a:rPr>
              <a:t> = </a:t>
            </a:r>
            <a:r>
              <a:rPr lang="nb-NO" sz="500" err="1">
                <a:latin typeface="Consolas" panose="020B0609020204030204" pitchFamily="49" charset="0"/>
              </a:rPr>
              <a:t>getpass.getpass</a:t>
            </a:r>
            <a:r>
              <a:rPr lang="nb-NO" sz="500">
                <a:latin typeface="Consolas" panose="020B0609020204030204" pitchFamily="49" charset="0"/>
              </a:rPr>
              <a:t>("Enter </a:t>
            </a:r>
            <a:r>
              <a:rPr lang="nb-NO" sz="500" err="1">
                <a:latin typeface="Consolas" panose="020B0609020204030204" pitchFamily="49" charset="0"/>
              </a:rPr>
              <a:t>password</a:t>
            </a:r>
            <a:r>
              <a:rPr lang="nb-NO" sz="500">
                <a:latin typeface="Consolas" panose="020B0609020204030204" pitchFamily="49" charset="0"/>
              </a:rPr>
              <a:t>: ")</a:t>
            </a:r>
          </a:p>
          <a:p>
            <a:r>
              <a:rPr lang="nb-NO" sz="500">
                <a:latin typeface="Consolas" panose="020B0609020204030204" pitchFamily="49" charset="0"/>
              </a:rPr>
              <a:t>url = </a:t>
            </a:r>
            <a:r>
              <a:rPr lang="nb-NO" sz="500" err="1">
                <a:latin typeface="Consolas" panose="020B0609020204030204" pitchFamily="49" charset="0"/>
              </a:rPr>
              <a:t>f"https</a:t>
            </a:r>
            <a:r>
              <a:rPr lang="nb-NO" sz="500">
                <a:latin typeface="Consolas" panose="020B0609020204030204" pitchFamily="49" charset="0"/>
              </a:rPr>
              <a:t>://{</a:t>
            </a:r>
            <a:r>
              <a:rPr lang="nb-NO" sz="500" err="1">
                <a:latin typeface="Consolas" panose="020B0609020204030204" pitchFamily="49" charset="0"/>
              </a:rPr>
              <a:t>wlc</a:t>
            </a:r>
            <a:r>
              <a:rPr lang="nb-NO" sz="500">
                <a:latin typeface="Consolas" panose="020B0609020204030204" pitchFamily="49" charset="0"/>
              </a:rPr>
              <a:t>}/</a:t>
            </a:r>
            <a:r>
              <a:rPr lang="nb-NO" sz="500" err="1">
                <a:latin typeface="Consolas" panose="020B0609020204030204" pitchFamily="49" charset="0"/>
              </a:rPr>
              <a:t>restconf</a:t>
            </a:r>
            <a:r>
              <a:rPr lang="nb-NO" sz="500">
                <a:latin typeface="Consolas" panose="020B0609020204030204" pitchFamily="49" charset="0"/>
              </a:rPr>
              <a:t>/data/</a:t>
            </a:r>
            <a:r>
              <a:rPr lang="nb-NO" sz="500" err="1">
                <a:latin typeface="Consolas" panose="020B0609020204030204" pitchFamily="49" charset="0"/>
              </a:rPr>
              <a:t>Cisco-IOS-XE-process-cpu-oper:cpu-usage</a:t>
            </a:r>
            <a:r>
              <a:rPr lang="nb-NO" sz="500">
                <a:latin typeface="Consolas" panose="020B0609020204030204" pitchFamily="49" charset="0"/>
              </a:rPr>
              <a:t>/</a:t>
            </a:r>
            <a:r>
              <a:rPr lang="nb-NO" sz="500" err="1">
                <a:latin typeface="Consolas" panose="020B0609020204030204" pitchFamily="49" charset="0"/>
              </a:rPr>
              <a:t>cpu-utilization</a:t>
            </a:r>
            <a:r>
              <a:rPr lang="nb-NO" sz="500">
                <a:latin typeface="Consolas" panose="020B0609020204030204" pitchFamily="49" charset="0"/>
              </a:rPr>
              <a:t>/five-</a:t>
            </a:r>
            <a:r>
              <a:rPr lang="nb-NO" sz="500" err="1">
                <a:latin typeface="Consolas" panose="020B0609020204030204" pitchFamily="49" charset="0"/>
              </a:rPr>
              <a:t>seconds</a:t>
            </a:r>
            <a:r>
              <a:rPr lang="nb-NO" sz="500">
                <a:latin typeface="Consolas" panose="020B0609020204030204" pitchFamily="49" charset="0"/>
              </a:rPr>
              <a:t>"</a:t>
            </a:r>
          </a:p>
          <a:p>
            <a:r>
              <a:rPr lang="nb-NO" sz="500" err="1">
                <a:latin typeface="Consolas" panose="020B0609020204030204" pitchFamily="49" charset="0"/>
              </a:rPr>
              <a:t>payload</a:t>
            </a:r>
            <a:r>
              <a:rPr lang="nb-NO" sz="500">
                <a:latin typeface="Consolas" panose="020B0609020204030204" pitchFamily="49" charset="0"/>
              </a:rPr>
              <a:t> = {}</a:t>
            </a:r>
          </a:p>
          <a:p>
            <a:r>
              <a:rPr lang="nb-NO" sz="500">
                <a:latin typeface="Consolas" panose="020B0609020204030204" pitchFamily="49" charset="0"/>
              </a:rPr>
              <a:t>headers = {</a:t>
            </a:r>
          </a:p>
          <a:p>
            <a:r>
              <a:rPr lang="nb-NO" sz="500">
                <a:latin typeface="Consolas" panose="020B0609020204030204" pitchFamily="49" charset="0"/>
              </a:rPr>
              <a:t>  'Accept':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'Content-Type': '</a:t>
            </a:r>
            <a:r>
              <a:rPr lang="nb-NO" sz="500" err="1">
                <a:latin typeface="Consolas" panose="020B0609020204030204" pitchFamily="49" charset="0"/>
              </a:rPr>
              <a:t>application</a:t>
            </a:r>
            <a:r>
              <a:rPr lang="nb-NO" sz="500">
                <a:latin typeface="Consolas" panose="020B0609020204030204" pitchFamily="49" charset="0"/>
              </a:rPr>
              <a:t>/</a:t>
            </a:r>
            <a:r>
              <a:rPr lang="nb-NO" sz="500" err="1">
                <a:latin typeface="Consolas" panose="020B0609020204030204" pitchFamily="49" charset="0"/>
              </a:rPr>
              <a:t>yang-data+json</a:t>
            </a:r>
            <a:r>
              <a:rPr lang="nb-NO" sz="500">
                <a:latin typeface="Consolas" panose="020B0609020204030204" pitchFamily="49" charset="0"/>
              </a:rPr>
              <a:t>'</a:t>
            </a:r>
          </a:p>
          <a:p>
            <a:r>
              <a:rPr lang="nb-NO" sz="500">
                <a:latin typeface="Consolas" panose="020B0609020204030204" pitchFamily="49" charset="0"/>
              </a:rPr>
              <a:t>  }</a:t>
            </a:r>
          </a:p>
          <a:p>
            <a:endParaRPr lang="nb-NO" sz="500">
              <a:latin typeface="Consolas" panose="020B0609020204030204" pitchFamily="49" charset="0"/>
            </a:endParaRPr>
          </a:p>
          <a:p>
            <a:r>
              <a:rPr lang="nb-NO" sz="500" err="1">
                <a:latin typeface="Consolas" panose="020B0609020204030204" pitchFamily="49" charset="0"/>
              </a:rPr>
              <a:t>while</a:t>
            </a:r>
            <a:r>
              <a:rPr lang="nb-NO" sz="500">
                <a:latin typeface="Consolas" panose="020B0609020204030204" pitchFamily="49" charset="0"/>
              </a:rPr>
              <a:t> True:</a:t>
            </a:r>
          </a:p>
          <a:p>
            <a:r>
              <a:rPr lang="nb-NO" sz="500">
                <a:latin typeface="Consolas" panose="020B0609020204030204" pitchFamily="49" charset="0"/>
              </a:rPr>
              <a:t>    </a:t>
            </a:r>
            <a:r>
              <a:rPr lang="nb-NO" sz="500" err="1">
                <a:latin typeface="Consolas" panose="020B0609020204030204" pitchFamily="49" charset="0"/>
              </a:rPr>
              <a:t>response</a:t>
            </a:r>
            <a:r>
              <a:rPr lang="nb-NO" sz="500">
                <a:latin typeface="Consolas" panose="020B0609020204030204" pitchFamily="49" charset="0"/>
              </a:rPr>
              <a:t> = </a:t>
            </a:r>
            <a:r>
              <a:rPr lang="nb-NO" sz="500" err="1">
                <a:latin typeface="Consolas" panose="020B0609020204030204" pitchFamily="49" charset="0"/>
              </a:rPr>
              <a:t>requests.get</a:t>
            </a:r>
            <a:r>
              <a:rPr lang="nb-NO" sz="500">
                <a:latin typeface="Consolas" panose="020B0609020204030204" pitchFamily="49" charset="0"/>
              </a:rPr>
              <a:t>(url, </a:t>
            </a:r>
            <a:r>
              <a:rPr lang="nb-NO" sz="500" err="1">
                <a:latin typeface="Consolas" panose="020B0609020204030204" pitchFamily="49" charset="0"/>
              </a:rPr>
              <a:t>auth</a:t>
            </a:r>
            <a:r>
              <a:rPr lang="nb-NO" sz="500">
                <a:latin typeface="Consolas" panose="020B0609020204030204" pitchFamily="49" charset="0"/>
              </a:rPr>
              <a:t>=(</a:t>
            </a:r>
            <a:r>
              <a:rPr lang="nb-NO" sz="500" err="1">
                <a:latin typeface="Consolas" panose="020B0609020204030204" pitchFamily="49" charset="0"/>
              </a:rPr>
              <a:t>user</a:t>
            </a:r>
            <a:r>
              <a:rPr lang="nb-NO" sz="500">
                <a:latin typeface="Consolas" panose="020B0609020204030204" pitchFamily="49" charset="0"/>
              </a:rPr>
              <a:t>, </a:t>
            </a:r>
            <a:r>
              <a:rPr lang="nb-NO" sz="500" err="1">
                <a:latin typeface="Consolas" panose="020B0609020204030204" pitchFamily="49" charset="0"/>
              </a:rPr>
              <a:t>password</a:t>
            </a:r>
            <a:r>
              <a:rPr lang="nb-NO" sz="500">
                <a:latin typeface="Consolas" panose="020B0609020204030204" pitchFamily="49" charset="0"/>
              </a:rPr>
              <a:t>), headers=headers, data=</a:t>
            </a:r>
            <a:r>
              <a:rPr lang="nb-NO" sz="500" err="1">
                <a:latin typeface="Consolas" panose="020B0609020204030204" pitchFamily="49" charset="0"/>
              </a:rPr>
              <a:t>payload</a:t>
            </a:r>
            <a:r>
              <a:rPr lang="nb-NO" sz="500">
                <a:latin typeface="Consolas" panose="020B0609020204030204" pitchFamily="49" charset="0"/>
              </a:rPr>
              <a:t>, </a:t>
            </a:r>
            <a:r>
              <a:rPr lang="nb-NO" sz="500" err="1">
                <a:latin typeface="Consolas" panose="020B0609020204030204" pitchFamily="49" charset="0"/>
              </a:rPr>
              <a:t>verify</a:t>
            </a:r>
            <a:r>
              <a:rPr lang="nb-NO" sz="500">
                <a:latin typeface="Consolas" panose="020B0609020204030204" pitchFamily="49" charset="0"/>
              </a:rPr>
              <a:t>=False)</a:t>
            </a:r>
          </a:p>
          <a:p>
            <a:r>
              <a:rPr lang="nb-NO" sz="500">
                <a:latin typeface="Consolas" panose="020B0609020204030204" pitchFamily="49" charset="0"/>
              </a:rPr>
              <a:t>    </a:t>
            </a:r>
            <a:r>
              <a:rPr lang="nb-NO" sz="500" err="1">
                <a:latin typeface="Consolas" panose="020B0609020204030204" pitchFamily="49" charset="0"/>
              </a:rPr>
              <a:t>if</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==200):</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response.json</a:t>
            </a:r>
            <a:r>
              <a:rPr lang="nb-NO" sz="500">
                <a:latin typeface="Consolas" panose="020B0609020204030204" pitchFamily="49" charset="0"/>
              </a:rPr>
              <a:t>()['</a:t>
            </a:r>
            <a:r>
              <a:rPr lang="nb-NO" sz="500" err="1">
                <a:latin typeface="Consolas" panose="020B0609020204030204" pitchFamily="49" charset="0"/>
              </a:rPr>
              <a:t>Cisco-IOS-XE-process-cpu-oper:five-seconds</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else</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print</a:t>
            </a:r>
            <a:r>
              <a:rPr lang="nb-NO" sz="500">
                <a:latin typeface="Consolas" panose="020B0609020204030204" pitchFamily="49" charset="0"/>
              </a:rPr>
              <a:t>(</a:t>
            </a:r>
            <a:r>
              <a:rPr lang="nb-NO" sz="500" err="1">
                <a:latin typeface="Consolas" panose="020B0609020204030204" pitchFamily="49" charset="0"/>
              </a:rPr>
              <a:t>f"Status</a:t>
            </a:r>
            <a:r>
              <a:rPr lang="nb-NO" sz="500">
                <a:latin typeface="Consolas" panose="020B0609020204030204" pitchFamily="49" charset="0"/>
              </a:rPr>
              <a:t> </a:t>
            </a:r>
            <a:r>
              <a:rPr lang="nb-NO" sz="500" err="1">
                <a:latin typeface="Consolas" panose="020B0609020204030204" pitchFamily="49" charset="0"/>
              </a:rPr>
              <a:t>code</a:t>
            </a:r>
            <a:r>
              <a:rPr lang="nb-NO" sz="500">
                <a:latin typeface="Consolas" panose="020B0609020204030204" pitchFamily="49" charset="0"/>
              </a:rPr>
              <a:t>: {</a:t>
            </a:r>
            <a:r>
              <a:rPr lang="nb-NO" sz="500" err="1">
                <a:latin typeface="Consolas" panose="020B0609020204030204" pitchFamily="49" charset="0"/>
              </a:rPr>
              <a:t>response.status_code</a:t>
            </a:r>
            <a:r>
              <a:rPr lang="nb-NO" sz="500">
                <a:latin typeface="Consolas" panose="020B0609020204030204" pitchFamily="49" charset="0"/>
              </a:rPr>
              <a:t>}: {</a:t>
            </a:r>
            <a:r>
              <a:rPr lang="nb-NO" sz="500" err="1">
                <a:latin typeface="Consolas" panose="020B0609020204030204" pitchFamily="49" charset="0"/>
              </a:rPr>
              <a:t>response.reason</a:t>
            </a:r>
            <a:r>
              <a:rPr lang="nb-NO" sz="500">
                <a:latin typeface="Consolas" panose="020B0609020204030204" pitchFamily="49" charset="0"/>
              </a:rPr>
              <a:t>}")</a:t>
            </a:r>
          </a:p>
          <a:p>
            <a:r>
              <a:rPr lang="nb-NO" sz="500">
                <a:latin typeface="Consolas" panose="020B0609020204030204" pitchFamily="49" charset="0"/>
              </a:rPr>
              <a:t>    </a:t>
            </a:r>
            <a:r>
              <a:rPr lang="nb-NO" sz="500" err="1">
                <a:latin typeface="Consolas" panose="020B0609020204030204" pitchFamily="49" charset="0"/>
              </a:rPr>
              <a:t>time.sleep</a:t>
            </a:r>
            <a:r>
              <a:rPr lang="nb-NO" sz="500">
                <a:latin typeface="Consolas" panose="020B0609020204030204" pitchFamily="49" charset="0"/>
              </a:rPr>
              <a:t>(1)</a:t>
            </a:r>
          </a:p>
        </p:txBody>
      </p:sp>
      <p:sp>
        <p:nvSpPr>
          <p:cNvPr id="7" name="TextBox 6">
            <a:extLst>
              <a:ext uri="{FF2B5EF4-FFF2-40B4-BE49-F238E27FC236}">
                <a16:creationId xmlns:a16="http://schemas.microsoft.com/office/drawing/2014/main" id="{07114A24-8022-3E2D-4135-57E626CF13EC}"/>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r>
              <a:rPr lang="en-GB" sz="1200">
                <a:latin typeface="Consolas" panose="020B0609020204030204" pitchFamily="49" charset="0"/>
              </a:rPr>
              <a:t> (Task 2)</a:t>
            </a:r>
            <a:endParaRPr lang="nb-NO" sz="1200">
              <a:latin typeface="Consolas" panose="020B0609020204030204" pitchFamily="49" charset="0"/>
            </a:endParaRPr>
          </a:p>
        </p:txBody>
      </p:sp>
    </p:spTree>
    <p:extLst>
      <p:ext uri="{BB962C8B-B14F-4D97-AF65-F5344CB8AC3E}">
        <p14:creationId xmlns:p14="http://schemas.microsoft.com/office/powerpoint/2010/main" val="20961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en-US" sz="1400"/>
              <a:t>Task 3: Use matplotlib and get the script to plot the results</a:t>
            </a:r>
          </a:p>
          <a:p>
            <a:pPr lvl="1">
              <a:lnSpc>
                <a:spcPct val="110000"/>
              </a:lnSpc>
            </a:pPr>
            <a:r>
              <a:rPr lang="en-US" sz="1200"/>
              <a:t>Store results in an array</a:t>
            </a:r>
          </a:p>
          <a:p>
            <a:pPr lvl="1">
              <a:lnSpc>
                <a:spcPct val="110000"/>
              </a:lnSpc>
            </a:pPr>
            <a:r>
              <a:rPr lang="en-US" sz="1200"/>
              <a:t>Print the array using matplotlib</a:t>
            </a:r>
          </a:p>
          <a:p>
            <a:pPr lvl="1">
              <a:lnSpc>
                <a:spcPct val="110000"/>
              </a:lnSpc>
            </a:pPr>
            <a:r>
              <a:rPr lang="en-US" sz="1200"/>
              <a:t>You will notice that "nothing happens". This is because matplotlib is running the plot on your Ubuntu server</a:t>
            </a:r>
          </a:p>
          <a:p>
            <a:pPr lvl="1">
              <a:lnSpc>
                <a:spcPct val="110000"/>
              </a:lnSpc>
            </a:pPr>
            <a:r>
              <a:rPr lang="en-US" sz="1200"/>
              <a:t>To show this, you must store the script on your computer, and run using your local Python installation</a:t>
            </a:r>
            <a:endParaRPr lang="nb-NO" sz="1000"/>
          </a:p>
          <a:p>
            <a:pPr marL="0" indent="0">
              <a:lnSpc>
                <a:spcPct val="110000"/>
              </a:lnSpc>
              <a:buNone/>
            </a:pPr>
            <a:endParaRPr lang="nb-NO" sz="1600"/>
          </a:p>
          <a:p>
            <a:pPr>
              <a:lnSpc>
                <a:spcPct val="110000"/>
              </a:lnSpc>
            </a:pPr>
            <a:endParaRPr lang="nb-NO" sz="1600"/>
          </a:p>
          <a:p>
            <a:pPr>
              <a:lnSpc>
                <a:spcPct val="110000"/>
              </a:lnSpc>
            </a:pPr>
            <a:endParaRPr lang="nb-NO" sz="1600"/>
          </a:p>
          <a:p>
            <a:pPr>
              <a:lnSpc>
                <a:spcPct val="110000"/>
              </a:lnSpc>
            </a:pPr>
            <a:endParaRPr lang="nb-NO" sz="1600"/>
          </a:p>
          <a:p>
            <a:pPr marL="0" indent="0">
              <a:lnSpc>
                <a:spcPct val="110000"/>
              </a:lnSpc>
              <a:buNone/>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Task 3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pic>
        <p:nvPicPr>
          <p:cNvPr id="7" name="Picture 6">
            <a:extLst>
              <a:ext uri="{FF2B5EF4-FFF2-40B4-BE49-F238E27FC236}">
                <a16:creationId xmlns:a16="http://schemas.microsoft.com/office/drawing/2014/main" id="{C90E6711-9F54-F632-FAD5-5E2850027DE5}"/>
              </a:ext>
            </a:extLst>
          </p:cNvPr>
          <p:cNvPicPr>
            <a:picLocks noChangeAspect="1"/>
          </p:cNvPicPr>
          <p:nvPr/>
        </p:nvPicPr>
        <p:blipFill>
          <a:blip r:embed="rId3"/>
          <a:stretch>
            <a:fillRect/>
          </a:stretch>
        </p:blipFill>
        <p:spPr>
          <a:xfrm>
            <a:off x="6393819" y="3103475"/>
            <a:ext cx="3325960" cy="2852327"/>
          </a:xfrm>
          <a:prstGeom prst="rect">
            <a:avLst/>
          </a:prstGeom>
        </p:spPr>
      </p:pic>
    </p:spTree>
    <p:extLst>
      <p:ext uri="{BB962C8B-B14F-4D97-AF65-F5344CB8AC3E}">
        <p14:creationId xmlns:p14="http://schemas.microsoft.com/office/powerpoint/2010/main" val="266716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3885417" cy="5275800"/>
          </a:xfrm>
        </p:spPr>
        <p:txBody>
          <a:bodyPr>
            <a:normAutofit/>
          </a:bodyPr>
          <a:lstStyle/>
          <a:p>
            <a:pPr marL="0" indent="0" algn="r">
              <a:lnSpc>
                <a:spcPct val="110000"/>
              </a:lnSpc>
              <a:buNone/>
            </a:pPr>
            <a:r>
              <a:rPr lang="nb-NO" sz="1400" err="1"/>
              <a:t>Importing</a:t>
            </a:r>
            <a:r>
              <a:rPr lang="nb-NO" sz="1400"/>
              <a:t> </a:t>
            </a:r>
            <a:r>
              <a:rPr lang="nb-NO" sz="1400" err="1"/>
              <a:t>neccessary</a:t>
            </a:r>
            <a:r>
              <a:rPr lang="nb-NO" sz="1400"/>
              <a:t> </a:t>
            </a:r>
            <a:r>
              <a:rPr lang="nb-NO" sz="1400" err="1"/>
              <a:t>modules</a:t>
            </a:r>
            <a:endParaRPr lang="nb-NO" sz="1400"/>
          </a:p>
          <a:p>
            <a:pPr marL="0" indent="0" algn="r">
              <a:lnSpc>
                <a:spcPct val="110000"/>
              </a:lnSpc>
              <a:buNone/>
            </a:pPr>
            <a:r>
              <a:rPr lang="nb-NO" sz="1400"/>
              <a:t>Input </a:t>
            </a:r>
            <a:r>
              <a:rPr lang="nb-NO" sz="1400" err="1"/>
              <a:t>section</a:t>
            </a:r>
            <a:r>
              <a:rPr lang="nb-NO" sz="1400"/>
              <a:t> for IP, </a:t>
            </a:r>
            <a:r>
              <a:rPr lang="nb-NO" sz="1400" err="1"/>
              <a:t>user</a:t>
            </a:r>
            <a:r>
              <a:rPr lang="nb-NO" sz="1400"/>
              <a:t>, pass</a:t>
            </a:r>
          </a:p>
          <a:p>
            <a:pPr marL="0" indent="0" algn="r">
              <a:lnSpc>
                <a:spcPct val="110000"/>
              </a:lnSpc>
              <a:buNone/>
            </a:pPr>
            <a:endParaRPr lang="nb-NO" sz="1400"/>
          </a:p>
          <a:p>
            <a:pPr marL="0" indent="0" algn="r">
              <a:lnSpc>
                <a:spcPct val="110000"/>
              </a:lnSpc>
              <a:buNone/>
            </a:pPr>
            <a:r>
              <a:rPr lang="nb-NO" sz="1400"/>
              <a:t>Craft </a:t>
            </a:r>
            <a:r>
              <a:rPr lang="nb-NO" sz="1400" err="1"/>
              <a:t>the</a:t>
            </a:r>
            <a:r>
              <a:rPr lang="nb-NO" sz="1400"/>
              <a:t> </a:t>
            </a:r>
            <a:r>
              <a:rPr lang="nb-NO" sz="1400" err="1"/>
              <a:t>RESTCONF</a:t>
            </a:r>
            <a:r>
              <a:rPr lang="nb-NO" sz="1400"/>
              <a:t> URL and headers</a:t>
            </a:r>
          </a:p>
          <a:p>
            <a:pPr marL="0" indent="0" algn="r">
              <a:lnSpc>
                <a:spcPct val="110000"/>
              </a:lnSpc>
              <a:buNone/>
            </a:pPr>
            <a:endParaRPr lang="nb-NO" sz="1400"/>
          </a:p>
          <a:p>
            <a:pPr marL="0" indent="0" algn="r">
              <a:lnSpc>
                <a:spcPct val="110000"/>
              </a:lnSpc>
              <a:buNone/>
            </a:pPr>
            <a:r>
              <a:rPr lang="nb-NO" sz="1400" err="1"/>
              <a:t>Initialize</a:t>
            </a:r>
            <a:r>
              <a:rPr lang="nb-NO" sz="1400"/>
              <a:t> a </a:t>
            </a:r>
            <a:r>
              <a:rPr lang="nb-NO" sz="1400" err="1"/>
              <a:t>table</a:t>
            </a:r>
            <a:r>
              <a:rPr lang="nb-NO" sz="1400"/>
              <a:t> </a:t>
            </a:r>
            <a:r>
              <a:rPr lang="nb-NO" sz="1400" err="1"/>
              <a:t>with</a:t>
            </a:r>
            <a:r>
              <a:rPr lang="nb-NO" sz="1400"/>
              <a:t> </a:t>
            </a:r>
            <a:r>
              <a:rPr lang="nb-NO" sz="1400" err="1"/>
              <a:t>the</a:t>
            </a:r>
            <a:r>
              <a:rPr lang="nb-NO" sz="1400"/>
              <a:t> first </a:t>
            </a:r>
            <a:r>
              <a:rPr lang="nb-NO" sz="1400" err="1"/>
              <a:t>value</a:t>
            </a:r>
            <a:endParaRPr lang="nb-NO" sz="1400"/>
          </a:p>
          <a:p>
            <a:pPr marL="0" indent="0" algn="r">
              <a:lnSpc>
                <a:spcPct val="110000"/>
              </a:lnSpc>
              <a:buNone/>
            </a:pPr>
            <a:r>
              <a:rPr lang="nb-NO" sz="1400" err="1"/>
              <a:t>Initialize</a:t>
            </a:r>
            <a:r>
              <a:rPr lang="nb-NO" sz="1400"/>
              <a:t> </a:t>
            </a:r>
            <a:r>
              <a:rPr lang="nb-NO" sz="1400" err="1"/>
              <a:t>the</a:t>
            </a:r>
            <a:r>
              <a:rPr lang="nb-NO" sz="1400"/>
              <a:t> plot</a:t>
            </a:r>
          </a:p>
          <a:p>
            <a:pPr marL="0" indent="0" algn="r">
              <a:lnSpc>
                <a:spcPct val="110000"/>
              </a:lnSpc>
              <a:buNone/>
            </a:pPr>
            <a:r>
              <a:rPr lang="nb-NO" sz="1400" err="1"/>
              <a:t>Endless</a:t>
            </a:r>
            <a:r>
              <a:rPr lang="nb-NO" sz="1400"/>
              <a:t> loop</a:t>
            </a:r>
          </a:p>
          <a:p>
            <a:pPr marL="0" indent="0" algn="r">
              <a:lnSpc>
                <a:spcPct val="110000"/>
              </a:lnSpc>
              <a:buNone/>
            </a:pPr>
            <a:r>
              <a:rPr lang="nb-NO" sz="1400" err="1"/>
              <a:t>Request</a:t>
            </a:r>
            <a:r>
              <a:rPr lang="nb-NO" sz="1400"/>
              <a:t> to </a:t>
            </a:r>
            <a:r>
              <a:rPr lang="nb-NO" sz="1400" err="1"/>
              <a:t>WLC</a:t>
            </a:r>
            <a:endParaRPr lang="nb-NO" sz="1400"/>
          </a:p>
          <a:p>
            <a:pPr marL="0" indent="0" algn="r">
              <a:lnSpc>
                <a:spcPct val="110000"/>
              </a:lnSpc>
              <a:buNone/>
            </a:pPr>
            <a:r>
              <a:rPr lang="nb-NO" sz="1400" err="1"/>
              <a:t>Append</a:t>
            </a:r>
            <a:r>
              <a:rPr lang="nb-NO" sz="1400"/>
              <a:t> </a:t>
            </a:r>
            <a:r>
              <a:rPr lang="nb-NO" sz="1400" err="1"/>
              <a:t>the</a:t>
            </a:r>
            <a:r>
              <a:rPr lang="nb-NO" sz="1400"/>
              <a:t> </a:t>
            </a:r>
            <a:r>
              <a:rPr lang="nb-NO" sz="1400" err="1"/>
              <a:t>value</a:t>
            </a:r>
            <a:r>
              <a:rPr lang="nb-NO" sz="1400"/>
              <a:t> to </a:t>
            </a:r>
            <a:r>
              <a:rPr lang="nb-NO" sz="1400" err="1"/>
              <a:t>the</a:t>
            </a:r>
            <a:r>
              <a:rPr lang="nb-NO" sz="1400"/>
              <a:t> </a:t>
            </a:r>
            <a:r>
              <a:rPr lang="nb-NO" sz="1400" err="1"/>
              <a:t>table</a:t>
            </a:r>
            <a:endParaRPr lang="nb-NO" sz="1400"/>
          </a:p>
          <a:p>
            <a:pPr marL="0" indent="0" algn="r">
              <a:lnSpc>
                <a:spcPct val="110000"/>
              </a:lnSpc>
              <a:buNone/>
            </a:pPr>
            <a:r>
              <a:rPr lang="nb-NO" sz="1400"/>
              <a:t>Plot and </a:t>
            </a:r>
            <a:r>
              <a:rPr lang="nb-NO" sz="1400" err="1"/>
              <a:t>draw</a:t>
            </a:r>
            <a:r>
              <a:rPr lang="nb-NO" sz="1400"/>
              <a:t> </a:t>
            </a:r>
            <a:r>
              <a:rPr lang="nb-NO" sz="1400" err="1"/>
              <a:t>the</a:t>
            </a:r>
            <a:r>
              <a:rPr lang="nb-NO" sz="1400"/>
              <a:t> </a:t>
            </a:r>
            <a:r>
              <a:rPr lang="nb-NO" sz="1400" err="1"/>
              <a:t>table</a:t>
            </a:r>
            <a:endParaRPr lang="nb-NO" sz="1400"/>
          </a:p>
          <a:p>
            <a:pPr marL="0" indent="0" algn="r">
              <a:lnSpc>
                <a:spcPct val="110000"/>
              </a:lnSpc>
              <a:buNone/>
            </a:pPr>
            <a:r>
              <a:rPr lang="nb-NO" sz="1400"/>
              <a:t>Alternative </a:t>
            </a:r>
            <a:r>
              <a:rPr lang="nb-NO" sz="1400" err="1"/>
              <a:t>if</a:t>
            </a:r>
            <a:r>
              <a:rPr lang="nb-NO" sz="1400"/>
              <a:t> status is not 200 "OK"</a:t>
            </a:r>
          </a:p>
          <a:p>
            <a:pPr marL="0" indent="0" algn="r">
              <a:lnSpc>
                <a:spcPct val="110000"/>
              </a:lnSpc>
              <a:buNone/>
            </a:pPr>
            <a:r>
              <a:rPr lang="nb-NO" sz="1400"/>
              <a:t>Pause </a:t>
            </a:r>
            <a:r>
              <a:rPr lang="nb-NO" sz="1400" err="1"/>
              <a:t>before</a:t>
            </a:r>
            <a:r>
              <a:rPr lang="nb-NO" sz="1400"/>
              <a:t> </a:t>
            </a:r>
            <a:r>
              <a:rPr lang="nb-NO" sz="1400" err="1"/>
              <a:t>repeating</a:t>
            </a:r>
            <a:r>
              <a:rPr lang="nb-NO" sz="1400"/>
              <a:t> </a:t>
            </a:r>
            <a:r>
              <a:rPr lang="nb-NO" sz="1400" err="1"/>
              <a:t>the</a:t>
            </a:r>
            <a:r>
              <a:rPr lang="nb-NO" sz="1400"/>
              <a:t> loop</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metrics and draw a graph - Solution</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#42: Python - Get metrics and draw a graph</a:t>
            </a:r>
          </a:p>
        </p:txBody>
      </p:sp>
      <p:sp>
        <p:nvSpPr>
          <p:cNvPr id="6" name="TextBox 5">
            <a:extLst>
              <a:ext uri="{FF2B5EF4-FFF2-40B4-BE49-F238E27FC236}">
                <a16:creationId xmlns:a16="http://schemas.microsoft.com/office/drawing/2014/main" id="{5A6145D0-E3AE-14DE-FEDB-429095A33F71}"/>
              </a:ext>
            </a:extLst>
          </p:cNvPr>
          <p:cNvSpPr txBox="1"/>
          <p:nvPr/>
        </p:nvSpPr>
        <p:spPr>
          <a:xfrm>
            <a:off x="8983456" y="266456"/>
            <a:ext cx="3206957" cy="1877437"/>
          </a:xfrm>
          <a:prstGeom prst="rect">
            <a:avLst/>
          </a:prstGeom>
          <a:noFill/>
          <a:ln>
            <a:solidFill>
              <a:schemeClr val="tx1"/>
            </a:solidFill>
          </a:ln>
        </p:spPr>
        <p:txBody>
          <a:bodyPr wrap="square">
            <a:spAutoFit/>
          </a:bodyPr>
          <a:lstStyle/>
          <a:p>
            <a:r>
              <a:rPr lang="nb-NO" sz="400">
                <a:latin typeface="Consolas" panose="020B0609020204030204" pitchFamily="49" charset="0"/>
              </a:rPr>
              <a:t>import time</a:t>
            </a:r>
          </a:p>
          <a:p>
            <a:r>
              <a:rPr lang="nb-NO" sz="400">
                <a:latin typeface="Consolas" panose="020B0609020204030204" pitchFamily="49" charset="0"/>
              </a:rPr>
              <a:t>import </a:t>
            </a:r>
            <a:r>
              <a:rPr lang="nb-NO" sz="400" err="1">
                <a:latin typeface="Consolas" panose="020B0609020204030204" pitchFamily="49" charset="0"/>
              </a:rPr>
              <a:t>requests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getpass</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urllib3</a:t>
            </a:r>
            <a:endParaRPr lang="nb-NO" sz="400">
              <a:latin typeface="Consolas" panose="020B0609020204030204" pitchFamily="49" charset="0"/>
            </a:endParaRPr>
          </a:p>
          <a:p>
            <a:r>
              <a:rPr lang="nb-NO" sz="400">
                <a:latin typeface="Consolas" panose="020B0609020204030204" pitchFamily="49" charset="0"/>
              </a:rPr>
              <a:t>import </a:t>
            </a:r>
            <a:r>
              <a:rPr lang="nb-NO" sz="400" err="1">
                <a:latin typeface="Consolas" panose="020B0609020204030204" pitchFamily="49" charset="0"/>
              </a:rPr>
              <a:t>matplotlib.pyplot</a:t>
            </a:r>
            <a:r>
              <a:rPr lang="nb-NO" sz="400">
                <a:latin typeface="Consolas" panose="020B0609020204030204" pitchFamily="49" charset="0"/>
              </a:rPr>
              <a:t> as </a:t>
            </a:r>
            <a:r>
              <a:rPr lang="nb-NO" sz="400" err="1">
                <a:latin typeface="Consolas" panose="020B0609020204030204" pitchFamily="49" charset="0"/>
              </a:rPr>
              <a:t>plt</a:t>
            </a:r>
            <a:endParaRPr lang="nb-NO" sz="400">
              <a:latin typeface="Consolas" panose="020B0609020204030204" pitchFamily="49" charset="0"/>
            </a:endParaRPr>
          </a:p>
          <a:p>
            <a:endParaRPr lang="nb-NO" sz="400">
              <a:latin typeface="Consolas" panose="020B0609020204030204" pitchFamily="49" charset="0"/>
            </a:endParaRPr>
          </a:p>
          <a:p>
            <a:r>
              <a:rPr lang="nb-NO" sz="400" err="1">
                <a:latin typeface="Consolas" panose="020B0609020204030204" pitchFamily="49" charset="0"/>
              </a:rPr>
              <a:t>urllib3.disable_warnings</a:t>
            </a:r>
            <a:r>
              <a:rPr lang="nb-NO" sz="400">
                <a:latin typeface="Consolas" panose="020B0609020204030204" pitchFamily="49" charset="0"/>
              </a:rPr>
              <a:t>()</a:t>
            </a:r>
          </a:p>
          <a:p>
            <a:r>
              <a:rPr lang="nb-NO" sz="400" err="1">
                <a:latin typeface="Consolas" panose="020B0609020204030204" pitchFamily="49" charset="0"/>
              </a:rPr>
              <a:t>wlc</a:t>
            </a:r>
            <a:r>
              <a:rPr lang="nb-NO" sz="400">
                <a:latin typeface="Consolas" panose="020B0609020204030204" pitchFamily="49" charset="0"/>
              </a:rPr>
              <a:t> = input("Enter </a:t>
            </a:r>
            <a:r>
              <a:rPr lang="nb-NO" sz="400" err="1">
                <a:latin typeface="Consolas" panose="020B0609020204030204" pitchFamily="49" charset="0"/>
              </a:rPr>
              <a:t>WLC</a:t>
            </a:r>
            <a:r>
              <a:rPr lang="nb-NO" sz="400">
                <a:latin typeface="Consolas" panose="020B0609020204030204" pitchFamily="49" charset="0"/>
              </a:rPr>
              <a:t> IP: ")</a:t>
            </a:r>
          </a:p>
          <a:p>
            <a:r>
              <a:rPr lang="nb-NO" sz="400" err="1">
                <a:latin typeface="Consolas" panose="020B0609020204030204" pitchFamily="49" charset="0"/>
              </a:rPr>
              <a:t>user</a:t>
            </a:r>
            <a:r>
              <a:rPr lang="nb-NO" sz="400">
                <a:latin typeface="Consolas" panose="020B0609020204030204" pitchFamily="49" charset="0"/>
              </a:rPr>
              <a:t> = input("Enter </a:t>
            </a:r>
            <a:r>
              <a:rPr lang="nb-NO" sz="400" err="1">
                <a:latin typeface="Consolas" panose="020B0609020204030204" pitchFamily="49" charset="0"/>
              </a:rPr>
              <a:t>user</a:t>
            </a:r>
            <a:r>
              <a:rPr lang="nb-NO" sz="400">
                <a:latin typeface="Consolas" panose="020B0609020204030204" pitchFamily="49" charset="0"/>
              </a:rPr>
              <a:t>: ")</a:t>
            </a:r>
          </a:p>
          <a:p>
            <a:r>
              <a:rPr lang="nb-NO" sz="400" err="1">
                <a:latin typeface="Consolas" panose="020B0609020204030204" pitchFamily="49" charset="0"/>
              </a:rPr>
              <a:t>password</a:t>
            </a:r>
            <a:r>
              <a:rPr lang="nb-NO" sz="400">
                <a:latin typeface="Consolas" panose="020B0609020204030204" pitchFamily="49" charset="0"/>
              </a:rPr>
              <a:t> = </a:t>
            </a:r>
            <a:r>
              <a:rPr lang="nb-NO" sz="400" err="1">
                <a:latin typeface="Consolas" panose="020B0609020204030204" pitchFamily="49" charset="0"/>
              </a:rPr>
              <a:t>getpass.getpass</a:t>
            </a:r>
            <a:r>
              <a:rPr lang="nb-NO" sz="400">
                <a:latin typeface="Consolas" panose="020B0609020204030204" pitchFamily="49" charset="0"/>
              </a:rPr>
              <a:t>("Enter </a:t>
            </a:r>
            <a:r>
              <a:rPr lang="nb-NO" sz="400" err="1">
                <a:latin typeface="Consolas" panose="020B0609020204030204" pitchFamily="49" charset="0"/>
              </a:rPr>
              <a:t>password</a:t>
            </a:r>
            <a:r>
              <a:rPr lang="nb-NO" sz="400">
                <a:latin typeface="Consolas" panose="020B0609020204030204" pitchFamily="49" charset="0"/>
              </a:rPr>
              <a:t>: ")</a:t>
            </a:r>
          </a:p>
          <a:p>
            <a:r>
              <a:rPr lang="nb-NO" sz="400">
                <a:latin typeface="Consolas" panose="020B0609020204030204" pitchFamily="49" charset="0"/>
              </a:rPr>
              <a:t>url = </a:t>
            </a:r>
            <a:r>
              <a:rPr lang="nb-NO" sz="400" err="1">
                <a:latin typeface="Consolas" panose="020B0609020204030204" pitchFamily="49" charset="0"/>
              </a:rPr>
              <a:t>f"https</a:t>
            </a:r>
            <a:r>
              <a:rPr lang="nb-NO" sz="400">
                <a:latin typeface="Consolas" panose="020B0609020204030204" pitchFamily="49" charset="0"/>
              </a:rPr>
              <a:t>://{</a:t>
            </a:r>
            <a:r>
              <a:rPr lang="nb-NO" sz="400" err="1">
                <a:latin typeface="Consolas" panose="020B0609020204030204" pitchFamily="49" charset="0"/>
              </a:rPr>
              <a:t>wlc</a:t>
            </a:r>
            <a:r>
              <a:rPr lang="nb-NO" sz="400">
                <a:latin typeface="Consolas" panose="020B0609020204030204" pitchFamily="49" charset="0"/>
              </a:rPr>
              <a:t>}/</a:t>
            </a:r>
            <a:r>
              <a:rPr lang="nb-NO" sz="400" err="1">
                <a:latin typeface="Consolas" panose="020B0609020204030204" pitchFamily="49" charset="0"/>
              </a:rPr>
              <a:t>restconf</a:t>
            </a:r>
            <a:r>
              <a:rPr lang="nb-NO" sz="400">
                <a:latin typeface="Consolas" panose="020B0609020204030204" pitchFamily="49" charset="0"/>
              </a:rPr>
              <a:t>/data/</a:t>
            </a:r>
            <a:r>
              <a:rPr lang="nb-NO" sz="400" err="1">
                <a:latin typeface="Consolas" panose="020B0609020204030204" pitchFamily="49" charset="0"/>
              </a:rPr>
              <a:t>Cisco-IOS-XE-process-cpu-oper:cpu-usage</a:t>
            </a:r>
            <a:r>
              <a:rPr lang="nb-NO" sz="400">
                <a:latin typeface="Consolas" panose="020B0609020204030204" pitchFamily="49" charset="0"/>
              </a:rPr>
              <a:t>/</a:t>
            </a:r>
            <a:r>
              <a:rPr lang="nb-NO" sz="400" err="1">
                <a:latin typeface="Consolas" panose="020B0609020204030204" pitchFamily="49" charset="0"/>
              </a:rPr>
              <a:t>cpu-utilization</a:t>
            </a:r>
            <a:r>
              <a:rPr lang="nb-NO" sz="400">
                <a:latin typeface="Consolas" panose="020B0609020204030204" pitchFamily="49" charset="0"/>
              </a:rPr>
              <a:t>/five-</a:t>
            </a:r>
            <a:r>
              <a:rPr lang="nb-NO" sz="400" err="1">
                <a:latin typeface="Consolas" panose="020B0609020204030204" pitchFamily="49" charset="0"/>
              </a:rPr>
              <a:t>seconds</a:t>
            </a:r>
            <a:r>
              <a:rPr lang="nb-NO" sz="400">
                <a:latin typeface="Consolas" panose="020B0609020204030204" pitchFamily="49" charset="0"/>
              </a:rPr>
              <a:t>"</a:t>
            </a:r>
          </a:p>
          <a:p>
            <a:r>
              <a:rPr lang="nb-NO" sz="400" err="1">
                <a:latin typeface="Consolas" panose="020B0609020204030204" pitchFamily="49" charset="0"/>
              </a:rPr>
              <a:t>payload</a:t>
            </a:r>
            <a:r>
              <a:rPr lang="nb-NO" sz="400">
                <a:latin typeface="Consolas" panose="020B0609020204030204" pitchFamily="49" charset="0"/>
              </a:rPr>
              <a:t> = {}</a:t>
            </a:r>
          </a:p>
          <a:p>
            <a:r>
              <a:rPr lang="nb-NO" sz="400">
                <a:latin typeface="Consolas" panose="020B0609020204030204" pitchFamily="49" charset="0"/>
              </a:rPr>
              <a:t>headers = {</a:t>
            </a:r>
          </a:p>
          <a:p>
            <a:r>
              <a:rPr lang="nb-NO" sz="400">
                <a:latin typeface="Consolas" panose="020B0609020204030204" pitchFamily="49" charset="0"/>
              </a:rPr>
              <a:t>  'Accept':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'Content-Type': '</a:t>
            </a:r>
            <a:r>
              <a:rPr lang="nb-NO" sz="400" err="1">
                <a:latin typeface="Consolas" panose="020B0609020204030204" pitchFamily="49" charset="0"/>
              </a:rPr>
              <a:t>application</a:t>
            </a:r>
            <a:r>
              <a:rPr lang="nb-NO" sz="400">
                <a:latin typeface="Consolas" panose="020B0609020204030204" pitchFamily="49" charset="0"/>
              </a:rPr>
              <a:t>/</a:t>
            </a:r>
            <a:r>
              <a:rPr lang="nb-NO" sz="400" err="1">
                <a:latin typeface="Consolas" panose="020B0609020204030204" pitchFamily="49" charset="0"/>
              </a:rPr>
              <a:t>yang-data+json</a:t>
            </a:r>
            <a:r>
              <a:rPr lang="nb-NO" sz="400">
                <a:latin typeface="Consolas" panose="020B0609020204030204" pitchFamily="49" charset="0"/>
              </a:rPr>
              <a:t>'</a:t>
            </a:r>
          </a:p>
          <a:p>
            <a:r>
              <a:rPr lang="nb-NO" sz="400">
                <a:latin typeface="Consolas" panose="020B0609020204030204" pitchFamily="49" charset="0"/>
              </a:rPr>
              <a:t>  }</a:t>
            </a:r>
          </a:p>
          <a:p>
            <a:endParaRPr lang="nb-NO" sz="400">
              <a:latin typeface="Consolas" panose="020B0609020204030204" pitchFamily="49" charset="0"/>
            </a:endParaRPr>
          </a:p>
          <a:p>
            <a:r>
              <a:rPr lang="nb-NO" sz="400" err="1">
                <a:latin typeface="Consolas" panose="020B0609020204030204" pitchFamily="49" charset="0"/>
              </a:rPr>
              <a:t>cpu_values</a:t>
            </a:r>
            <a:r>
              <a:rPr lang="nb-NO" sz="400">
                <a:latin typeface="Consolas" panose="020B0609020204030204" pitchFamily="49" charset="0"/>
              </a:rPr>
              <a:t> = [0]</a:t>
            </a:r>
          </a:p>
          <a:p>
            <a:r>
              <a:rPr lang="nb-NO" sz="400" err="1">
                <a:latin typeface="Consolas" panose="020B0609020204030204" pitchFamily="49" charset="0"/>
              </a:rPr>
              <a:t>plt.ion</a:t>
            </a:r>
            <a:r>
              <a:rPr lang="nb-NO" sz="400">
                <a:latin typeface="Consolas" panose="020B0609020204030204" pitchFamily="49" charset="0"/>
              </a:rPr>
              <a:t>()</a:t>
            </a:r>
          </a:p>
          <a:p>
            <a:r>
              <a:rPr lang="nb-NO" sz="400" err="1">
                <a:latin typeface="Consolas" panose="020B0609020204030204" pitchFamily="49" charset="0"/>
              </a:rPr>
              <a:t>while</a:t>
            </a:r>
            <a:r>
              <a:rPr lang="nb-NO" sz="400">
                <a:latin typeface="Consolas" panose="020B0609020204030204" pitchFamily="49" charset="0"/>
              </a:rPr>
              <a:t> True:</a:t>
            </a:r>
          </a:p>
          <a:p>
            <a:r>
              <a:rPr lang="nb-NO" sz="400">
                <a:latin typeface="Consolas" panose="020B0609020204030204" pitchFamily="49" charset="0"/>
              </a:rPr>
              <a:t>    </a:t>
            </a:r>
            <a:r>
              <a:rPr lang="nb-NO" sz="400" err="1">
                <a:latin typeface="Consolas" panose="020B0609020204030204" pitchFamily="49" charset="0"/>
              </a:rPr>
              <a:t>response</a:t>
            </a:r>
            <a:r>
              <a:rPr lang="nb-NO" sz="400">
                <a:latin typeface="Consolas" panose="020B0609020204030204" pitchFamily="49" charset="0"/>
              </a:rPr>
              <a:t> = </a:t>
            </a:r>
            <a:r>
              <a:rPr lang="nb-NO" sz="400" err="1">
                <a:latin typeface="Consolas" panose="020B0609020204030204" pitchFamily="49" charset="0"/>
              </a:rPr>
              <a:t>requests.get</a:t>
            </a:r>
            <a:r>
              <a:rPr lang="nb-NO" sz="400">
                <a:latin typeface="Consolas" panose="020B0609020204030204" pitchFamily="49" charset="0"/>
              </a:rPr>
              <a:t>(url, </a:t>
            </a:r>
            <a:r>
              <a:rPr lang="nb-NO" sz="400" err="1">
                <a:latin typeface="Consolas" panose="020B0609020204030204" pitchFamily="49" charset="0"/>
              </a:rPr>
              <a:t>auth</a:t>
            </a:r>
            <a:r>
              <a:rPr lang="nb-NO" sz="400">
                <a:latin typeface="Consolas" panose="020B0609020204030204" pitchFamily="49" charset="0"/>
              </a:rPr>
              <a:t>=(</a:t>
            </a:r>
            <a:r>
              <a:rPr lang="nb-NO" sz="400" err="1">
                <a:latin typeface="Consolas" panose="020B0609020204030204" pitchFamily="49" charset="0"/>
              </a:rPr>
              <a:t>user</a:t>
            </a:r>
            <a:r>
              <a:rPr lang="nb-NO" sz="400">
                <a:latin typeface="Consolas" panose="020B0609020204030204" pitchFamily="49" charset="0"/>
              </a:rPr>
              <a:t>, </a:t>
            </a:r>
            <a:r>
              <a:rPr lang="nb-NO" sz="400" err="1">
                <a:latin typeface="Consolas" panose="020B0609020204030204" pitchFamily="49" charset="0"/>
              </a:rPr>
              <a:t>password</a:t>
            </a:r>
            <a:r>
              <a:rPr lang="nb-NO" sz="400">
                <a:latin typeface="Consolas" panose="020B0609020204030204" pitchFamily="49" charset="0"/>
              </a:rPr>
              <a:t>), headers=headers, data=</a:t>
            </a:r>
            <a:r>
              <a:rPr lang="nb-NO" sz="400" err="1">
                <a:latin typeface="Consolas" panose="020B0609020204030204" pitchFamily="49" charset="0"/>
              </a:rPr>
              <a:t>payload</a:t>
            </a:r>
            <a:r>
              <a:rPr lang="nb-NO" sz="400">
                <a:latin typeface="Consolas" panose="020B0609020204030204" pitchFamily="49" charset="0"/>
              </a:rPr>
              <a:t>, </a:t>
            </a:r>
            <a:r>
              <a:rPr lang="nb-NO" sz="400" err="1">
                <a:latin typeface="Consolas" panose="020B0609020204030204" pitchFamily="49" charset="0"/>
              </a:rPr>
              <a:t>verify</a:t>
            </a:r>
            <a:r>
              <a:rPr lang="nb-NO" sz="400">
                <a:latin typeface="Consolas" panose="020B0609020204030204" pitchFamily="49" charset="0"/>
              </a:rPr>
              <a:t>=False)</a:t>
            </a:r>
          </a:p>
          <a:p>
            <a:r>
              <a:rPr lang="nb-NO" sz="400">
                <a:latin typeface="Consolas" panose="020B0609020204030204" pitchFamily="49" charset="0"/>
              </a:rPr>
              <a:t>    </a:t>
            </a:r>
            <a:r>
              <a:rPr lang="nb-NO" sz="400" err="1">
                <a:latin typeface="Consolas" panose="020B0609020204030204" pitchFamily="49" charset="0"/>
              </a:rPr>
              <a:t>if</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==200):</a:t>
            </a:r>
          </a:p>
          <a:p>
            <a:r>
              <a:rPr lang="nb-NO" sz="400">
                <a:latin typeface="Consolas" panose="020B0609020204030204" pitchFamily="49" charset="0"/>
              </a:rPr>
              <a:t>        </a:t>
            </a:r>
            <a:r>
              <a:rPr lang="nb-NO" sz="400" err="1">
                <a:latin typeface="Consolas" panose="020B0609020204030204" pitchFamily="49" charset="0"/>
              </a:rPr>
              <a:t>cpu_values.append</a:t>
            </a:r>
            <a:r>
              <a:rPr lang="nb-NO" sz="400">
                <a:latin typeface="Consolas" panose="020B0609020204030204" pitchFamily="49" charset="0"/>
              </a:rPr>
              <a:t>(</a:t>
            </a:r>
            <a:r>
              <a:rPr lang="nb-NO" sz="400" err="1">
                <a:latin typeface="Consolas" panose="020B0609020204030204" pitchFamily="49" charset="0"/>
              </a:rPr>
              <a:t>response.json</a:t>
            </a:r>
            <a:r>
              <a:rPr lang="nb-NO" sz="400">
                <a:latin typeface="Consolas" panose="020B0609020204030204" pitchFamily="49" charset="0"/>
              </a:rPr>
              <a:t>()['</a:t>
            </a:r>
            <a:r>
              <a:rPr lang="nb-NO" sz="400" err="1">
                <a:latin typeface="Consolas" panose="020B0609020204030204" pitchFamily="49" charset="0"/>
              </a:rPr>
              <a:t>Cisco-IOS-XE-process-cpu-oper:five-seconds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plt.plot</a:t>
            </a:r>
            <a:r>
              <a:rPr lang="nb-NO" sz="400">
                <a:latin typeface="Consolas" panose="020B0609020204030204" pitchFamily="49" charset="0"/>
              </a:rPr>
              <a:t>(</a:t>
            </a:r>
            <a:r>
              <a:rPr lang="nb-NO" sz="400" err="1">
                <a:latin typeface="Consolas" panose="020B0609020204030204" pitchFamily="49" charset="0"/>
              </a:rPr>
              <a:t>cpu_values</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plt.draw</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plt.pause</a:t>
            </a:r>
            <a:r>
              <a:rPr lang="nb-NO" sz="400">
                <a:latin typeface="Consolas" panose="020B0609020204030204" pitchFamily="49" charset="0"/>
              </a:rPr>
              <a:t>(1)</a:t>
            </a:r>
          </a:p>
          <a:p>
            <a:r>
              <a:rPr lang="nb-NO" sz="400">
                <a:latin typeface="Consolas" panose="020B0609020204030204" pitchFamily="49" charset="0"/>
              </a:rPr>
              <a:t>    </a:t>
            </a:r>
            <a:r>
              <a:rPr lang="nb-NO" sz="400" err="1">
                <a:latin typeface="Consolas" panose="020B0609020204030204" pitchFamily="49" charset="0"/>
              </a:rPr>
              <a:t>else</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print</a:t>
            </a:r>
            <a:r>
              <a:rPr lang="nb-NO" sz="400">
                <a:latin typeface="Consolas" panose="020B0609020204030204" pitchFamily="49" charset="0"/>
              </a:rPr>
              <a:t>(</a:t>
            </a:r>
            <a:r>
              <a:rPr lang="nb-NO" sz="400" err="1">
                <a:latin typeface="Consolas" panose="020B0609020204030204" pitchFamily="49" charset="0"/>
              </a:rPr>
              <a:t>f"Status</a:t>
            </a:r>
            <a:r>
              <a:rPr lang="nb-NO" sz="400">
                <a:latin typeface="Consolas" panose="020B0609020204030204" pitchFamily="49" charset="0"/>
              </a:rPr>
              <a:t> </a:t>
            </a:r>
            <a:r>
              <a:rPr lang="nb-NO" sz="400" err="1">
                <a:latin typeface="Consolas" panose="020B0609020204030204" pitchFamily="49" charset="0"/>
              </a:rPr>
              <a:t>code</a:t>
            </a:r>
            <a:r>
              <a:rPr lang="nb-NO" sz="400">
                <a:latin typeface="Consolas" panose="020B0609020204030204" pitchFamily="49" charset="0"/>
              </a:rPr>
              <a:t>: {</a:t>
            </a:r>
            <a:r>
              <a:rPr lang="nb-NO" sz="400" err="1">
                <a:latin typeface="Consolas" panose="020B0609020204030204" pitchFamily="49" charset="0"/>
              </a:rPr>
              <a:t>response.status_code</a:t>
            </a:r>
            <a:r>
              <a:rPr lang="nb-NO" sz="400">
                <a:latin typeface="Consolas" panose="020B0609020204030204" pitchFamily="49" charset="0"/>
              </a:rPr>
              <a:t>}: {</a:t>
            </a:r>
            <a:r>
              <a:rPr lang="nb-NO" sz="400" err="1">
                <a:latin typeface="Consolas" panose="020B0609020204030204" pitchFamily="49" charset="0"/>
              </a:rPr>
              <a:t>response.reason</a:t>
            </a:r>
            <a:r>
              <a:rPr lang="nb-NO" sz="400">
                <a:latin typeface="Consolas" panose="020B0609020204030204" pitchFamily="49" charset="0"/>
              </a:rPr>
              <a:t>}")</a:t>
            </a:r>
          </a:p>
          <a:p>
            <a:r>
              <a:rPr lang="nb-NO" sz="400">
                <a:latin typeface="Consolas" panose="020B0609020204030204" pitchFamily="49" charset="0"/>
              </a:rPr>
              <a:t>    </a:t>
            </a:r>
            <a:r>
              <a:rPr lang="nb-NO" sz="400" err="1">
                <a:latin typeface="Consolas" panose="020B0609020204030204" pitchFamily="49" charset="0"/>
              </a:rPr>
              <a:t>time.sleep</a:t>
            </a:r>
            <a:r>
              <a:rPr lang="nb-NO" sz="400">
                <a:latin typeface="Consolas" panose="020B0609020204030204" pitchFamily="49" charset="0"/>
              </a:rPr>
              <a:t>(1)</a:t>
            </a:r>
          </a:p>
        </p:txBody>
      </p:sp>
      <p:sp>
        <p:nvSpPr>
          <p:cNvPr id="7" name="TextBox 6">
            <a:extLst>
              <a:ext uri="{FF2B5EF4-FFF2-40B4-BE49-F238E27FC236}">
                <a16:creationId xmlns:a16="http://schemas.microsoft.com/office/drawing/2014/main" id="{D1721015-8F93-1C60-460F-D29F247B6250}"/>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draw-</a:t>
            </a:r>
            <a:r>
              <a:rPr lang="en-GB" sz="1200" err="1">
                <a:latin typeface="Consolas" panose="020B0609020204030204" pitchFamily="49" charset="0"/>
              </a:rPr>
              <a:t>metrics.py</a:t>
            </a:r>
            <a:endParaRPr lang="nb-NO" sz="1200">
              <a:latin typeface="Consolas" panose="020B0609020204030204" pitchFamily="49" charset="0"/>
            </a:endParaRPr>
          </a:p>
        </p:txBody>
      </p:sp>
      <p:pic>
        <p:nvPicPr>
          <p:cNvPr id="9" name="Picture 8">
            <a:extLst>
              <a:ext uri="{FF2B5EF4-FFF2-40B4-BE49-F238E27FC236}">
                <a16:creationId xmlns:a16="http://schemas.microsoft.com/office/drawing/2014/main" id="{86F56DA3-3BC3-FE2C-399C-225A00B5D8D1}"/>
              </a:ext>
            </a:extLst>
          </p:cNvPr>
          <p:cNvPicPr>
            <a:picLocks noChangeAspect="1"/>
          </p:cNvPicPr>
          <p:nvPr/>
        </p:nvPicPr>
        <p:blipFill>
          <a:blip r:embed="rId3"/>
          <a:stretch>
            <a:fillRect/>
          </a:stretch>
        </p:blipFill>
        <p:spPr>
          <a:xfrm>
            <a:off x="5737367" y="2176264"/>
            <a:ext cx="6453046" cy="3900771"/>
          </a:xfrm>
          <a:prstGeom prst="rect">
            <a:avLst/>
          </a:prstGeom>
        </p:spPr>
      </p:pic>
      <p:cxnSp>
        <p:nvCxnSpPr>
          <p:cNvPr id="2" name="Straight Arrow Connector 1">
            <a:extLst>
              <a:ext uri="{FF2B5EF4-FFF2-40B4-BE49-F238E27FC236}">
                <a16:creationId xmlns:a16="http://schemas.microsoft.com/office/drawing/2014/main" id="{DC1C9D27-C5B4-D717-F2E2-4981A485BA70}"/>
              </a:ext>
            </a:extLst>
          </p:cNvPr>
          <p:cNvCxnSpPr>
            <a:cxnSpLocks/>
          </p:cNvCxnSpPr>
          <p:nvPr/>
        </p:nvCxnSpPr>
        <p:spPr>
          <a:xfrm>
            <a:off x="4482333" y="1644750"/>
            <a:ext cx="1515242" cy="1631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3F1C37E-65B8-2DCD-9212-73559C5B0C2F}"/>
              </a:ext>
            </a:extLst>
          </p:cNvPr>
          <p:cNvCxnSpPr>
            <a:cxnSpLocks/>
          </p:cNvCxnSpPr>
          <p:nvPr/>
        </p:nvCxnSpPr>
        <p:spPr>
          <a:xfrm>
            <a:off x="4482333" y="1281782"/>
            <a:ext cx="1477142" cy="1293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BE028E0-6774-C953-9444-1AC4DB416A7E}"/>
              </a:ext>
            </a:extLst>
          </p:cNvPr>
          <p:cNvCxnSpPr>
            <a:cxnSpLocks/>
          </p:cNvCxnSpPr>
          <p:nvPr/>
        </p:nvCxnSpPr>
        <p:spPr>
          <a:xfrm>
            <a:off x="4482333" y="2364154"/>
            <a:ext cx="1531117" cy="12743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B16D3A-6BA1-8A5E-3D0F-AF16BF7AC1A4}"/>
              </a:ext>
            </a:extLst>
          </p:cNvPr>
          <p:cNvCxnSpPr>
            <a:cxnSpLocks/>
          </p:cNvCxnSpPr>
          <p:nvPr/>
        </p:nvCxnSpPr>
        <p:spPr>
          <a:xfrm>
            <a:off x="4482333" y="3083558"/>
            <a:ext cx="1566042" cy="1428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F8D279E-71A2-2419-7571-CE51EEBD6042}"/>
              </a:ext>
            </a:extLst>
          </p:cNvPr>
          <p:cNvCxnSpPr>
            <a:cxnSpLocks/>
          </p:cNvCxnSpPr>
          <p:nvPr/>
        </p:nvCxnSpPr>
        <p:spPr>
          <a:xfrm>
            <a:off x="4482333" y="3447328"/>
            <a:ext cx="1556517" cy="1184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F81B15E-661F-8B4B-9F5D-007C0E9CBCC7}"/>
              </a:ext>
            </a:extLst>
          </p:cNvPr>
          <p:cNvCxnSpPr>
            <a:cxnSpLocks/>
          </p:cNvCxnSpPr>
          <p:nvPr/>
        </p:nvCxnSpPr>
        <p:spPr>
          <a:xfrm>
            <a:off x="4482333" y="3811098"/>
            <a:ext cx="1562867" cy="929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A2D3834-1F07-0777-A79A-5945AA6089A5}"/>
              </a:ext>
            </a:extLst>
          </p:cNvPr>
          <p:cNvCxnSpPr>
            <a:cxnSpLocks/>
          </p:cNvCxnSpPr>
          <p:nvPr/>
        </p:nvCxnSpPr>
        <p:spPr>
          <a:xfrm>
            <a:off x="4482333" y="4173647"/>
            <a:ext cx="1794642" cy="725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1D89A3A-86F5-7A22-AEA3-F8A8DCEA83A0}"/>
              </a:ext>
            </a:extLst>
          </p:cNvPr>
          <p:cNvCxnSpPr>
            <a:cxnSpLocks/>
          </p:cNvCxnSpPr>
          <p:nvPr/>
        </p:nvCxnSpPr>
        <p:spPr>
          <a:xfrm>
            <a:off x="4482333" y="4536196"/>
            <a:ext cx="2021776" cy="604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9218688-3990-D109-96FC-B2F1F95B5F30}"/>
              </a:ext>
            </a:extLst>
          </p:cNvPr>
          <p:cNvCxnSpPr>
            <a:cxnSpLocks/>
          </p:cNvCxnSpPr>
          <p:nvPr/>
        </p:nvCxnSpPr>
        <p:spPr>
          <a:xfrm>
            <a:off x="4482333" y="4898745"/>
            <a:ext cx="1940692" cy="419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8BD966-ECAF-2806-8F1D-8174A9FB054B}"/>
              </a:ext>
            </a:extLst>
          </p:cNvPr>
          <p:cNvCxnSpPr>
            <a:cxnSpLocks/>
          </p:cNvCxnSpPr>
          <p:nvPr/>
        </p:nvCxnSpPr>
        <p:spPr>
          <a:xfrm>
            <a:off x="4482333" y="5252992"/>
            <a:ext cx="1771884" cy="3921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1A4F58-96AD-3927-E22C-36AB254ADB18}"/>
              </a:ext>
            </a:extLst>
          </p:cNvPr>
          <p:cNvCxnSpPr>
            <a:cxnSpLocks/>
          </p:cNvCxnSpPr>
          <p:nvPr/>
        </p:nvCxnSpPr>
        <p:spPr>
          <a:xfrm>
            <a:off x="4482333" y="5608949"/>
            <a:ext cx="1771884" cy="281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err="1"/>
              <a:t>Did</a:t>
            </a:r>
            <a:r>
              <a:rPr lang="nb-NO" sz="1600"/>
              <a:t> </a:t>
            </a:r>
            <a:r>
              <a:rPr lang="nb-NO" sz="1600" err="1"/>
              <a:t>you</a:t>
            </a:r>
            <a:r>
              <a:rPr lang="nb-NO" sz="1600"/>
              <a:t> </a:t>
            </a:r>
            <a:r>
              <a:rPr lang="nb-NO" sz="1600" err="1"/>
              <a:t>install</a:t>
            </a:r>
            <a:r>
              <a:rPr lang="nb-NO" sz="1600"/>
              <a:t> </a:t>
            </a:r>
            <a:r>
              <a:rPr lang="nb-NO" sz="1600" err="1"/>
              <a:t>Codeium</a:t>
            </a:r>
            <a:r>
              <a:rPr lang="nb-NO" sz="1600"/>
              <a:t>? Or do </a:t>
            </a:r>
            <a:r>
              <a:rPr lang="nb-NO" sz="1600" err="1"/>
              <a:t>you</a:t>
            </a:r>
            <a:r>
              <a:rPr lang="nb-NO" sz="1600"/>
              <a:t> have GitHub </a:t>
            </a:r>
            <a:r>
              <a:rPr lang="nb-NO" sz="1600" err="1"/>
              <a:t>Copilot</a:t>
            </a:r>
            <a:r>
              <a:rPr lang="nb-NO" sz="1600"/>
              <a:t>? One </a:t>
            </a:r>
            <a:r>
              <a:rPr lang="nb-NO" sz="1600" err="1"/>
              <a:t>very</a:t>
            </a:r>
            <a:r>
              <a:rPr lang="nb-NO" sz="1600"/>
              <a:t> </a:t>
            </a:r>
            <a:r>
              <a:rPr lang="nb-NO" sz="1600" err="1"/>
              <a:t>useful</a:t>
            </a:r>
            <a:r>
              <a:rPr lang="nb-NO" sz="1600"/>
              <a:t> </a:t>
            </a:r>
            <a:r>
              <a:rPr lang="nb-NO" sz="1600" err="1"/>
              <a:t>example</a:t>
            </a:r>
            <a:r>
              <a:rPr lang="nb-NO" sz="1600"/>
              <a:t> </a:t>
            </a:r>
            <a:r>
              <a:rPr lang="nb-NO" sz="1600" err="1"/>
              <a:t>of</a:t>
            </a:r>
            <a:r>
              <a:rPr lang="nb-NO" sz="1600"/>
              <a:t> </a:t>
            </a:r>
            <a:r>
              <a:rPr lang="nb-NO" sz="1600" err="1"/>
              <a:t>what</a:t>
            </a:r>
            <a:r>
              <a:rPr lang="nb-NO" sz="1600"/>
              <a:t> </a:t>
            </a:r>
            <a:r>
              <a:rPr lang="nb-NO" sz="1600" err="1"/>
              <a:t>they</a:t>
            </a:r>
            <a:r>
              <a:rPr lang="nb-NO" sz="1600"/>
              <a:t> </a:t>
            </a:r>
            <a:r>
              <a:rPr lang="nb-NO" sz="1600" err="1"/>
              <a:t>are</a:t>
            </a:r>
            <a:r>
              <a:rPr lang="nb-NO" sz="1600"/>
              <a:t> </a:t>
            </a:r>
            <a:r>
              <a:rPr lang="nb-NO" sz="1600" err="1"/>
              <a:t>really</a:t>
            </a:r>
            <a:r>
              <a:rPr lang="nb-NO" sz="1600"/>
              <a:t> </a:t>
            </a:r>
            <a:r>
              <a:rPr lang="nb-NO" sz="1600" err="1"/>
              <a:t>good</a:t>
            </a:r>
            <a:r>
              <a:rPr lang="nb-NO" sz="1600"/>
              <a:t> at, is </a:t>
            </a:r>
            <a:r>
              <a:rPr lang="nb-NO" sz="1600" err="1"/>
              <a:t>documenting</a:t>
            </a:r>
            <a:r>
              <a:rPr lang="nb-NO" sz="1600"/>
              <a:t> </a:t>
            </a:r>
            <a:r>
              <a:rPr lang="nb-NO" sz="1600" err="1"/>
              <a:t>your</a:t>
            </a:r>
            <a:r>
              <a:rPr lang="nb-NO" sz="1600"/>
              <a:t> </a:t>
            </a:r>
            <a:r>
              <a:rPr lang="nb-NO" sz="1600" err="1"/>
              <a:t>stuff</a:t>
            </a:r>
            <a:r>
              <a:rPr lang="nb-NO" sz="1600"/>
              <a:t>!</a:t>
            </a:r>
          </a:p>
          <a:p>
            <a:pPr>
              <a:lnSpc>
                <a:spcPct val="110000"/>
              </a:lnSpc>
            </a:pPr>
            <a:r>
              <a:rPr lang="nb-NO" sz="1600"/>
              <a:t>It </a:t>
            </a:r>
            <a:r>
              <a:rPr lang="nb-NO" sz="1600" err="1"/>
              <a:t>can</a:t>
            </a:r>
            <a:r>
              <a:rPr lang="nb-NO" sz="1600"/>
              <a:t> </a:t>
            </a:r>
            <a:r>
              <a:rPr lang="nb-NO" sz="1600" err="1"/>
              <a:t>also</a:t>
            </a:r>
            <a:r>
              <a:rPr lang="nb-NO" sz="1600"/>
              <a:t> </a:t>
            </a:r>
            <a:r>
              <a:rPr lang="nb-NO" sz="1600" err="1"/>
              <a:t>help</a:t>
            </a:r>
            <a:r>
              <a:rPr lang="nb-NO" sz="1600"/>
              <a:t> </a:t>
            </a:r>
            <a:r>
              <a:rPr lang="nb-NO" sz="1600" err="1"/>
              <a:t>you</a:t>
            </a:r>
            <a:r>
              <a:rPr lang="nb-NO" sz="1600"/>
              <a:t> </a:t>
            </a:r>
            <a:r>
              <a:rPr lang="nb-NO" sz="1600" err="1"/>
              <a:t>get</a:t>
            </a:r>
            <a:r>
              <a:rPr lang="nb-NO" sz="1600"/>
              <a:t> </a:t>
            </a:r>
            <a:r>
              <a:rPr lang="nb-NO" sz="1600" err="1"/>
              <a:t>your</a:t>
            </a:r>
            <a:r>
              <a:rPr lang="nb-NO" sz="1600"/>
              <a:t> </a:t>
            </a:r>
            <a:r>
              <a:rPr lang="nb-NO" sz="1600" err="1"/>
              <a:t>ideas</a:t>
            </a:r>
            <a:r>
              <a:rPr lang="nb-NO" sz="1600"/>
              <a:t> </a:t>
            </a:r>
            <a:r>
              <a:rPr lang="nb-NO" sz="1600" err="1"/>
              <a:t>started</a:t>
            </a:r>
            <a:r>
              <a:rPr lang="nb-NO" sz="1600"/>
              <a:t>. </a:t>
            </a:r>
            <a:r>
              <a:rPr lang="nb-NO" sz="1600" err="1"/>
              <a:t>Beware</a:t>
            </a:r>
            <a:r>
              <a:rPr lang="nb-NO" sz="1600"/>
              <a:t> </a:t>
            </a:r>
            <a:r>
              <a:rPr lang="nb-NO" sz="1600" err="1"/>
              <a:t>that</a:t>
            </a:r>
            <a:r>
              <a:rPr lang="nb-NO" sz="1600"/>
              <a:t> generative AI </a:t>
            </a:r>
            <a:r>
              <a:rPr lang="nb-NO" sz="1600" err="1"/>
              <a:t>will</a:t>
            </a:r>
            <a:r>
              <a:rPr lang="nb-NO" sz="1600"/>
              <a:t> not </a:t>
            </a:r>
            <a:r>
              <a:rPr lang="nb-NO" sz="1600" err="1"/>
              <a:t>always</a:t>
            </a:r>
            <a:r>
              <a:rPr lang="nb-NO" sz="1600"/>
              <a:t> make </a:t>
            </a:r>
            <a:r>
              <a:rPr lang="nb-NO" sz="1600" err="1"/>
              <a:t>error-free</a:t>
            </a:r>
            <a:r>
              <a:rPr lang="nb-NO" sz="1600"/>
              <a:t> </a:t>
            </a:r>
            <a:r>
              <a:rPr lang="nb-NO" sz="1600" err="1"/>
              <a:t>code</a:t>
            </a:r>
            <a:r>
              <a:rPr lang="nb-NO" sz="1600"/>
              <a:t>, or </a:t>
            </a:r>
            <a:r>
              <a:rPr lang="nb-NO" sz="1600" err="1"/>
              <a:t>code</a:t>
            </a:r>
            <a:r>
              <a:rPr lang="nb-NO" sz="1600"/>
              <a:t> </a:t>
            </a:r>
            <a:r>
              <a:rPr lang="nb-NO" sz="1600" err="1"/>
              <a:t>that</a:t>
            </a:r>
            <a:r>
              <a:rPr lang="nb-NO" sz="1600"/>
              <a:t> </a:t>
            </a:r>
            <a:r>
              <a:rPr lang="nb-NO" sz="1600" err="1"/>
              <a:t>does</a:t>
            </a:r>
            <a:r>
              <a:rPr lang="nb-NO" sz="1600"/>
              <a:t> </a:t>
            </a:r>
            <a:r>
              <a:rPr lang="nb-NO" sz="1600" err="1"/>
              <a:t>what</a:t>
            </a:r>
            <a:r>
              <a:rPr lang="nb-NO" sz="1600"/>
              <a:t> </a:t>
            </a:r>
            <a:r>
              <a:rPr lang="nb-NO" sz="1600" err="1"/>
              <a:t>you</a:t>
            </a:r>
            <a:r>
              <a:rPr lang="nb-NO" sz="1600"/>
              <a:t> </a:t>
            </a:r>
            <a:r>
              <a:rPr lang="nb-NO" sz="1600" err="1"/>
              <a:t>intended</a:t>
            </a:r>
            <a:r>
              <a:rPr lang="nb-NO" sz="1600"/>
              <a:t>. </a:t>
            </a:r>
            <a:r>
              <a:rPr lang="nb-NO" sz="1600" err="1"/>
              <a:t>But</a:t>
            </a:r>
            <a:r>
              <a:rPr lang="nb-NO" sz="1600"/>
              <a:t> it </a:t>
            </a:r>
            <a:r>
              <a:rPr lang="nb-NO" sz="1600" err="1"/>
              <a:t>will</a:t>
            </a:r>
            <a:r>
              <a:rPr lang="nb-NO" sz="1600"/>
              <a:t> </a:t>
            </a:r>
            <a:r>
              <a:rPr lang="nb-NO" sz="1600" err="1"/>
              <a:t>often</a:t>
            </a:r>
            <a:r>
              <a:rPr lang="nb-NO" sz="1600"/>
              <a:t> be a </a:t>
            </a:r>
            <a:r>
              <a:rPr lang="nb-NO" sz="1600" err="1"/>
              <a:t>good</a:t>
            </a:r>
            <a:r>
              <a:rPr lang="nb-NO" sz="1600"/>
              <a:t> start, and </a:t>
            </a:r>
            <a:r>
              <a:rPr lang="nb-NO" sz="1600" err="1"/>
              <a:t>you</a:t>
            </a:r>
            <a:r>
              <a:rPr lang="nb-NO" sz="1600"/>
              <a:t> </a:t>
            </a:r>
            <a:r>
              <a:rPr lang="nb-NO" sz="1600" err="1"/>
              <a:t>can</a:t>
            </a:r>
            <a:r>
              <a:rPr lang="nb-NO" sz="1600"/>
              <a:t> </a:t>
            </a:r>
            <a:r>
              <a:rPr lang="nb-NO" sz="1600" err="1"/>
              <a:t>fix</a:t>
            </a:r>
            <a:r>
              <a:rPr lang="nb-NO" sz="1600"/>
              <a:t> </a:t>
            </a:r>
            <a:r>
              <a:rPr lang="nb-NO" sz="1600" err="1"/>
              <a:t>the</a:t>
            </a:r>
            <a:r>
              <a:rPr lang="nb-NO" sz="1600"/>
              <a:t> rest </a:t>
            </a:r>
            <a:r>
              <a:rPr lang="nb-NO" sz="1600" err="1"/>
              <a:t>yourself</a:t>
            </a:r>
            <a:endParaRPr lang="nb-NO" sz="1600"/>
          </a:p>
          <a:p>
            <a:pPr>
              <a:lnSpc>
                <a:spcPct val="110000"/>
              </a:lnSpc>
            </a:pPr>
            <a:r>
              <a:rPr lang="nb-NO" sz="1600"/>
              <a:t>In </a:t>
            </a:r>
            <a:r>
              <a:rPr lang="nb-NO" sz="1600" err="1"/>
              <a:t>this</a:t>
            </a:r>
            <a:r>
              <a:rPr lang="nb-NO" sz="1600"/>
              <a:t> </a:t>
            </a:r>
            <a:r>
              <a:rPr lang="nb-NO" sz="1600" err="1"/>
              <a:t>exercise</a:t>
            </a:r>
            <a:r>
              <a:rPr lang="nb-NO" sz="1600"/>
              <a:t>, </a:t>
            </a:r>
            <a:r>
              <a:rPr lang="nb-NO" sz="1600" err="1"/>
              <a:t>you</a:t>
            </a:r>
            <a:r>
              <a:rPr lang="nb-NO" sz="1600"/>
              <a:t> </a:t>
            </a:r>
            <a:r>
              <a:rPr lang="nb-NO" sz="1600" err="1"/>
              <a:t>will</a:t>
            </a:r>
            <a:r>
              <a:rPr lang="nb-NO" sz="1600"/>
              <a:t> </a:t>
            </a:r>
            <a:r>
              <a:rPr lang="nb-NO" sz="1600" err="1"/>
              <a:t>open</a:t>
            </a:r>
            <a:r>
              <a:rPr lang="nb-NO" sz="1600"/>
              <a:t> </a:t>
            </a:r>
            <a:r>
              <a:rPr lang="nb-NO" sz="1600" err="1"/>
              <a:t>some</a:t>
            </a:r>
            <a:r>
              <a:rPr lang="nb-NO" sz="1600"/>
              <a:t> </a:t>
            </a:r>
            <a:r>
              <a:rPr lang="nb-NO" sz="1600" err="1"/>
              <a:t>of</a:t>
            </a:r>
            <a:r>
              <a:rPr lang="nb-NO" sz="1600"/>
              <a:t> </a:t>
            </a:r>
            <a:r>
              <a:rPr lang="nb-NO" sz="1600" err="1"/>
              <a:t>the</a:t>
            </a:r>
            <a:r>
              <a:rPr lang="nb-NO" sz="1600"/>
              <a:t> </a:t>
            </a:r>
            <a:r>
              <a:rPr lang="nb-NO" sz="1600" err="1"/>
              <a:t>previous</a:t>
            </a:r>
            <a:r>
              <a:rPr lang="nb-NO" sz="1600"/>
              <a:t> scripts, and </a:t>
            </a:r>
            <a:r>
              <a:rPr lang="nb-NO" sz="1600" err="1"/>
              <a:t>check</a:t>
            </a:r>
            <a:r>
              <a:rPr lang="nb-NO" sz="1600"/>
              <a:t> </a:t>
            </a:r>
            <a:r>
              <a:rPr lang="nb-NO" sz="1600" err="1"/>
              <a:t>out</a:t>
            </a:r>
            <a:r>
              <a:rPr lang="nb-NO" sz="1600"/>
              <a:t> different AI </a:t>
            </a:r>
            <a:r>
              <a:rPr lang="nb-NO" sz="1600" err="1"/>
              <a:t>stuff</a:t>
            </a:r>
            <a:r>
              <a:rPr lang="nb-NO" sz="1600"/>
              <a:t>, </a:t>
            </a:r>
            <a:r>
              <a:rPr lang="nb-NO" sz="1600" err="1"/>
              <a:t>using</a:t>
            </a:r>
            <a:r>
              <a:rPr lang="nb-NO" sz="1600"/>
              <a:t> </a:t>
            </a:r>
            <a:r>
              <a:rPr lang="nb-NO" sz="1600" err="1"/>
              <a:t>Codeium</a:t>
            </a:r>
            <a:endParaRPr lang="nb-NO" sz="1600"/>
          </a:p>
          <a:p>
            <a:pPr>
              <a:lnSpc>
                <a:spcPct val="110000"/>
              </a:lnSpc>
            </a:pPr>
            <a:r>
              <a:rPr lang="nb-NO" sz="1600" err="1"/>
              <a:t>Task</a:t>
            </a:r>
            <a:r>
              <a:rPr lang="nb-NO" sz="1600"/>
              <a:t> 1: </a:t>
            </a:r>
            <a:r>
              <a:rPr lang="nb-NO" sz="1600" err="1"/>
              <a:t>Document</a:t>
            </a:r>
            <a:r>
              <a:rPr lang="nb-NO" sz="1600"/>
              <a:t> </a:t>
            </a:r>
            <a:r>
              <a:rPr lang="nb-NO" sz="1600" err="1"/>
              <a:t>the</a:t>
            </a:r>
            <a:r>
              <a:rPr lang="nb-NO" sz="1600"/>
              <a:t> </a:t>
            </a:r>
            <a:r>
              <a:rPr lang="nb-NO" sz="1600" err="1"/>
              <a:t>code</a:t>
            </a:r>
            <a:endParaRPr lang="nb-NO" sz="1600"/>
          </a:p>
          <a:p>
            <a:pPr>
              <a:lnSpc>
                <a:spcPct val="110000"/>
              </a:lnSpc>
            </a:pPr>
            <a:r>
              <a:rPr lang="nb-NO" sz="1600" err="1"/>
              <a:t>Task</a:t>
            </a:r>
            <a:r>
              <a:rPr lang="nb-NO" sz="1600"/>
              <a:t> 2: </a:t>
            </a:r>
            <a:r>
              <a:rPr lang="nb-NO" sz="1600" err="1"/>
              <a:t>Generate</a:t>
            </a:r>
            <a:r>
              <a:rPr lang="nb-NO" sz="1600"/>
              <a:t> </a:t>
            </a:r>
            <a:r>
              <a:rPr lang="nb-NO" sz="1600" err="1"/>
              <a:t>inline</a:t>
            </a:r>
            <a:r>
              <a:rPr lang="nb-NO" sz="1600"/>
              <a:t> </a:t>
            </a:r>
            <a:r>
              <a:rPr lang="nb-NO" sz="1600" err="1"/>
              <a:t>comments</a:t>
            </a:r>
            <a:endParaRPr lang="nb-NO" sz="1600"/>
          </a:p>
          <a:p>
            <a:pPr>
              <a:lnSpc>
                <a:spcPct val="110000"/>
              </a:lnSpc>
            </a:pPr>
            <a:r>
              <a:rPr lang="nb-NO" sz="1600" err="1"/>
              <a:t>Task</a:t>
            </a:r>
            <a:r>
              <a:rPr lang="nb-NO" sz="1600"/>
              <a:t> 3: See </a:t>
            </a:r>
            <a:r>
              <a:rPr lang="nb-NO" sz="1600" err="1"/>
              <a:t>how</a:t>
            </a:r>
            <a:r>
              <a:rPr lang="nb-NO" sz="1600"/>
              <a:t> generative AI </a:t>
            </a:r>
            <a:r>
              <a:rPr lang="nb-NO" sz="1600" err="1"/>
              <a:t>would</a:t>
            </a:r>
            <a:r>
              <a:rPr lang="nb-NO" sz="1600"/>
              <a:t> </a:t>
            </a:r>
            <a:r>
              <a:rPr lang="nb-NO" sz="1600" err="1"/>
              <a:t>solve</a:t>
            </a:r>
            <a:r>
              <a:rPr lang="nb-NO" sz="1600"/>
              <a:t> a </a:t>
            </a:r>
            <a:r>
              <a:rPr lang="nb-NO" sz="1600" err="1"/>
              <a:t>previous</a:t>
            </a:r>
            <a:r>
              <a:rPr lang="nb-NO" sz="1600"/>
              <a:t> </a:t>
            </a:r>
            <a:r>
              <a:rPr lang="nb-NO" sz="1600" err="1"/>
              <a:t>task</a:t>
            </a:r>
            <a:endParaRPr lang="nb-NO" sz="1600"/>
          </a:p>
          <a:p>
            <a:pPr>
              <a:lnSpc>
                <a:spcPct val="110000"/>
              </a:lnSpc>
            </a:pPr>
            <a:r>
              <a:rPr lang="nb-NO" sz="1600" err="1"/>
              <a:t>Task</a:t>
            </a:r>
            <a:r>
              <a:rPr lang="nb-NO" sz="1600"/>
              <a:t> 4: </a:t>
            </a:r>
            <a:r>
              <a:rPr lang="nb-NO" sz="1600" err="1"/>
              <a:t>Use</a:t>
            </a:r>
            <a:r>
              <a:rPr lang="nb-NO" sz="1600"/>
              <a:t> AI to </a:t>
            </a:r>
            <a:r>
              <a:rPr lang="nb-NO" sz="1600" err="1"/>
              <a:t>add</a:t>
            </a:r>
            <a:r>
              <a:rPr lang="nb-NO" sz="1600"/>
              <a:t> or </a:t>
            </a:r>
            <a:r>
              <a:rPr lang="nb-NO" sz="1600" err="1"/>
              <a:t>improve</a:t>
            </a:r>
            <a:r>
              <a:rPr lang="nb-NO" sz="1600"/>
              <a:t> parts </a:t>
            </a:r>
            <a:r>
              <a:rPr lang="nb-NO" sz="1600" err="1"/>
              <a:t>of</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Get to know your AI companion - Intro and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spTree>
    <p:extLst>
      <p:ext uri="{BB962C8B-B14F-4D97-AF65-F5344CB8AC3E}">
        <p14:creationId xmlns:p14="http://schemas.microsoft.com/office/powerpoint/2010/main" val="263003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217785"/>
          </a:xfrm>
        </p:spPr>
        <p:txBody>
          <a:bodyPr>
            <a:normAutofit lnSpcReduction="10000"/>
          </a:bodyPr>
          <a:lstStyle/>
          <a:p>
            <a:pPr>
              <a:lnSpc>
                <a:spcPct val="110000"/>
              </a:lnSpc>
            </a:pPr>
            <a:r>
              <a:rPr lang="nb-NO" sz="1600"/>
              <a:t>Open </a:t>
            </a:r>
            <a:r>
              <a:rPr lang="nb-NO" sz="1600" err="1"/>
              <a:t>one</a:t>
            </a:r>
            <a:r>
              <a:rPr lang="nb-NO" sz="1600"/>
              <a:t> </a:t>
            </a:r>
            <a:r>
              <a:rPr lang="nb-NO" sz="1600" err="1"/>
              <a:t>of</a:t>
            </a:r>
            <a:r>
              <a:rPr lang="nb-NO" sz="1600"/>
              <a:t> </a:t>
            </a:r>
            <a:r>
              <a:rPr lang="nb-NO" sz="1600" err="1"/>
              <a:t>the</a:t>
            </a:r>
            <a:r>
              <a:rPr lang="nb-NO" sz="1600"/>
              <a:t> </a:t>
            </a:r>
            <a:r>
              <a:rPr lang="nb-NO" sz="1600" err="1"/>
              <a:t>previous</a:t>
            </a:r>
            <a:r>
              <a:rPr lang="nb-NO" sz="1600"/>
              <a:t> lab </a:t>
            </a:r>
            <a:r>
              <a:rPr lang="nb-NO" sz="1600" err="1"/>
              <a:t>exercises</a:t>
            </a:r>
            <a:r>
              <a:rPr lang="nb-NO" sz="1600"/>
              <a:t>. In </a:t>
            </a:r>
            <a:r>
              <a:rPr lang="nb-NO" sz="1600" err="1"/>
              <a:t>this</a:t>
            </a:r>
            <a:r>
              <a:rPr lang="nb-NO" sz="1600"/>
              <a:t> </a:t>
            </a:r>
            <a:r>
              <a:rPr lang="nb-NO" sz="1600" err="1"/>
              <a:t>example</a:t>
            </a:r>
            <a:r>
              <a:rPr lang="nb-NO" sz="1600"/>
              <a:t> </a:t>
            </a:r>
            <a:r>
              <a:rPr lang="nb-NO" sz="1600" err="1"/>
              <a:t>we</a:t>
            </a:r>
            <a:r>
              <a:rPr lang="nb-NO" sz="1600"/>
              <a:t> </a:t>
            </a:r>
            <a:r>
              <a:rPr lang="nb-NO" sz="1600" err="1"/>
              <a:t>use</a:t>
            </a:r>
            <a:r>
              <a:rPr lang="nb-NO" sz="1600"/>
              <a:t> </a:t>
            </a:r>
            <a:r>
              <a:rPr lang="nb-NO" sz="1600" err="1"/>
              <a:t>the</a:t>
            </a:r>
            <a:r>
              <a:rPr lang="nb-NO" sz="1600"/>
              <a:t> "</a:t>
            </a:r>
            <a:r>
              <a:rPr lang="nb-NO" sz="1600" err="1"/>
              <a:t>get-client-table.py</a:t>
            </a:r>
            <a:r>
              <a:rPr lang="nb-NO" sz="1600"/>
              <a:t>"</a:t>
            </a:r>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detailed</a:t>
            </a:r>
            <a:r>
              <a:rPr lang="nb-NO" sz="1600"/>
              <a:t> </a:t>
            </a:r>
            <a:r>
              <a:rPr lang="nb-NO" sz="1600" err="1"/>
              <a:t>documentation</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documentation</a:t>
            </a:r>
            <a:r>
              <a:rPr lang="nb-NO" sz="1600"/>
              <a:t> is </a:t>
            </a:r>
            <a:r>
              <a:rPr lang="nb-NO" sz="1600" err="1"/>
              <a:t>before</a:t>
            </a:r>
            <a:r>
              <a:rPr lang="nb-NO" sz="1600"/>
              <a:t> </a:t>
            </a:r>
            <a:r>
              <a:rPr lang="nb-NO" sz="1600" err="1"/>
              <a:t>the</a:t>
            </a:r>
            <a:r>
              <a:rPr lang="nb-NO" sz="1600"/>
              <a:t> script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1 - Document the code</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srcRect r="41947"/>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11" name="Picture 10">
            <a:extLst>
              <a:ext uri="{FF2B5EF4-FFF2-40B4-BE49-F238E27FC236}">
                <a16:creationId xmlns:a16="http://schemas.microsoft.com/office/drawing/2014/main" id="{806BEB4B-5059-FF3E-DE0B-DA7DF795E674}"/>
              </a:ext>
            </a:extLst>
          </p:cNvPr>
          <p:cNvPicPr>
            <a:picLocks noChangeAspect="1"/>
          </p:cNvPicPr>
          <p:nvPr/>
        </p:nvPicPr>
        <p:blipFill>
          <a:blip r:embed="rId6"/>
          <a:stretch>
            <a:fillRect/>
          </a:stretch>
        </p:blipFill>
        <p:spPr>
          <a:xfrm>
            <a:off x="6094800" y="1857156"/>
            <a:ext cx="3950446" cy="4121192"/>
          </a:xfrm>
          <a:prstGeom prst="rect">
            <a:avLst/>
          </a:prstGeom>
        </p:spPr>
      </p:pic>
      <p:cxnSp>
        <p:nvCxnSpPr>
          <p:cNvPr id="12" name="Straight Arrow Connector 11">
            <a:extLst>
              <a:ext uri="{FF2B5EF4-FFF2-40B4-BE49-F238E27FC236}">
                <a16:creationId xmlns:a16="http://schemas.microsoft.com/office/drawing/2014/main" id="{4D71A7EC-2BFB-5C0A-6003-52957518DB3A}"/>
              </a:ext>
            </a:extLst>
          </p:cNvPr>
          <p:cNvCxnSpPr>
            <a:cxnSpLocks/>
          </p:cNvCxnSpPr>
          <p:nvPr/>
        </p:nvCxnSpPr>
        <p:spPr>
          <a:xfrm flipV="1">
            <a:off x="4173415" y="4147385"/>
            <a:ext cx="1921384" cy="1047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5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a:t>To </a:t>
            </a:r>
            <a:r>
              <a:rPr lang="nb-NO" sz="1600" err="1"/>
              <a:t>improve</a:t>
            </a:r>
            <a:r>
              <a:rPr lang="nb-NO" sz="1600"/>
              <a:t> </a:t>
            </a:r>
            <a:r>
              <a:rPr lang="nb-NO" sz="1600" err="1"/>
              <a:t>readability</a:t>
            </a:r>
            <a:r>
              <a:rPr lang="nb-NO" sz="1600"/>
              <a:t>, </a:t>
            </a:r>
            <a:r>
              <a:rPr lang="nb-NO" sz="1600" err="1"/>
              <a:t>we</a:t>
            </a:r>
            <a:r>
              <a:rPr lang="nb-NO" sz="1600"/>
              <a:t> </a:t>
            </a:r>
            <a:r>
              <a:rPr lang="nb-NO" sz="1600" err="1"/>
              <a:t>can</a:t>
            </a:r>
            <a:r>
              <a:rPr lang="nb-NO" sz="1600"/>
              <a:t> </a:t>
            </a:r>
            <a:r>
              <a:rPr lang="nb-NO" sz="1600" err="1"/>
              <a:t>get</a:t>
            </a:r>
            <a:r>
              <a:rPr lang="nb-NO" sz="1600"/>
              <a:t> AI to </a:t>
            </a:r>
            <a:r>
              <a:rPr lang="nb-NO" sz="1600" err="1"/>
              <a:t>create</a:t>
            </a:r>
            <a:r>
              <a:rPr lang="nb-NO" sz="1600"/>
              <a:t> </a:t>
            </a:r>
            <a:r>
              <a:rPr lang="nb-NO" sz="1600" err="1"/>
              <a:t>inline</a:t>
            </a:r>
            <a:r>
              <a:rPr lang="nb-NO" sz="1600"/>
              <a:t> </a:t>
            </a:r>
            <a:r>
              <a:rPr lang="nb-NO" sz="1600" err="1"/>
              <a:t>comments</a:t>
            </a:r>
            <a:endParaRPr lang="nb-NO" sz="1600"/>
          </a:p>
          <a:p>
            <a:pPr>
              <a:lnSpc>
                <a:spcPct val="110000"/>
              </a:lnSpc>
            </a:pPr>
            <a:r>
              <a:rPr lang="nb-NO" sz="1600"/>
              <a:t>Select all </a:t>
            </a:r>
            <a:r>
              <a:rPr lang="nb-NO" sz="1600" err="1"/>
              <a:t>text</a:t>
            </a:r>
            <a:r>
              <a:rPr lang="nb-NO" sz="1600"/>
              <a:t> in </a:t>
            </a:r>
            <a:r>
              <a:rPr lang="nb-NO" sz="1600" err="1"/>
              <a:t>the</a:t>
            </a:r>
            <a:r>
              <a:rPr lang="nb-NO" sz="1600"/>
              <a:t> .</a:t>
            </a:r>
            <a:r>
              <a:rPr lang="nb-NO" sz="1600" err="1"/>
              <a:t>py</a:t>
            </a:r>
            <a:r>
              <a:rPr lang="nb-NO" sz="1600"/>
              <a:t> file, </a:t>
            </a:r>
            <a:r>
              <a:rPr lang="nb-NO" sz="1600" err="1"/>
              <a:t>click</a:t>
            </a:r>
            <a:r>
              <a:rPr lang="nb-NO" sz="1600"/>
              <a:t> </a:t>
            </a:r>
            <a:r>
              <a:rPr lang="nb-NO" sz="1600" err="1"/>
              <a:t>Ctrl+I</a:t>
            </a:r>
            <a:r>
              <a:rPr lang="nb-NO" sz="1600"/>
              <a:t>, and </a:t>
            </a:r>
            <a:r>
              <a:rPr lang="nb-NO" sz="1600" err="1"/>
              <a:t>write</a:t>
            </a:r>
            <a:r>
              <a:rPr lang="nb-NO" sz="1600"/>
              <a:t> "</a:t>
            </a:r>
            <a:r>
              <a:rPr lang="nb-NO" sz="1600" err="1"/>
              <a:t>create</a:t>
            </a:r>
            <a:r>
              <a:rPr lang="nb-NO" sz="1600"/>
              <a:t> </a:t>
            </a:r>
            <a:r>
              <a:rPr lang="nb-NO" sz="1600" err="1"/>
              <a:t>descriptive</a:t>
            </a:r>
            <a:r>
              <a:rPr lang="nb-NO" sz="1600"/>
              <a:t> </a:t>
            </a:r>
            <a:r>
              <a:rPr lang="nb-NO" sz="1600" err="1"/>
              <a:t>inline</a:t>
            </a:r>
            <a:r>
              <a:rPr lang="nb-NO" sz="1600"/>
              <a:t> </a:t>
            </a:r>
            <a:r>
              <a:rPr lang="nb-NO" sz="1600" err="1"/>
              <a:t>comments</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t>
            </a:r>
            <a:r>
              <a:rPr lang="nb-NO" sz="1600" err="1"/>
              <a:t>inline</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89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Generate inline comments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50FC2B68-8EA6-6B2B-E408-9A2AC636B6D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9998" y="1857156"/>
            <a:ext cx="3633417" cy="1571844"/>
          </a:xfrm>
          <a:prstGeom prst="rect">
            <a:avLst/>
          </a:prstGeom>
        </p:spPr>
      </p:pic>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4"/>
          <a:stretch>
            <a:fillRect/>
          </a:stretch>
        </p:blipFill>
        <p:spPr>
          <a:xfrm>
            <a:off x="539998" y="3511736"/>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5"/>
          <a:stretch>
            <a:fillRect/>
          </a:stretch>
        </p:blipFill>
        <p:spPr>
          <a:xfrm>
            <a:off x="772515" y="4358821"/>
            <a:ext cx="3400900" cy="419158"/>
          </a:xfrm>
          <a:prstGeom prst="rect">
            <a:avLst/>
          </a:prstGeom>
        </p:spPr>
      </p:pic>
      <p:pic>
        <p:nvPicPr>
          <p:cNvPr id="6" name="Picture 5">
            <a:extLst>
              <a:ext uri="{FF2B5EF4-FFF2-40B4-BE49-F238E27FC236}">
                <a16:creationId xmlns:a16="http://schemas.microsoft.com/office/drawing/2014/main" id="{6137FCDD-AF50-8F88-B2A3-CB9B1FF8A28A}"/>
              </a:ext>
            </a:extLst>
          </p:cNvPr>
          <p:cNvPicPr>
            <a:picLocks noChangeAspect="1"/>
          </p:cNvPicPr>
          <p:nvPr/>
        </p:nvPicPr>
        <p:blipFill rotWithShape="1">
          <a:blip r:embed="rId6"/>
          <a:srcRect b="1759"/>
          <a:stretch/>
        </p:blipFill>
        <p:spPr>
          <a:xfrm>
            <a:off x="5517661" y="1858932"/>
            <a:ext cx="6191435" cy="4220136"/>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80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1013315"/>
            <a:ext cx="7524500" cy="5002474"/>
          </a:xfrm>
        </p:spPr>
        <p:txBody>
          <a:bodyPr>
            <a:normAutofit/>
          </a:bodyPr>
          <a:lstStyle/>
          <a:p>
            <a:pPr>
              <a:lnSpc>
                <a:spcPct val="110000"/>
              </a:lnSpc>
            </a:pPr>
            <a:r>
              <a:rPr lang="nb-NO" sz="1400" dirty="0" err="1"/>
              <a:t>TextEdit</a:t>
            </a:r>
            <a:r>
              <a:rPr lang="nb-NO" sz="1400" dirty="0"/>
              <a:t> (</a:t>
            </a:r>
            <a:r>
              <a:rPr lang="nb-NO" sz="1400" dirty="0" err="1"/>
              <a:t>the</a:t>
            </a:r>
            <a:r>
              <a:rPr lang="nb-NO" sz="1400" dirty="0"/>
              <a:t> </a:t>
            </a:r>
            <a:r>
              <a:rPr lang="nb-NO" sz="1400" dirty="0" err="1"/>
              <a:t>default</a:t>
            </a:r>
            <a:r>
              <a:rPr lang="nb-NO" sz="1400" dirty="0"/>
              <a:t> </a:t>
            </a:r>
            <a:r>
              <a:rPr lang="nb-NO" sz="1400" dirty="0" err="1"/>
              <a:t>text</a:t>
            </a:r>
            <a:r>
              <a:rPr lang="nb-NO" sz="1400" dirty="0"/>
              <a:t> editor </a:t>
            </a:r>
            <a:r>
              <a:rPr lang="nb-NO" sz="1400" dirty="0" err="1"/>
              <a:t>on</a:t>
            </a:r>
            <a:r>
              <a:rPr lang="nb-NO" sz="1400" dirty="0"/>
              <a:t> OS </a:t>
            </a:r>
            <a:r>
              <a:rPr lang="nb-NO" sz="1400" dirty="0" err="1"/>
              <a:t>X</a:t>
            </a:r>
            <a:r>
              <a:rPr lang="nb-NO" sz="1400" dirty="0"/>
              <a:t>) </a:t>
            </a:r>
            <a:r>
              <a:rPr lang="nb-NO" sz="1400" dirty="0" err="1"/>
              <a:t>use</a:t>
            </a:r>
            <a:r>
              <a:rPr lang="nb-NO" sz="1400" dirty="0"/>
              <a:t> </a:t>
            </a:r>
            <a:r>
              <a:rPr lang="nb-NO" sz="1400" dirty="0" err="1"/>
              <a:t>rich</a:t>
            </a:r>
            <a:r>
              <a:rPr lang="nb-NO" sz="1400" dirty="0"/>
              <a:t> </a:t>
            </a:r>
            <a:r>
              <a:rPr lang="nb-NO" sz="1400" dirty="0" err="1"/>
              <a:t>text</a:t>
            </a:r>
            <a:r>
              <a:rPr lang="nb-NO" sz="1400" dirty="0"/>
              <a:t> formatting by </a:t>
            </a:r>
            <a:r>
              <a:rPr lang="nb-NO" sz="1400" dirty="0" err="1"/>
              <a:t>default</a:t>
            </a:r>
            <a:r>
              <a:rPr lang="nb-NO" sz="1400" dirty="0"/>
              <a:t>. This is not a </a:t>
            </a:r>
            <a:r>
              <a:rPr lang="nb-NO" sz="1400" dirty="0" err="1"/>
              <a:t>great</a:t>
            </a:r>
            <a:r>
              <a:rPr lang="nb-NO" sz="1400" dirty="0"/>
              <a:t> </a:t>
            </a:r>
            <a:r>
              <a:rPr lang="nb-NO" sz="1400" dirty="0" err="1"/>
              <a:t>idea</a:t>
            </a:r>
            <a:r>
              <a:rPr lang="nb-NO" sz="1400" dirty="0"/>
              <a:t> </a:t>
            </a:r>
            <a:r>
              <a:rPr lang="nb-NO" sz="1400" dirty="0" err="1"/>
              <a:t>when</a:t>
            </a:r>
            <a:r>
              <a:rPr lang="nb-NO" sz="1400" dirty="0"/>
              <a:t> </a:t>
            </a:r>
            <a:r>
              <a:rPr lang="nb-NO" sz="1400" dirty="0" err="1"/>
              <a:t>copy-pasting</a:t>
            </a:r>
            <a:r>
              <a:rPr lang="nb-NO" sz="1400" dirty="0"/>
              <a:t> </a:t>
            </a:r>
            <a:r>
              <a:rPr lang="nb-NO" sz="1400" dirty="0" err="1"/>
              <a:t>stuff</a:t>
            </a:r>
            <a:r>
              <a:rPr lang="nb-NO" sz="1400" dirty="0"/>
              <a:t> to </a:t>
            </a:r>
            <a:r>
              <a:rPr lang="nb-NO" sz="1400" dirty="0" err="1"/>
              <a:t>the</a:t>
            </a:r>
            <a:r>
              <a:rPr lang="nb-NO" sz="1400" dirty="0"/>
              <a:t> </a:t>
            </a:r>
            <a:r>
              <a:rPr lang="nb-NO" sz="1400" dirty="0" err="1"/>
              <a:t>command</a:t>
            </a:r>
            <a:r>
              <a:rPr lang="nb-NO" sz="1400" dirty="0"/>
              <a:t> line, so </a:t>
            </a:r>
            <a:r>
              <a:rPr lang="nb-NO" sz="1400" dirty="0" err="1"/>
              <a:t>there</a:t>
            </a:r>
            <a:r>
              <a:rPr lang="nb-NO" sz="1400" dirty="0"/>
              <a:t> is a </a:t>
            </a:r>
            <a:r>
              <a:rPr lang="nb-NO" sz="1400" dirty="0" err="1"/>
              <a:t>couple</a:t>
            </a:r>
            <a:r>
              <a:rPr lang="nb-NO" sz="1400" dirty="0"/>
              <a:t> </a:t>
            </a:r>
            <a:r>
              <a:rPr lang="nb-NO" sz="1400" dirty="0" err="1"/>
              <a:t>of</a:t>
            </a:r>
            <a:r>
              <a:rPr lang="nb-NO" sz="1400" dirty="0"/>
              <a:t> </a:t>
            </a:r>
            <a:r>
              <a:rPr lang="nb-NO" sz="1400" dirty="0" err="1"/>
              <a:t>things</a:t>
            </a:r>
            <a:r>
              <a:rPr lang="nb-NO" sz="1400" dirty="0"/>
              <a:t> </a:t>
            </a:r>
            <a:r>
              <a:rPr lang="nb-NO" sz="1400" dirty="0" err="1"/>
              <a:t>you</a:t>
            </a:r>
            <a:r>
              <a:rPr lang="nb-NO" sz="1400" dirty="0"/>
              <a:t> must </a:t>
            </a:r>
            <a:r>
              <a:rPr lang="nb-NO" sz="1400" dirty="0" err="1"/>
              <a:t>keep</a:t>
            </a:r>
            <a:r>
              <a:rPr lang="nb-NO" sz="1400" dirty="0"/>
              <a:t> in </a:t>
            </a:r>
            <a:r>
              <a:rPr lang="nb-NO" sz="1400" dirty="0" err="1"/>
              <a:t>mind</a:t>
            </a:r>
            <a:endParaRPr lang="nb-NO" sz="1200" dirty="0"/>
          </a:p>
          <a:p>
            <a:pPr lvl="1">
              <a:lnSpc>
                <a:spcPct val="110000"/>
              </a:lnSpc>
            </a:pPr>
            <a:r>
              <a:rPr lang="nb-NO" sz="1200" dirty="0"/>
              <a:t>If </a:t>
            </a:r>
            <a:r>
              <a:rPr lang="nb-NO" sz="1200" dirty="0" err="1"/>
              <a:t>you</a:t>
            </a:r>
            <a:r>
              <a:rPr lang="nb-NO" sz="1200" dirty="0"/>
              <a:t> </a:t>
            </a:r>
            <a:r>
              <a:rPr lang="nb-NO" sz="1200" dirty="0" err="1"/>
              <a:t>want</a:t>
            </a:r>
            <a:r>
              <a:rPr lang="nb-NO" sz="1200" dirty="0"/>
              <a:t>, </a:t>
            </a:r>
            <a:r>
              <a:rPr lang="nb-NO" sz="1200" dirty="0" err="1"/>
              <a:t>you</a:t>
            </a:r>
            <a:r>
              <a:rPr lang="nb-NO" sz="1200" dirty="0"/>
              <a:t> </a:t>
            </a:r>
            <a:r>
              <a:rPr lang="nb-NO" sz="1200" dirty="0" err="1"/>
              <a:t>can</a:t>
            </a:r>
            <a:r>
              <a:rPr lang="nb-NO" sz="1200" dirty="0"/>
              <a:t> </a:t>
            </a:r>
            <a:r>
              <a:rPr lang="nb-NO" sz="1200" dirty="0" err="1"/>
              <a:t>change</a:t>
            </a:r>
            <a:r>
              <a:rPr lang="nb-NO" sz="1200" dirty="0"/>
              <a:t> a setting in </a:t>
            </a:r>
            <a:r>
              <a:rPr lang="nb-NO" sz="1200" dirty="0" err="1"/>
              <a:t>TextEdit</a:t>
            </a:r>
            <a:r>
              <a:rPr lang="nb-NO" sz="1200" dirty="0"/>
              <a:t> to make all </a:t>
            </a:r>
            <a:r>
              <a:rPr lang="nb-NO" sz="1200" dirty="0" err="1"/>
              <a:t>new</a:t>
            </a:r>
            <a:r>
              <a:rPr lang="nb-NO" sz="1200" dirty="0"/>
              <a:t> </a:t>
            </a:r>
            <a:r>
              <a:rPr lang="nb-NO" sz="1200" dirty="0" err="1"/>
              <a:t>documents</a:t>
            </a:r>
            <a:r>
              <a:rPr lang="nb-NO" sz="1200" dirty="0"/>
              <a:t> </a:t>
            </a:r>
            <a:r>
              <a:rPr lang="nb-NO" sz="1200" dirty="0" err="1"/>
              <a:t>plain</a:t>
            </a:r>
            <a:r>
              <a:rPr lang="nb-NO" sz="1200" dirty="0"/>
              <a:t> </a:t>
            </a:r>
            <a:r>
              <a:rPr lang="nb-NO" sz="1200" dirty="0" err="1"/>
              <a:t>text</a:t>
            </a:r>
            <a:endParaRPr lang="nb-NO" sz="1200" dirty="0"/>
          </a:p>
          <a:p>
            <a:pPr lvl="1">
              <a:lnSpc>
                <a:spcPct val="110000"/>
              </a:lnSpc>
            </a:pPr>
            <a:r>
              <a:rPr lang="nb-NO" sz="1200" dirty="0"/>
              <a:t>To </a:t>
            </a:r>
            <a:r>
              <a:rPr lang="nb-NO" sz="1200" dirty="0" err="1"/>
              <a:t>change</a:t>
            </a:r>
            <a:r>
              <a:rPr lang="nb-NO" sz="1200" dirty="0"/>
              <a:t> </a:t>
            </a:r>
            <a:r>
              <a:rPr lang="nb-NO" sz="1200" dirty="0" err="1"/>
              <a:t>the</a:t>
            </a:r>
            <a:r>
              <a:rPr lang="nb-NO" sz="1200" dirty="0"/>
              <a:t> </a:t>
            </a:r>
            <a:r>
              <a:rPr lang="nb-NO" sz="1200" dirty="0" err="1"/>
              <a:t>current</a:t>
            </a:r>
            <a:r>
              <a:rPr lang="nb-NO" sz="1200" dirty="0"/>
              <a:t> </a:t>
            </a:r>
            <a:r>
              <a:rPr lang="nb-NO" sz="1200" dirty="0" err="1"/>
              <a:t>document</a:t>
            </a:r>
            <a:r>
              <a:rPr lang="nb-NO" sz="1200" dirty="0"/>
              <a:t> to </a:t>
            </a:r>
            <a:r>
              <a:rPr lang="nb-NO" sz="1200" dirty="0" err="1"/>
              <a:t>plain</a:t>
            </a:r>
            <a:r>
              <a:rPr lang="nb-NO" sz="1200" dirty="0"/>
              <a:t> </a:t>
            </a:r>
            <a:r>
              <a:rPr lang="nb-NO" sz="1200" dirty="0" err="1"/>
              <a:t>text</a:t>
            </a:r>
            <a:r>
              <a:rPr lang="nb-NO" sz="1200" dirty="0"/>
              <a:t> </a:t>
            </a:r>
            <a:r>
              <a:rPr lang="nb-NO" sz="1200" dirty="0" err="1"/>
              <a:t>go</a:t>
            </a:r>
            <a:r>
              <a:rPr lang="nb-NO" sz="1200" dirty="0"/>
              <a:t> to Format -&gt; Make </a:t>
            </a:r>
            <a:r>
              <a:rPr lang="nb-NO" sz="1200" dirty="0" err="1"/>
              <a:t>Plain</a:t>
            </a:r>
            <a:r>
              <a:rPr lang="nb-NO" sz="1200" dirty="0"/>
              <a:t> </a:t>
            </a:r>
            <a:r>
              <a:rPr lang="nb-NO" sz="1200" dirty="0" err="1"/>
              <a:t>Text</a:t>
            </a:r>
            <a:endParaRPr lang="nb-NO" sz="1200" dirty="0"/>
          </a:p>
          <a:p>
            <a:pPr lvl="1">
              <a:lnSpc>
                <a:spcPct val="110000"/>
              </a:lnSpc>
            </a:pPr>
            <a:r>
              <a:rPr lang="nb-NO" sz="1200" dirty="0" err="1"/>
              <a:t>Shortcut</a:t>
            </a:r>
            <a:r>
              <a:rPr lang="nb-NO" sz="1200" dirty="0"/>
              <a:t> is: </a:t>
            </a:r>
            <a:r>
              <a:rPr lang="nb-NO" sz="1200" dirty="0" err="1"/>
              <a:t>Shift</a:t>
            </a:r>
            <a:r>
              <a:rPr lang="nb-NO" sz="1200" dirty="0"/>
              <a:t>-</a:t>
            </a:r>
            <a:r>
              <a:rPr lang="nb-NO" sz="1200" dirty="0" err="1"/>
              <a:t>Cmd</a:t>
            </a:r>
            <a:r>
              <a:rPr lang="nb-NO" sz="1200" dirty="0"/>
              <a:t>-T</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dirty="0"/>
              <a:t>Notes for Mac </a:t>
            </a:r>
            <a:r>
              <a:rPr lang="en-GB"/>
              <a:t>users - </a:t>
            </a:r>
            <a:r>
              <a:rPr lang="en-GB" dirty="0"/>
              <a:t>TextEdit</a:t>
            </a:r>
          </a:p>
        </p:txBody>
      </p:sp>
      <p:sp>
        <p:nvSpPr>
          <p:cNvPr id="3" name="Footer Placeholder 6">
            <a:extLst>
              <a:ext uri="{FF2B5EF4-FFF2-40B4-BE49-F238E27FC236}">
                <a16:creationId xmlns:a16="http://schemas.microsoft.com/office/drawing/2014/main" id="{BD00FE5D-B8B5-06EB-5F49-5279FC1C36DE}"/>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latin typeface="Verdana" panose="020B0604030504040204" pitchFamily="34" charset="0"/>
                <a:ea typeface="Verdana" panose="020B0604030504040204" pitchFamily="34" charset="0"/>
                <a:sym typeface="Verdana" panose="020B0604030504040204" pitchFamily="34" charset="0"/>
              </a:rPr>
              <a:t> Pre-lab exercises</a:t>
            </a:r>
          </a:p>
        </p:txBody>
      </p:sp>
      <p:sp>
        <p:nvSpPr>
          <p:cNvPr id="4" name="Footer Placeholder 6">
            <a:extLst>
              <a:ext uri="{FF2B5EF4-FFF2-40B4-BE49-F238E27FC236}">
                <a16:creationId xmlns:a16="http://schemas.microsoft.com/office/drawing/2014/main" id="{34AE7BAD-0DF0-29EF-7772-CE754090A52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 Notes for Mac users</a:t>
            </a:r>
          </a:p>
        </p:txBody>
      </p:sp>
      <p:cxnSp>
        <p:nvCxnSpPr>
          <p:cNvPr id="2" name="Straight Arrow Connector 1">
            <a:extLst>
              <a:ext uri="{FF2B5EF4-FFF2-40B4-BE49-F238E27FC236}">
                <a16:creationId xmlns:a16="http://schemas.microsoft.com/office/drawing/2014/main" id="{32FF519D-955A-0C51-73C7-4310F1698E14}"/>
              </a:ext>
            </a:extLst>
          </p:cNvPr>
          <p:cNvCxnSpPr>
            <a:cxnSpLocks/>
            <a:endCxn id="7" idx="1"/>
          </p:cNvCxnSpPr>
          <p:nvPr/>
        </p:nvCxnSpPr>
        <p:spPr>
          <a:xfrm flipV="1">
            <a:off x="8064500" y="1565869"/>
            <a:ext cx="1452002" cy="52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99A8046-21F7-D521-71A5-D4887D83551D}"/>
              </a:ext>
            </a:extLst>
          </p:cNvPr>
          <p:cNvPicPr>
            <a:picLocks noChangeAspect="1"/>
          </p:cNvPicPr>
          <p:nvPr/>
        </p:nvPicPr>
        <p:blipFill>
          <a:blip r:embed="rId3"/>
          <a:stretch>
            <a:fillRect/>
          </a:stretch>
        </p:blipFill>
        <p:spPr>
          <a:xfrm>
            <a:off x="9516502" y="1083752"/>
            <a:ext cx="2048996" cy="964233"/>
          </a:xfrm>
          <a:prstGeom prst="rect">
            <a:avLst/>
          </a:prstGeom>
        </p:spPr>
      </p:pic>
      <p:pic>
        <p:nvPicPr>
          <p:cNvPr id="12" name="Picture 11">
            <a:extLst>
              <a:ext uri="{FF2B5EF4-FFF2-40B4-BE49-F238E27FC236}">
                <a16:creationId xmlns:a16="http://schemas.microsoft.com/office/drawing/2014/main" id="{90BDCBFC-BE20-06E5-95D4-14777FDEA94E}"/>
              </a:ext>
            </a:extLst>
          </p:cNvPr>
          <p:cNvPicPr>
            <a:picLocks noChangeAspect="1"/>
          </p:cNvPicPr>
          <p:nvPr/>
        </p:nvPicPr>
        <p:blipFill rotWithShape="1">
          <a:blip r:embed="rId4"/>
          <a:srcRect t="3213"/>
          <a:stretch/>
        </p:blipFill>
        <p:spPr>
          <a:xfrm>
            <a:off x="9516502" y="2549372"/>
            <a:ext cx="1790950" cy="931242"/>
          </a:xfrm>
          <a:prstGeom prst="rect">
            <a:avLst/>
          </a:prstGeom>
        </p:spPr>
      </p:pic>
      <p:sp>
        <p:nvSpPr>
          <p:cNvPr id="13" name="Rectangle: Rounded Corners 12">
            <a:extLst>
              <a:ext uri="{FF2B5EF4-FFF2-40B4-BE49-F238E27FC236}">
                <a16:creationId xmlns:a16="http://schemas.microsoft.com/office/drawing/2014/main" id="{0AF04EBB-F352-44B9-63F2-FC70AE989A6E}"/>
              </a:ext>
            </a:extLst>
          </p:cNvPr>
          <p:cNvSpPr/>
          <p:nvPr/>
        </p:nvSpPr>
        <p:spPr>
          <a:xfrm>
            <a:off x="9598598" y="3150530"/>
            <a:ext cx="1708854" cy="285301"/>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cxnSp>
        <p:nvCxnSpPr>
          <p:cNvPr id="15" name="Straight Arrow Connector 14">
            <a:extLst>
              <a:ext uri="{FF2B5EF4-FFF2-40B4-BE49-F238E27FC236}">
                <a16:creationId xmlns:a16="http://schemas.microsoft.com/office/drawing/2014/main" id="{FC415533-68C1-2A75-0CD9-87540DD1850C}"/>
              </a:ext>
            </a:extLst>
          </p:cNvPr>
          <p:cNvCxnSpPr>
            <a:cxnSpLocks/>
          </p:cNvCxnSpPr>
          <p:nvPr/>
        </p:nvCxnSpPr>
        <p:spPr>
          <a:xfrm>
            <a:off x="7353300" y="2471024"/>
            <a:ext cx="2245298" cy="679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59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You</a:t>
            </a:r>
            <a:r>
              <a:rPr lang="nb-NO" sz="1600"/>
              <a:t> </a:t>
            </a:r>
            <a:r>
              <a:rPr lang="nb-NO" sz="1600" err="1"/>
              <a:t>can</a:t>
            </a:r>
            <a:r>
              <a:rPr lang="nb-NO" sz="1600"/>
              <a:t> </a:t>
            </a:r>
            <a:r>
              <a:rPr lang="nb-NO" sz="1600" err="1"/>
              <a:t>also</a:t>
            </a:r>
            <a:r>
              <a:rPr lang="nb-NO" sz="1600"/>
              <a:t> do </a:t>
            </a:r>
            <a:r>
              <a:rPr lang="nb-NO" sz="1600" err="1"/>
              <a:t>follow-ups</a:t>
            </a:r>
            <a:r>
              <a:rPr lang="nb-NO" sz="1600"/>
              <a:t> to alter or </a:t>
            </a:r>
            <a:r>
              <a:rPr lang="nb-NO" sz="1600" err="1"/>
              <a:t>specify</a:t>
            </a:r>
            <a:r>
              <a:rPr lang="nb-NO" sz="1600"/>
              <a:t> </a:t>
            </a:r>
            <a:r>
              <a:rPr lang="nb-NO" sz="1600" err="1"/>
              <a:t>the</a:t>
            </a:r>
            <a:r>
              <a:rPr lang="nb-NO" sz="1600"/>
              <a:t> </a:t>
            </a:r>
            <a:r>
              <a:rPr lang="nb-NO" sz="1600" err="1"/>
              <a:t>results</a:t>
            </a:r>
            <a:endParaRPr lang="nb-NO" sz="1600"/>
          </a:p>
          <a:p>
            <a:pPr>
              <a:lnSpc>
                <a:spcPct val="110000"/>
              </a:lnSpc>
            </a:pPr>
            <a:r>
              <a:rPr lang="nb-NO" sz="1600"/>
              <a:t>Press </a:t>
            </a:r>
            <a:r>
              <a:rPr lang="nb-NO" sz="1600" err="1"/>
              <a:t>Ctrl+Z</a:t>
            </a:r>
            <a:r>
              <a:rPr lang="nb-NO" sz="1600"/>
              <a:t> to </a:t>
            </a:r>
            <a:r>
              <a:rPr lang="nb-NO" sz="1600" err="1"/>
              <a:t>undo</a:t>
            </a:r>
            <a:r>
              <a:rPr lang="nb-NO" sz="1600"/>
              <a:t>, or do </a:t>
            </a:r>
            <a:r>
              <a:rPr lang="nb-NO" sz="1600" err="1"/>
              <a:t>the</a:t>
            </a:r>
            <a:r>
              <a:rPr lang="nb-NO" sz="1600"/>
              <a:t> last </a:t>
            </a:r>
            <a:r>
              <a:rPr lang="nb-NO" sz="1600" err="1"/>
              <a:t>task</a:t>
            </a:r>
            <a:r>
              <a:rPr lang="nb-NO" sz="1600"/>
              <a:t> </a:t>
            </a:r>
            <a:r>
              <a:rPr lang="nb-NO" sz="1600" err="1"/>
              <a:t>again</a:t>
            </a:r>
            <a:endParaRPr lang="nb-NO" sz="1600"/>
          </a:p>
          <a:p>
            <a:pPr>
              <a:lnSpc>
                <a:spcPct val="110000"/>
              </a:lnSpc>
            </a:pPr>
            <a:r>
              <a:rPr lang="nb-NO" sz="1600" err="1"/>
              <a:t>Instead</a:t>
            </a:r>
            <a:r>
              <a:rPr lang="nb-NO" sz="1600"/>
              <a:t> </a:t>
            </a:r>
            <a:r>
              <a:rPr lang="nb-NO" sz="1600" err="1"/>
              <a:t>of</a:t>
            </a:r>
            <a:r>
              <a:rPr lang="nb-NO" sz="1600"/>
              <a:t> Accept, </a:t>
            </a:r>
            <a:r>
              <a:rPr lang="nb-NO" sz="1600" err="1"/>
              <a:t>choose</a:t>
            </a:r>
            <a:r>
              <a:rPr lang="nb-NO" sz="1600"/>
              <a:t> "</a:t>
            </a:r>
            <a:r>
              <a:rPr lang="nb-NO" sz="1600" err="1"/>
              <a:t>Follow</a:t>
            </a:r>
            <a:r>
              <a:rPr lang="nb-NO" sz="1600"/>
              <a:t>-up"</a:t>
            </a:r>
          </a:p>
          <a:p>
            <a:pPr>
              <a:lnSpc>
                <a:spcPct val="110000"/>
              </a:lnSpc>
            </a:pPr>
            <a:endParaRPr lang="nb-NO" sz="1600"/>
          </a:p>
          <a:p>
            <a:pPr>
              <a:lnSpc>
                <a:spcPct val="110000"/>
              </a:lnSpc>
            </a:pPr>
            <a:r>
              <a:rPr lang="nb-NO" sz="1600" err="1"/>
              <a:t>Then</a:t>
            </a:r>
            <a:r>
              <a:rPr lang="nb-NO" sz="1600"/>
              <a:t>, </a:t>
            </a:r>
            <a:r>
              <a:rPr lang="nb-NO" sz="1600" err="1"/>
              <a:t>write</a:t>
            </a:r>
            <a:r>
              <a:rPr lang="nb-NO" sz="1600"/>
              <a:t> "more </a:t>
            </a:r>
            <a:r>
              <a:rPr lang="nb-NO" sz="1600" err="1"/>
              <a:t>detailed</a:t>
            </a:r>
            <a:r>
              <a:rPr lang="nb-NO" sz="1600"/>
              <a:t>"</a:t>
            </a:r>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endParaRPr lang="nb-NO" sz="1600"/>
          </a:p>
          <a:p>
            <a:pPr>
              <a:lnSpc>
                <a:spcPct val="110000"/>
              </a:lnSpc>
            </a:pPr>
            <a:r>
              <a:rPr lang="nb-NO" sz="1600"/>
              <a:t>The </a:t>
            </a:r>
            <a:r>
              <a:rPr lang="nb-NO" sz="1600" err="1"/>
              <a:t>results</a:t>
            </a:r>
            <a:r>
              <a:rPr lang="nb-NO" sz="1600"/>
              <a:t> </a:t>
            </a:r>
            <a:r>
              <a:rPr lang="nb-NO" sz="1600" err="1"/>
              <a:t>will</a:t>
            </a:r>
            <a:r>
              <a:rPr lang="nb-NO" sz="1600"/>
              <a:t> </a:t>
            </a:r>
            <a:r>
              <a:rPr lang="nb-NO" sz="1600" err="1"/>
              <a:t>vary</a:t>
            </a:r>
            <a:r>
              <a:rPr lang="nb-NO" sz="1600"/>
              <a:t>, </a:t>
            </a:r>
            <a:r>
              <a:rPr lang="nb-NO" sz="1600" err="1"/>
              <a:t>when</a:t>
            </a:r>
            <a:r>
              <a:rPr lang="nb-NO" sz="1600"/>
              <a:t> </a:t>
            </a:r>
            <a:br>
              <a:rPr lang="nb-NO" sz="1600"/>
            </a:br>
            <a:r>
              <a:rPr lang="nb-NO" sz="1600" err="1"/>
              <a:t>running</a:t>
            </a:r>
            <a:r>
              <a:rPr lang="nb-NO" sz="1600"/>
              <a:t> </a:t>
            </a:r>
            <a:r>
              <a:rPr lang="nb-NO" sz="1600" err="1"/>
              <a:t>this</a:t>
            </a:r>
            <a:r>
              <a:rPr lang="nb-NO" sz="1600"/>
              <a:t> script </a:t>
            </a:r>
            <a:r>
              <a:rPr lang="nb-NO" sz="1600" err="1"/>
              <a:t>now</a:t>
            </a:r>
            <a:r>
              <a:rPr lang="nb-NO" sz="1600"/>
              <a:t> I </a:t>
            </a:r>
            <a:r>
              <a:rPr lang="nb-NO" sz="1600" err="1"/>
              <a:t>got</a:t>
            </a:r>
            <a:r>
              <a:rPr lang="nb-NO" sz="1600"/>
              <a:t> </a:t>
            </a:r>
            <a:r>
              <a:rPr lang="nb-NO" sz="1600" err="1"/>
              <a:t>this</a:t>
            </a:r>
            <a:endParaRPr lang="nb-NO" sz="1600"/>
          </a:p>
          <a:p>
            <a:pPr>
              <a:lnSpc>
                <a:spcPct val="110000"/>
              </a:lnSpc>
            </a:pPr>
            <a:r>
              <a:rPr lang="nb-NO" sz="1600"/>
              <a:t>The </a:t>
            </a:r>
            <a:r>
              <a:rPr lang="nb-NO" sz="1600" err="1"/>
              <a:t>comments</a:t>
            </a:r>
            <a:r>
              <a:rPr lang="nb-NO" sz="1600"/>
              <a:t> </a:t>
            </a:r>
            <a:r>
              <a:rPr lang="nb-NO" sz="1600" err="1"/>
              <a:t>are</a:t>
            </a:r>
            <a:r>
              <a:rPr lang="nb-NO" sz="1600"/>
              <a:t> a bit more </a:t>
            </a:r>
            <a:r>
              <a:rPr lang="nb-NO" sz="1600" err="1"/>
              <a:t>detailed</a:t>
            </a:r>
            <a:endParaRPr lang="nb-NO" sz="1600"/>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90</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2 - Follow-up </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7" name="Picture 6">
            <a:extLst>
              <a:ext uri="{FF2B5EF4-FFF2-40B4-BE49-F238E27FC236}">
                <a16:creationId xmlns:a16="http://schemas.microsoft.com/office/drawing/2014/main" id="{B61E83D0-94D3-F7B5-E720-B5CB5783A488}"/>
              </a:ext>
            </a:extLst>
          </p:cNvPr>
          <p:cNvPicPr>
            <a:picLocks noChangeAspect="1"/>
          </p:cNvPicPr>
          <p:nvPr/>
        </p:nvPicPr>
        <p:blipFill>
          <a:blip r:embed="rId3"/>
          <a:stretch>
            <a:fillRect/>
          </a:stretch>
        </p:blipFill>
        <p:spPr>
          <a:xfrm>
            <a:off x="848531" y="3637990"/>
            <a:ext cx="1562318" cy="457264"/>
          </a:xfrm>
          <a:prstGeom prst="rect">
            <a:avLst/>
          </a:prstGeom>
        </p:spPr>
      </p:pic>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4"/>
          <a:stretch>
            <a:fillRect/>
          </a:stretch>
        </p:blipFill>
        <p:spPr>
          <a:xfrm>
            <a:off x="772515" y="2215819"/>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173415" y="4358821"/>
            <a:ext cx="1344246" cy="869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E15D063-4AB4-A7BD-EABE-286231866A17}"/>
              </a:ext>
            </a:extLst>
          </p:cNvPr>
          <p:cNvPicPr>
            <a:picLocks noChangeAspect="1"/>
          </p:cNvPicPr>
          <p:nvPr/>
        </p:nvPicPr>
        <p:blipFill>
          <a:blip r:embed="rId5"/>
          <a:stretch>
            <a:fillRect/>
          </a:stretch>
        </p:blipFill>
        <p:spPr>
          <a:xfrm>
            <a:off x="848531" y="2893562"/>
            <a:ext cx="1962424" cy="714475"/>
          </a:xfrm>
          <a:prstGeom prst="rect">
            <a:avLst/>
          </a:prstGeom>
        </p:spPr>
      </p:pic>
      <p:pic>
        <p:nvPicPr>
          <p:cNvPr id="12" name="Picture 11">
            <a:extLst>
              <a:ext uri="{FF2B5EF4-FFF2-40B4-BE49-F238E27FC236}">
                <a16:creationId xmlns:a16="http://schemas.microsoft.com/office/drawing/2014/main" id="{C040BC61-06E4-6D92-F4D7-80154FC0444A}"/>
              </a:ext>
            </a:extLst>
          </p:cNvPr>
          <p:cNvPicPr>
            <a:picLocks noChangeAspect="1"/>
          </p:cNvPicPr>
          <p:nvPr/>
        </p:nvPicPr>
        <p:blipFill>
          <a:blip r:embed="rId6"/>
          <a:stretch>
            <a:fillRect/>
          </a:stretch>
        </p:blipFill>
        <p:spPr>
          <a:xfrm>
            <a:off x="5643727" y="1491871"/>
            <a:ext cx="6546686" cy="4606160"/>
          </a:xfrm>
          <a:prstGeom prst="rect">
            <a:avLst/>
          </a:prstGeom>
        </p:spPr>
      </p:pic>
    </p:spTree>
    <p:extLst>
      <p:ext uri="{BB962C8B-B14F-4D97-AF65-F5344CB8AC3E}">
        <p14:creationId xmlns:p14="http://schemas.microsoft.com/office/powerpoint/2010/main" val="216989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42831"/>
          </a:xfrm>
        </p:spPr>
        <p:txBody>
          <a:bodyPr>
            <a:normAutofit lnSpcReduction="10000"/>
          </a:bodyPr>
          <a:lstStyle/>
          <a:p>
            <a:pPr>
              <a:lnSpc>
                <a:spcPct val="110000"/>
              </a:lnSpc>
            </a:pPr>
            <a:r>
              <a:rPr lang="nb-NO" sz="1600" err="1"/>
              <a:t>Check</a:t>
            </a:r>
            <a:r>
              <a:rPr lang="nb-NO" sz="1600"/>
              <a:t> </a:t>
            </a:r>
            <a:r>
              <a:rPr lang="nb-NO" sz="1600" err="1"/>
              <a:t>how</a:t>
            </a:r>
            <a:r>
              <a:rPr lang="nb-NO" sz="1600"/>
              <a:t> AI </a:t>
            </a:r>
            <a:r>
              <a:rPr lang="nb-NO" sz="1600" err="1"/>
              <a:t>would</a:t>
            </a:r>
            <a:r>
              <a:rPr lang="nb-NO" sz="1600"/>
              <a:t> </a:t>
            </a:r>
            <a:r>
              <a:rPr lang="nb-NO" sz="1600" err="1"/>
              <a:t>solve</a:t>
            </a:r>
            <a:r>
              <a:rPr lang="nb-NO" sz="1600"/>
              <a:t> </a:t>
            </a:r>
            <a:r>
              <a:rPr lang="nb-NO" sz="1600" err="1"/>
              <a:t>the</a:t>
            </a:r>
            <a:r>
              <a:rPr lang="nb-NO" sz="1600"/>
              <a:t> </a:t>
            </a:r>
            <a:r>
              <a:rPr lang="nb-NO" sz="1600" err="1"/>
              <a:t>task</a:t>
            </a:r>
            <a:endParaRPr lang="nb-NO" sz="1600"/>
          </a:p>
          <a:p>
            <a:pPr>
              <a:lnSpc>
                <a:spcPct val="110000"/>
              </a:lnSpc>
            </a:pPr>
            <a:r>
              <a:rPr lang="nb-NO" sz="1600" err="1"/>
              <a:t>Create</a:t>
            </a:r>
            <a:r>
              <a:rPr lang="nb-NO" sz="1600"/>
              <a:t> a </a:t>
            </a:r>
            <a:r>
              <a:rPr lang="nb-NO" sz="1600" err="1"/>
              <a:t>new</a:t>
            </a:r>
            <a:r>
              <a:rPr lang="nb-NO" sz="1600"/>
              <a:t> file "get-client-table-ai.py"</a:t>
            </a:r>
          </a:p>
          <a:p>
            <a:pPr>
              <a:lnSpc>
                <a:spcPct val="110000"/>
              </a:lnSpc>
            </a:pPr>
            <a:r>
              <a:rPr lang="nb-NO" sz="1600"/>
              <a:t>In </a:t>
            </a:r>
            <a:r>
              <a:rPr lang="nb-NO" sz="1600" err="1"/>
              <a:t>the</a:t>
            </a:r>
            <a:r>
              <a:rPr lang="nb-NO" sz="1600"/>
              <a:t> </a:t>
            </a:r>
            <a:r>
              <a:rPr lang="nb-NO" sz="1600" err="1"/>
              <a:t>empty</a:t>
            </a:r>
            <a:r>
              <a:rPr lang="nb-NO" sz="1600"/>
              <a:t> file, </a:t>
            </a:r>
            <a:r>
              <a:rPr lang="nb-NO" sz="1600" err="1"/>
              <a:t>Click</a:t>
            </a:r>
            <a:r>
              <a:rPr lang="nb-NO" sz="1600"/>
              <a:t> </a:t>
            </a:r>
            <a:r>
              <a:rPr lang="nb-NO" sz="1600" err="1"/>
              <a:t>Ctrl+I</a:t>
            </a:r>
            <a:endParaRPr lang="nb-NO" sz="1600"/>
          </a:p>
          <a:p>
            <a:pPr>
              <a:lnSpc>
                <a:spcPct val="110000"/>
              </a:lnSpc>
            </a:pPr>
            <a:endParaRPr lang="nb-NO" sz="1600" i="1"/>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endParaRPr lang="nb-NO" sz="1600"/>
          </a:p>
          <a:p>
            <a:pPr>
              <a:lnSpc>
                <a:spcPct val="110000"/>
              </a:lnSpc>
            </a:pPr>
            <a:r>
              <a:rPr lang="nb-NO" sz="1600"/>
              <a:t>Press "Accept" (or </a:t>
            </a:r>
            <a:r>
              <a:rPr lang="nb-NO" sz="1600" err="1"/>
              <a:t>Alt+A</a:t>
            </a:r>
            <a:r>
              <a:rPr lang="nb-NO" sz="1600"/>
              <a:t>) to </a:t>
            </a:r>
            <a:r>
              <a:rPr lang="nb-NO" sz="1600" err="1"/>
              <a:t>accept</a:t>
            </a:r>
            <a:endParaRPr lang="nb-NO" sz="1600"/>
          </a:p>
          <a:p>
            <a:pPr>
              <a:lnSpc>
                <a:spcPct val="110000"/>
              </a:lnSpc>
            </a:pPr>
            <a:r>
              <a:rPr lang="nb-NO" sz="1600" err="1"/>
              <a:t>Notice</a:t>
            </a:r>
            <a:r>
              <a:rPr lang="nb-NO" sz="1600"/>
              <a:t> it is </a:t>
            </a:r>
            <a:r>
              <a:rPr lang="nb-NO" sz="1600" err="1"/>
              <a:t>pretty</a:t>
            </a:r>
            <a:r>
              <a:rPr lang="nb-NO" sz="1600"/>
              <a:t> </a:t>
            </a:r>
            <a:r>
              <a:rPr lang="nb-NO" sz="1600" err="1"/>
              <a:t>similar</a:t>
            </a:r>
            <a:r>
              <a:rPr lang="nb-NO" sz="1600"/>
              <a:t> to </a:t>
            </a:r>
            <a:r>
              <a:rPr lang="nb-NO" sz="1600" err="1"/>
              <a:t>your</a:t>
            </a:r>
            <a:r>
              <a:rPr lang="nb-NO" sz="1600"/>
              <a:t> script?</a:t>
            </a:r>
            <a:br>
              <a:rPr lang="nb-NO" sz="1600"/>
            </a:br>
            <a:r>
              <a:rPr lang="nb-NO" sz="1600" err="1"/>
              <a:t>Probably</a:t>
            </a:r>
            <a:r>
              <a:rPr lang="nb-NO" sz="1600"/>
              <a:t> </a:t>
            </a:r>
            <a:r>
              <a:rPr lang="nb-NO" sz="1600" err="1"/>
              <a:t>because</a:t>
            </a:r>
            <a:r>
              <a:rPr lang="nb-NO" sz="1600"/>
              <a:t> it </a:t>
            </a:r>
            <a:r>
              <a:rPr lang="nb-NO" sz="1600" err="1"/>
              <a:t>use</a:t>
            </a:r>
            <a:r>
              <a:rPr lang="nb-NO" sz="1600"/>
              <a:t> </a:t>
            </a:r>
            <a:r>
              <a:rPr lang="nb-NO" sz="1600" err="1"/>
              <a:t>your</a:t>
            </a:r>
            <a:r>
              <a:rPr lang="nb-NO" sz="1600"/>
              <a:t> files to </a:t>
            </a:r>
            <a:r>
              <a:rPr lang="nb-NO" sz="1600" err="1"/>
              <a:t>train</a:t>
            </a:r>
            <a:r>
              <a:rPr lang="nb-NO" sz="1600"/>
              <a:t>(?)</a:t>
            </a:r>
          </a:p>
          <a:p>
            <a:pPr>
              <a:lnSpc>
                <a:spcPct val="110000"/>
              </a:lnSpc>
            </a:pP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91</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3 - Get AI to solve the task</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9" name="Picture 8">
            <a:extLst>
              <a:ext uri="{FF2B5EF4-FFF2-40B4-BE49-F238E27FC236}">
                <a16:creationId xmlns:a16="http://schemas.microsoft.com/office/drawing/2014/main" id="{66C081B8-924E-76D2-1185-B13EFC416BAF}"/>
              </a:ext>
            </a:extLst>
          </p:cNvPr>
          <p:cNvPicPr>
            <a:picLocks noChangeAspect="1"/>
          </p:cNvPicPr>
          <p:nvPr/>
        </p:nvPicPr>
        <p:blipFill>
          <a:blip r:embed="rId3"/>
          <a:stretch>
            <a:fillRect/>
          </a:stretch>
        </p:blipFill>
        <p:spPr>
          <a:xfrm>
            <a:off x="772515" y="4358821"/>
            <a:ext cx="3400900" cy="419158"/>
          </a:xfrm>
          <a:prstGeom prst="rect">
            <a:avLst/>
          </a:prstGeom>
        </p:spPr>
      </p:pic>
      <p:cxnSp>
        <p:nvCxnSpPr>
          <p:cNvPr id="8" name="Straight Arrow Connector 7">
            <a:extLst>
              <a:ext uri="{FF2B5EF4-FFF2-40B4-BE49-F238E27FC236}">
                <a16:creationId xmlns:a16="http://schemas.microsoft.com/office/drawing/2014/main" id="{608FA69A-EBB5-3FB9-032D-9AE4C54DC349}"/>
              </a:ext>
            </a:extLst>
          </p:cNvPr>
          <p:cNvCxnSpPr>
            <a:cxnSpLocks/>
          </p:cNvCxnSpPr>
          <p:nvPr/>
        </p:nvCxnSpPr>
        <p:spPr>
          <a:xfrm flipV="1">
            <a:off x="4509179" y="4358821"/>
            <a:ext cx="1008482" cy="848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6413701-8E72-72F6-DF40-0C7A07DFCC98}"/>
              </a:ext>
            </a:extLst>
          </p:cNvPr>
          <p:cNvPicPr>
            <a:picLocks noChangeAspect="1"/>
          </p:cNvPicPr>
          <p:nvPr/>
        </p:nvPicPr>
        <p:blipFill>
          <a:blip r:embed="rId4"/>
          <a:stretch>
            <a:fillRect/>
          </a:stretch>
        </p:blipFill>
        <p:spPr>
          <a:xfrm>
            <a:off x="787718" y="2212336"/>
            <a:ext cx="4612713" cy="1876806"/>
          </a:xfrm>
          <a:prstGeom prst="rect">
            <a:avLst/>
          </a:prstGeom>
        </p:spPr>
      </p:pic>
      <p:pic>
        <p:nvPicPr>
          <p:cNvPr id="12" name="Picture 11">
            <a:extLst>
              <a:ext uri="{FF2B5EF4-FFF2-40B4-BE49-F238E27FC236}">
                <a16:creationId xmlns:a16="http://schemas.microsoft.com/office/drawing/2014/main" id="{6D1E22BE-ECB1-2729-598F-803508842BA9}"/>
              </a:ext>
            </a:extLst>
          </p:cNvPr>
          <p:cNvPicPr>
            <a:picLocks noChangeAspect="1"/>
          </p:cNvPicPr>
          <p:nvPr/>
        </p:nvPicPr>
        <p:blipFill>
          <a:blip r:embed="rId5"/>
          <a:stretch>
            <a:fillRect/>
          </a:stretch>
        </p:blipFill>
        <p:spPr>
          <a:xfrm>
            <a:off x="5517660" y="1787628"/>
            <a:ext cx="6655005" cy="4287694"/>
          </a:xfrm>
          <a:prstGeom prst="rect">
            <a:avLst/>
          </a:prstGeom>
        </p:spPr>
      </p:pic>
    </p:spTree>
    <p:extLst>
      <p:ext uri="{BB962C8B-B14F-4D97-AF65-F5344CB8AC3E}">
        <p14:creationId xmlns:p14="http://schemas.microsoft.com/office/powerpoint/2010/main" val="8003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39999" y="971999"/>
            <a:ext cx="10221785" cy="5374093"/>
          </a:xfrm>
        </p:spPr>
        <p:txBody>
          <a:bodyPr>
            <a:normAutofit/>
          </a:bodyPr>
          <a:lstStyle/>
          <a:p>
            <a:pPr>
              <a:lnSpc>
                <a:spcPct val="110000"/>
              </a:lnSpc>
            </a:pPr>
            <a:r>
              <a:rPr lang="nb-NO" sz="1400" err="1"/>
              <a:t>Find</a:t>
            </a:r>
            <a:r>
              <a:rPr lang="nb-NO" sz="1400"/>
              <a:t> </a:t>
            </a:r>
            <a:r>
              <a:rPr lang="nb-NO" sz="1400" err="1"/>
              <a:t>some</a:t>
            </a:r>
            <a:r>
              <a:rPr lang="nb-NO" sz="1400"/>
              <a:t> part to </a:t>
            </a:r>
            <a:r>
              <a:rPr lang="nb-NO" sz="1400" err="1"/>
              <a:t>improve</a:t>
            </a:r>
            <a:r>
              <a:rPr lang="nb-NO" sz="1400"/>
              <a:t>/</a:t>
            </a:r>
            <a:r>
              <a:rPr lang="nb-NO" sz="1400" err="1"/>
              <a:t>change</a:t>
            </a:r>
            <a:endParaRPr lang="nb-NO" sz="1400"/>
          </a:p>
          <a:p>
            <a:pPr>
              <a:lnSpc>
                <a:spcPct val="110000"/>
              </a:lnSpc>
            </a:pPr>
            <a:r>
              <a:rPr lang="nb-NO" sz="1400"/>
              <a:t>One </a:t>
            </a:r>
            <a:r>
              <a:rPr lang="nb-NO" sz="1400" err="1"/>
              <a:t>example</a:t>
            </a:r>
            <a:r>
              <a:rPr lang="nb-NO" sz="1400"/>
              <a:t>, </a:t>
            </a:r>
            <a:r>
              <a:rPr lang="nb-NO" sz="1400" err="1"/>
              <a:t>enforce</a:t>
            </a:r>
            <a:r>
              <a:rPr lang="nb-NO" sz="1400"/>
              <a:t> </a:t>
            </a:r>
            <a:r>
              <a:rPr lang="nb-NO" sz="1400" err="1"/>
              <a:t>the</a:t>
            </a:r>
            <a:r>
              <a:rPr lang="nb-NO" sz="1400"/>
              <a:t> </a:t>
            </a:r>
            <a:r>
              <a:rPr lang="nb-NO" sz="1400" err="1"/>
              <a:t>user</a:t>
            </a:r>
            <a:r>
              <a:rPr lang="nb-NO" sz="1400"/>
              <a:t> to input a valid IP </a:t>
            </a:r>
            <a:r>
              <a:rPr lang="nb-NO" sz="1400" err="1"/>
              <a:t>address</a:t>
            </a:r>
            <a:r>
              <a:rPr lang="nb-NO" sz="1400"/>
              <a:t> in </a:t>
            </a:r>
            <a:r>
              <a:rPr lang="nb-NO" sz="1400" err="1"/>
              <a:t>the</a:t>
            </a:r>
            <a:r>
              <a:rPr lang="nb-NO" sz="1400"/>
              <a:t> input part</a:t>
            </a:r>
          </a:p>
          <a:p>
            <a:pPr>
              <a:lnSpc>
                <a:spcPct val="110000"/>
              </a:lnSpc>
            </a:pPr>
            <a:r>
              <a:rPr lang="nb-NO" sz="1400"/>
              <a:t>Mark </a:t>
            </a:r>
            <a:r>
              <a:rPr lang="nb-NO" sz="1400" err="1"/>
              <a:t>the</a:t>
            </a:r>
            <a:r>
              <a:rPr lang="nb-NO" sz="1400"/>
              <a:t> "Enter </a:t>
            </a:r>
            <a:r>
              <a:rPr lang="nb-NO" sz="1400" err="1"/>
              <a:t>WLC</a:t>
            </a:r>
            <a:r>
              <a:rPr lang="nb-NO" sz="1400"/>
              <a:t> IP" line, press </a:t>
            </a:r>
            <a:r>
              <a:rPr lang="nb-NO" sz="1400" err="1"/>
              <a:t>Ctrl+I</a:t>
            </a:r>
            <a:endParaRPr lang="nb-NO" sz="1400"/>
          </a:p>
          <a:p>
            <a:pPr>
              <a:lnSpc>
                <a:spcPct val="110000"/>
              </a:lnSpc>
            </a:pPr>
            <a:endParaRPr lang="nb-NO" sz="1400" i="1"/>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endParaRPr lang="nb-NO" sz="1400"/>
          </a:p>
          <a:p>
            <a:pPr>
              <a:lnSpc>
                <a:spcPct val="110000"/>
              </a:lnSpc>
            </a:pPr>
            <a:r>
              <a:rPr lang="nb-NO" sz="1400"/>
              <a:t>Press "Accept" (or </a:t>
            </a:r>
            <a:r>
              <a:rPr lang="nb-NO" sz="1400" err="1"/>
              <a:t>Alt+A</a:t>
            </a:r>
            <a:r>
              <a:rPr lang="nb-NO" sz="1400"/>
              <a:t>) to </a:t>
            </a:r>
            <a:r>
              <a:rPr lang="nb-NO" sz="1400" err="1"/>
              <a:t>accept</a:t>
            </a:r>
            <a:endParaRPr lang="nb-NO" sz="1400"/>
          </a:p>
          <a:p>
            <a:pPr>
              <a:lnSpc>
                <a:spcPct val="110000"/>
              </a:lnSpc>
            </a:pPr>
            <a:r>
              <a:rPr lang="nb-NO" sz="1400" err="1"/>
              <a:t>Notice</a:t>
            </a:r>
            <a:r>
              <a:rPr lang="nb-NO" sz="1400"/>
              <a:t> it </a:t>
            </a:r>
            <a:r>
              <a:rPr lang="nb-NO" sz="1400" err="1"/>
              <a:t>adds</a:t>
            </a:r>
            <a:r>
              <a:rPr lang="nb-NO" sz="1400"/>
              <a:t> "</a:t>
            </a:r>
            <a:r>
              <a:rPr lang="nb-NO" sz="1400" err="1"/>
              <a:t>ipaddress</a:t>
            </a:r>
            <a:r>
              <a:rPr lang="nb-NO" sz="1400"/>
              <a:t>" </a:t>
            </a:r>
            <a:r>
              <a:rPr lang="nb-NO" sz="1400" err="1"/>
              <a:t>which</a:t>
            </a:r>
            <a:r>
              <a:rPr lang="nb-NO" sz="1400"/>
              <a:t> is </a:t>
            </a:r>
            <a:r>
              <a:rPr lang="nb-NO" sz="1400" err="1"/>
              <a:t>yellowed</a:t>
            </a:r>
            <a:r>
              <a:rPr lang="nb-NO" sz="1400"/>
              <a:t> </a:t>
            </a:r>
            <a:r>
              <a:rPr lang="nb-NO" sz="1400" err="1"/>
              <a:t>out</a:t>
            </a:r>
            <a:r>
              <a:rPr lang="nb-NO" sz="1400"/>
              <a:t> by </a:t>
            </a:r>
            <a:r>
              <a:rPr lang="nb-NO" sz="1400" err="1"/>
              <a:t>pylance</a:t>
            </a:r>
            <a:r>
              <a:rPr lang="nb-NO" sz="1400"/>
              <a:t>. </a:t>
            </a:r>
            <a:r>
              <a:rPr lang="nb-NO" sz="1400" err="1"/>
              <a:t>Try</a:t>
            </a:r>
            <a:r>
              <a:rPr lang="nb-NO" sz="1400"/>
              <a:t> to import it.</a:t>
            </a:r>
          </a:p>
          <a:p>
            <a:pPr>
              <a:lnSpc>
                <a:spcPct val="110000"/>
              </a:lnSpc>
            </a:pPr>
            <a:endParaRPr lang="nb-NO" sz="14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92</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AI - Task 4 - Use AI to add or improve parts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#43: Python - Get to know your AP companion</a:t>
            </a:r>
          </a:p>
        </p:txBody>
      </p:sp>
      <p:pic>
        <p:nvPicPr>
          <p:cNvPr id="5" name="Picture 4">
            <a:extLst>
              <a:ext uri="{FF2B5EF4-FFF2-40B4-BE49-F238E27FC236}">
                <a16:creationId xmlns:a16="http://schemas.microsoft.com/office/drawing/2014/main" id="{CE0ECFDC-C7FC-CB34-144D-FAF5220C44B7}"/>
              </a:ext>
            </a:extLst>
          </p:cNvPr>
          <p:cNvPicPr>
            <a:picLocks noChangeAspect="1"/>
          </p:cNvPicPr>
          <p:nvPr/>
        </p:nvPicPr>
        <p:blipFill>
          <a:blip r:embed="rId3"/>
          <a:stretch>
            <a:fillRect/>
          </a:stretch>
        </p:blipFill>
        <p:spPr>
          <a:xfrm>
            <a:off x="539998" y="2164478"/>
            <a:ext cx="5677454" cy="1108005"/>
          </a:xfrm>
          <a:prstGeom prst="rect">
            <a:avLst/>
          </a:prstGeom>
        </p:spPr>
      </p:pic>
      <p:pic>
        <p:nvPicPr>
          <p:cNvPr id="7" name="Picture 6">
            <a:extLst>
              <a:ext uri="{FF2B5EF4-FFF2-40B4-BE49-F238E27FC236}">
                <a16:creationId xmlns:a16="http://schemas.microsoft.com/office/drawing/2014/main" id="{9A8B68CD-E293-B2B8-65B3-DE7BB9F5D195}"/>
              </a:ext>
            </a:extLst>
          </p:cNvPr>
          <p:cNvPicPr>
            <a:picLocks noChangeAspect="1"/>
          </p:cNvPicPr>
          <p:nvPr/>
        </p:nvPicPr>
        <p:blipFill>
          <a:blip r:embed="rId4"/>
          <a:stretch>
            <a:fillRect/>
          </a:stretch>
        </p:blipFill>
        <p:spPr>
          <a:xfrm>
            <a:off x="539998" y="3356906"/>
            <a:ext cx="4938587" cy="1709511"/>
          </a:xfrm>
          <a:prstGeom prst="rect">
            <a:avLst/>
          </a:prstGeom>
        </p:spPr>
      </p:pic>
      <p:pic>
        <p:nvPicPr>
          <p:cNvPr id="13" name="Picture 12">
            <a:extLst>
              <a:ext uri="{FF2B5EF4-FFF2-40B4-BE49-F238E27FC236}">
                <a16:creationId xmlns:a16="http://schemas.microsoft.com/office/drawing/2014/main" id="{6F690F68-E10E-8324-AAD5-A840CEAF004B}"/>
              </a:ext>
            </a:extLst>
          </p:cNvPr>
          <p:cNvPicPr>
            <a:picLocks noChangeAspect="1"/>
          </p:cNvPicPr>
          <p:nvPr/>
        </p:nvPicPr>
        <p:blipFill rotWithShape="1">
          <a:blip r:embed="rId5"/>
          <a:srcRect l="23459" t="1" b="-1"/>
          <a:stretch/>
        </p:blipFill>
        <p:spPr>
          <a:xfrm>
            <a:off x="539998" y="5768416"/>
            <a:ext cx="1502053" cy="190527"/>
          </a:xfrm>
          <a:prstGeom prst="rect">
            <a:avLst/>
          </a:prstGeom>
        </p:spPr>
      </p:pic>
    </p:spTree>
    <p:extLst>
      <p:ext uri="{BB962C8B-B14F-4D97-AF65-F5344CB8AC3E}">
        <p14:creationId xmlns:p14="http://schemas.microsoft.com/office/powerpoint/2010/main" val="199793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2000"/>
            <a:ext cx="8800850" cy="4838400"/>
          </a:xfrm>
        </p:spPr>
        <p:txBody>
          <a:bodyPr>
            <a:normAutofit/>
          </a:bodyPr>
          <a:lstStyle/>
          <a:p>
            <a:pPr>
              <a:lnSpc>
                <a:spcPct val="110000"/>
              </a:lnSpc>
            </a:pPr>
            <a:r>
              <a:rPr lang="nb-NO" sz="1600"/>
              <a:t>As an alternative to </a:t>
            </a:r>
            <a:r>
              <a:rPr lang="nb-NO" sz="1600" err="1"/>
              <a:t>typing</a:t>
            </a:r>
            <a:r>
              <a:rPr lang="nb-NO" sz="1600"/>
              <a:t> </a:t>
            </a:r>
            <a:r>
              <a:rPr lang="nb-NO" sz="1600" err="1"/>
              <a:t>the</a:t>
            </a:r>
            <a:r>
              <a:rPr lang="nb-NO" sz="1600"/>
              <a:t> </a:t>
            </a:r>
            <a:r>
              <a:rPr lang="nb-NO" sz="1600" err="1"/>
              <a:t>WLC</a:t>
            </a:r>
            <a:r>
              <a:rPr lang="nb-NO" sz="1600"/>
              <a:t> IP, </a:t>
            </a:r>
            <a:r>
              <a:rPr lang="nb-NO" sz="1600" err="1"/>
              <a:t>username</a:t>
            </a:r>
            <a:r>
              <a:rPr lang="nb-NO" sz="1600"/>
              <a:t> and </a:t>
            </a:r>
            <a:r>
              <a:rPr lang="nb-NO" sz="1600" err="1"/>
              <a:t>password</a:t>
            </a:r>
            <a:r>
              <a:rPr lang="nb-NO" sz="1600"/>
              <a:t> </a:t>
            </a:r>
            <a:r>
              <a:rPr lang="nb-NO" sz="1600" err="1"/>
              <a:t>every</a:t>
            </a:r>
            <a:r>
              <a:rPr lang="nb-NO" sz="1600"/>
              <a:t> time, </a:t>
            </a:r>
            <a:r>
              <a:rPr lang="nb-NO" sz="1600" err="1"/>
              <a:t>they</a:t>
            </a:r>
            <a:r>
              <a:rPr lang="nb-NO" sz="1600"/>
              <a:t> </a:t>
            </a:r>
            <a:r>
              <a:rPr lang="nb-NO" sz="1600" err="1"/>
              <a:t>can</a:t>
            </a:r>
            <a:r>
              <a:rPr lang="nb-NO" sz="1600"/>
              <a:t> be </a:t>
            </a:r>
            <a:r>
              <a:rPr lang="nb-NO" sz="1600" err="1"/>
              <a:t>placed</a:t>
            </a:r>
            <a:r>
              <a:rPr lang="nb-NO" sz="1600"/>
              <a:t> in a </a:t>
            </a:r>
            <a:r>
              <a:rPr lang="nb-NO" sz="1600" err="1"/>
              <a:t>local</a:t>
            </a:r>
            <a:r>
              <a:rPr lang="nb-NO" sz="1600"/>
              <a:t> file </a:t>
            </a:r>
            <a:r>
              <a:rPr lang="nb-NO" sz="1600" err="1"/>
              <a:t>with</a:t>
            </a:r>
            <a:r>
              <a:rPr lang="nb-NO" sz="1600"/>
              <a:t> </a:t>
            </a:r>
            <a:r>
              <a:rPr lang="nb-NO" sz="1600" err="1"/>
              <a:t>the</a:t>
            </a:r>
            <a:r>
              <a:rPr lang="nb-NO" sz="1600"/>
              <a:t> </a:t>
            </a:r>
            <a:r>
              <a:rPr lang="nb-NO" sz="1600" err="1"/>
              <a:t>name</a:t>
            </a:r>
            <a:r>
              <a:rPr lang="nb-NO" sz="1600"/>
              <a:t> ".</a:t>
            </a:r>
            <a:r>
              <a:rPr lang="nb-NO" sz="1600" err="1"/>
              <a:t>env</a:t>
            </a:r>
            <a:r>
              <a:rPr lang="nb-NO" sz="1600"/>
              <a:t>". By </a:t>
            </a:r>
            <a:r>
              <a:rPr lang="nb-NO" sz="1600" err="1"/>
              <a:t>using</a:t>
            </a:r>
            <a:r>
              <a:rPr lang="nb-NO" sz="1600"/>
              <a:t> </a:t>
            </a:r>
            <a:r>
              <a:rPr lang="nb-NO" sz="1600" err="1"/>
              <a:t>this</a:t>
            </a:r>
            <a:r>
              <a:rPr lang="nb-NO" sz="1600"/>
              <a:t> </a:t>
            </a:r>
            <a:r>
              <a:rPr lang="nb-NO" sz="1600" err="1"/>
              <a:t>you</a:t>
            </a:r>
            <a:r>
              <a:rPr lang="nb-NO" sz="1600"/>
              <a:t> </a:t>
            </a:r>
            <a:r>
              <a:rPr lang="nb-NO" sz="1600" err="1"/>
              <a:t>can</a:t>
            </a:r>
            <a:r>
              <a:rPr lang="nb-NO" sz="1600"/>
              <a:t> </a:t>
            </a:r>
            <a:r>
              <a:rPr lang="nb-NO" sz="1600" err="1"/>
              <a:t>safely</a:t>
            </a:r>
            <a:r>
              <a:rPr lang="nb-NO" sz="1600"/>
              <a:t> </a:t>
            </a:r>
            <a:r>
              <a:rPr lang="nb-NO" sz="1600" err="1"/>
              <a:t>share</a:t>
            </a:r>
            <a:r>
              <a:rPr lang="nb-NO" sz="1600"/>
              <a:t> </a:t>
            </a:r>
            <a:r>
              <a:rPr lang="nb-NO" sz="1600" err="1"/>
              <a:t>the</a:t>
            </a:r>
            <a:r>
              <a:rPr lang="nb-NO" sz="1600"/>
              <a:t> </a:t>
            </a:r>
            <a:r>
              <a:rPr lang="nb-NO" sz="1600" err="1"/>
              <a:t>python</a:t>
            </a:r>
            <a:r>
              <a:rPr lang="nb-NO" sz="1600"/>
              <a:t> script </a:t>
            </a:r>
            <a:r>
              <a:rPr lang="nb-NO" sz="1600" err="1"/>
              <a:t>without</a:t>
            </a:r>
            <a:r>
              <a:rPr lang="nb-NO" sz="1600"/>
              <a:t> </a:t>
            </a:r>
            <a:r>
              <a:rPr lang="nb-NO" sz="1600" err="1"/>
              <a:t>including</a:t>
            </a:r>
            <a:r>
              <a:rPr lang="nb-NO" sz="1600"/>
              <a:t> sensitive material in </a:t>
            </a:r>
            <a:r>
              <a:rPr lang="nb-NO" sz="1600" err="1"/>
              <a:t>the</a:t>
            </a:r>
            <a:r>
              <a:rPr lang="nb-NO" sz="1600"/>
              <a:t> script </a:t>
            </a:r>
            <a:r>
              <a:rPr lang="nb-NO" sz="1600" err="1"/>
              <a:t>itself</a:t>
            </a:r>
            <a:endParaRPr lang="nb-NO" sz="1600"/>
          </a:p>
          <a:p>
            <a:pPr>
              <a:lnSpc>
                <a:spcPct val="110000"/>
              </a:lnSpc>
            </a:pPr>
            <a:r>
              <a:rPr lang="nb-NO" sz="1600" err="1"/>
              <a:t>We</a:t>
            </a:r>
            <a:r>
              <a:rPr lang="nb-NO" sz="1600"/>
              <a:t> </a:t>
            </a:r>
            <a:r>
              <a:rPr lang="nb-NO" sz="1600" err="1"/>
              <a:t>will</a:t>
            </a:r>
            <a:r>
              <a:rPr lang="nb-NO" sz="1600"/>
              <a:t> </a:t>
            </a:r>
            <a:r>
              <a:rPr lang="nb-NO" sz="1600" err="1"/>
              <a:t>modify</a:t>
            </a:r>
            <a:r>
              <a:rPr lang="nb-NO" sz="1600"/>
              <a:t> </a:t>
            </a:r>
            <a:r>
              <a:rPr lang="nb-NO" sz="1600" err="1"/>
              <a:t>the</a:t>
            </a:r>
            <a:r>
              <a:rPr lang="nb-NO" sz="1600"/>
              <a:t> "</a:t>
            </a:r>
            <a:r>
              <a:rPr lang="nb-NO" sz="1600" err="1"/>
              <a:t>netmiko-script.py</a:t>
            </a:r>
            <a:r>
              <a:rPr lang="nb-NO" sz="1600"/>
              <a:t>" from Lab 40, by </a:t>
            </a:r>
            <a:r>
              <a:rPr lang="nb-NO" sz="1600" err="1"/>
              <a:t>adding</a:t>
            </a:r>
            <a:r>
              <a:rPr lang="nb-NO" sz="1600"/>
              <a:t> support for </a:t>
            </a:r>
            <a:r>
              <a:rPr lang="nb-NO" sz="1600" err="1"/>
              <a:t>reading</a:t>
            </a:r>
            <a:r>
              <a:rPr lang="nb-NO" sz="1600"/>
              <a:t> </a:t>
            </a:r>
            <a:r>
              <a:rPr lang="nb-NO" sz="1600" err="1"/>
              <a:t>the</a:t>
            </a:r>
            <a:r>
              <a:rPr lang="nb-NO" sz="1600"/>
              <a:t> .</a:t>
            </a:r>
            <a:r>
              <a:rPr lang="nb-NO" sz="1600" err="1"/>
              <a:t>env</a:t>
            </a:r>
            <a:r>
              <a:rPr lang="nb-NO" sz="1600"/>
              <a:t> file. The </a:t>
            </a:r>
            <a:r>
              <a:rPr lang="nb-NO" sz="1600" err="1"/>
              <a:t>contents</a:t>
            </a:r>
            <a:r>
              <a:rPr lang="nb-NO" sz="1600"/>
              <a:t> </a:t>
            </a:r>
            <a:r>
              <a:rPr lang="nb-NO" sz="1600" err="1"/>
              <a:t>of</a:t>
            </a:r>
            <a:r>
              <a:rPr lang="nb-NO" sz="1600"/>
              <a:t> </a:t>
            </a:r>
            <a:r>
              <a:rPr lang="nb-NO" sz="1600" err="1"/>
              <a:t>the</a:t>
            </a:r>
            <a:r>
              <a:rPr lang="nb-NO" sz="1600"/>
              <a:t> script (except for </a:t>
            </a:r>
            <a:r>
              <a:rPr lang="nb-NO" sz="1600" err="1"/>
              <a:t>those</a:t>
            </a:r>
            <a:r>
              <a:rPr lang="nb-NO" sz="1600"/>
              <a:t> modifications), </a:t>
            </a:r>
            <a:r>
              <a:rPr lang="nb-NO" sz="1600" err="1"/>
              <a:t>are</a:t>
            </a:r>
            <a:r>
              <a:rPr lang="nb-NO" sz="1600"/>
              <a:t> </a:t>
            </a:r>
            <a:r>
              <a:rPr lang="nb-NO" sz="1600" err="1"/>
              <a:t>already</a:t>
            </a:r>
            <a:r>
              <a:rPr lang="nb-NO" sz="1600"/>
              <a:t> </a:t>
            </a:r>
            <a:r>
              <a:rPr lang="nb-NO" sz="1600" err="1"/>
              <a:t>explained</a:t>
            </a:r>
            <a:r>
              <a:rPr lang="nb-NO" sz="1600"/>
              <a:t> in Lab 40</a:t>
            </a:r>
          </a:p>
          <a:p>
            <a:pPr>
              <a:lnSpc>
                <a:spcPct val="110000"/>
              </a:lnSpc>
            </a:pPr>
            <a:r>
              <a:rPr lang="nb-NO" sz="1600" err="1"/>
              <a:t>Remember</a:t>
            </a:r>
            <a:r>
              <a:rPr lang="nb-NO" sz="1600"/>
              <a:t> </a:t>
            </a:r>
            <a:r>
              <a:rPr lang="nb-NO" sz="1600" err="1"/>
              <a:t>that</a:t>
            </a:r>
            <a:r>
              <a:rPr lang="nb-NO" sz="1600"/>
              <a:t> </a:t>
            </a:r>
            <a:r>
              <a:rPr lang="nb-NO" sz="1600" err="1"/>
              <a:t>the</a:t>
            </a:r>
            <a:r>
              <a:rPr lang="nb-NO" sz="1600"/>
              <a:t> .</a:t>
            </a:r>
            <a:r>
              <a:rPr lang="nb-NO" sz="1600" err="1"/>
              <a:t>env</a:t>
            </a:r>
            <a:r>
              <a:rPr lang="nb-NO" sz="1600"/>
              <a:t> file </a:t>
            </a:r>
            <a:r>
              <a:rPr lang="nb-NO" sz="1600" err="1"/>
              <a:t>should</a:t>
            </a:r>
            <a:r>
              <a:rPr lang="nb-NO" sz="1600"/>
              <a:t> be </a:t>
            </a:r>
            <a:r>
              <a:rPr lang="nb-NO" sz="1600" err="1"/>
              <a:t>located</a:t>
            </a:r>
            <a:r>
              <a:rPr lang="nb-NO" sz="1600"/>
              <a:t> in </a:t>
            </a:r>
            <a:r>
              <a:rPr lang="nb-NO" sz="1600" err="1"/>
              <a:t>the</a:t>
            </a:r>
            <a:r>
              <a:rPr lang="nb-NO" sz="1600"/>
              <a:t> same </a:t>
            </a:r>
            <a:r>
              <a:rPr lang="nb-NO" sz="1600" err="1"/>
              <a:t>directory</a:t>
            </a:r>
            <a:r>
              <a:rPr lang="nb-NO" sz="1600"/>
              <a:t> as </a:t>
            </a:r>
            <a:r>
              <a:rPr lang="nb-NO" sz="1600" err="1"/>
              <a:t>you</a:t>
            </a:r>
            <a:r>
              <a:rPr lang="nb-NO" sz="1600"/>
              <a:t> run </a:t>
            </a:r>
            <a:r>
              <a:rPr lang="nb-NO" sz="1600" err="1"/>
              <a:t>the</a:t>
            </a:r>
            <a:r>
              <a:rPr lang="nb-NO" sz="1600"/>
              <a:t> file from</a:t>
            </a:r>
          </a:p>
          <a:p>
            <a:pPr>
              <a:lnSpc>
                <a:spcPct val="110000"/>
              </a:lnSpc>
            </a:pPr>
            <a:r>
              <a:rPr lang="nb-NO" sz="1600">
                <a:solidFill>
                  <a:srgbClr val="FF0000"/>
                </a:solidFill>
              </a:rPr>
              <a:t>!!! Note !!! .env files are NOT synced by Git, they are included in a ".gitignore" file. This is by purpose, and is WHY we are using .env files instead of writing stuff in cleartext in the code. So if you look in the "solutions" folder, there will be no .env files in this or any other directory, you must create your own.</a:t>
            </a:r>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93</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Tree>
    <p:extLst>
      <p:ext uri="{BB962C8B-B14F-4D97-AF65-F5344CB8AC3E}">
        <p14:creationId xmlns:p14="http://schemas.microsoft.com/office/powerpoint/2010/main" val="17997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94</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9" name="The distance between the headline and the start of the body copy is always constant.…">
            <a:extLst>
              <a:ext uri="{FF2B5EF4-FFF2-40B4-BE49-F238E27FC236}">
                <a16:creationId xmlns:a16="http://schemas.microsoft.com/office/drawing/2014/main" id="{04D2F6CD-A162-243C-38EB-6F059DD5CE22}"/>
              </a:ext>
            </a:extLst>
          </p:cNvPr>
          <p:cNvSpPr txBox="1">
            <a:spLocks/>
          </p:cNvSpPr>
          <p:nvPr/>
        </p:nvSpPr>
        <p:spPr bwMode="gray">
          <a:xfrm>
            <a:off x="634598" y="818826"/>
            <a:ext cx="8465740" cy="5254051"/>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a:t>
            </a:r>
            <a:r>
              <a:rPr lang="en-US" sz="1200" err="1"/>
              <a:t>Lab44_Python</a:t>
            </a:r>
            <a:r>
              <a:rPr lang="en-US" sz="1200"/>
              <a:t>-use-env-variables"</a:t>
            </a:r>
          </a:p>
          <a:p>
            <a:pPr lvl="1">
              <a:lnSpc>
                <a:spcPct val="110000"/>
              </a:lnSpc>
            </a:pPr>
            <a:r>
              <a:rPr lang="en-US" sz="1200"/>
              <a:t>Create a file ".env"</a:t>
            </a:r>
          </a:p>
          <a:p>
            <a:pPr lvl="1">
              <a:lnSpc>
                <a:spcPct val="110000"/>
              </a:lnSpc>
            </a:pPr>
            <a:r>
              <a:rPr lang="en-US" sz="1200"/>
              <a:t>Copy the file "</a:t>
            </a:r>
            <a:r>
              <a:rPr lang="en-US" sz="1200" err="1"/>
              <a:t>netmiko-script.py</a:t>
            </a:r>
            <a:r>
              <a:rPr lang="en-US" sz="1200"/>
              <a:t>" from the previous exercise, or from the solutions folder</a:t>
            </a:r>
          </a:p>
          <a:p>
            <a:pPr lvl="1">
              <a:lnSpc>
                <a:spcPct val="110000"/>
              </a:lnSpc>
            </a:pPr>
            <a:r>
              <a:rPr lang="en-US" sz="1200"/>
              <a:t>Activate the automation-venv</a:t>
            </a:r>
          </a:p>
          <a:p>
            <a:pPr>
              <a:lnSpc>
                <a:spcPct val="110000"/>
              </a:lnSpc>
            </a:pPr>
            <a:endParaRPr lang="en-US" sz="1200"/>
          </a:p>
          <a:p>
            <a:pPr>
              <a:lnSpc>
                <a:spcPct val="110000"/>
              </a:lnSpc>
            </a:pPr>
            <a:endParaRPr lang="en-US" sz="1200"/>
          </a:p>
          <a:p>
            <a:pPr>
              <a:lnSpc>
                <a:spcPct val="110000"/>
              </a:lnSpc>
            </a:pPr>
            <a:endParaRPr lang="en-US" sz="1200"/>
          </a:p>
          <a:p>
            <a:pPr>
              <a:lnSpc>
                <a:spcPct val="110000"/>
              </a:lnSpc>
            </a:pPr>
            <a:r>
              <a:rPr lang="en-US" sz="1200"/>
              <a:t>Task 1: Take a look at </a:t>
            </a:r>
            <a:r>
              <a:rPr lang="en-US" sz="1200">
                <a:hlinkClick r:id="rId3"/>
              </a:rPr>
              <a:t>https://</a:t>
            </a:r>
            <a:r>
              <a:rPr lang="en-US" sz="1200" err="1">
                <a:hlinkClick r:id="rId3"/>
              </a:rPr>
              <a:t>pypi.org</a:t>
            </a:r>
            <a:r>
              <a:rPr lang="en-US" sz="1200">
                <a:hlinkClick r:id="rId3"/>
              </a:rPr>
              <a:t>/project/python-</a:t>
            </a:r>
            <a:r>
              <a:rPr lang="en-US" sz="1200" err="1">
                <a:hlinkClick r:id="rId3"/>
              </a:rPr>
              <a:t>dotenv</a:t>
            </a:r>
            <a:r>
              <a:rPr lang="en-US" sz="1200">
                <a:hlinkClick r:id="rId3"/>
              </a:rPr>
              <a:t>/</a:t>
            </a:r>
            <a:r>
              <a:rPr lang="en-US" sz="1200"/>
              <a:t> and try implementing that in your script</a:t>
            </a:r>
          </a:p>
          <a:p>
            <a:pPr>
              <a:lnSpc>
                <a:spcPct val="110000"/>
              </a:lnSpc>
            </a:pPr>
            <a:r>
              <a:rPr lang="en-US" sz="1200"/>
              <a:t>(optional) Task 2: Add a text showing which WLC you are connected to</a:t>
            </a:r>
          </a:p>
          <a:p>
            <a:pPr>
              <a:lnSpc>
                <a:spcPct val="110000"/>
              </a:lnSpc>
            </a:pPr>
            <a:endParaRPr lang="en-US" sz="1200"/>
          </a:p>
        </p:txBody>
      </p:sp>
      <p:cxnSp>
        <p:nvCxnSpPr>
          <p:cNvPr id="10" name="Straight Arrow Connector 9">
            <a:extLst>
              <a:ext uri="{FF2B5EF4-FFF2-40B4-BE49-F238E27FC236}">
                <a16:creationId xmlns:a16="http://schemas.microsoft.com/office/drawing/2014/main" id="{5C682436-AF30-F956-FA08-EDB5887149F1}"/>
              </a:ext>
            </a:extLst>
          </p:cNvPr>
          <p:cNvCxnSpPr>
            <a:cxnSpLocks/>
          </p:cNvCxnSpPr>
          <p:nvPr/>
        </p:nvCxnSpPr>
        <p:spPr>
          <a:xfrm flipV="1">
            <a:off x="5627077" y="856037"/>
            <a:ext cx="3037617" cy="23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F41D34C-9281-4936-3FC6-F9CF4DFDB3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02858" y="2289244"/>
            <a:ext cx="1533739" cy="214145"/>
          </a:xfrm>
          <a:prstGeom prst="rect">
            <a:avLst/>
          </a:prstGeom>
        </p:spPr>
      </p:pic>
      <p:sp>
        <p:nvSpPr>
          <p:cNvPr id="12" name="TextBox 11">
            <a:extLst>
              <a:ext uri="{FF2B5EF4-FFF2-40B4-BE49-F238E27FC236}">
                <a16:creationId xmlns:a16="http://schemas.microsoft.com/office/drawing/2014/main" id="{B723804C-E50D-594E-60F3-60498336EC44}"/>
              </a:ext>
            </a:extLst>
          </p:cNvPr>
          <p:cNvSpPr txBox="1"/>
          <p:nvPr/>
        </p:nvSpPr>
        <p:spPr>
          <a:xfrm>
            <a:off x="1112440" y="2575769"/>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Lab44_Python</a:t>
            </a:r>
            <a:r>
              <a:rPr lang="fr-FR" sz="1050">
                <a:solidFill>
                  <a:srgbClr val="EEE8D5"/>
                </a:solidFill>
                <a:latin typeface="Consolas" panose="020B0609020204030204" pitchFamily="49" charset="0"/>
              </a:rPr>
              <a:t>-use-</a:t>
            </a:r>
            <a:r>
              <a:rPr lang="fr-FR" sz="1050" err="1">
                <a:solidFill>
                  <a:srgbClr val="EEE8D5"/>
                </a:solidFill>
                <a:latin typeface="Consolas" panose="020B0609020204030204" pitchFamily="49" charset="0"/>
              </a:rPr>
              <a:t>env</a:t>
            </a:r>
            <a:r>
              <a:rPr lang="fr-FR" sz="1050">
                <a:solidFill>
                  <a:srgbClr val="EEE8D5"/>
                </a:solidFill>
                <a:latin typeface="Consolas" panose="020B0609020204030204" pitchFamily="49" charset="0"/>
              </a:rPr>
              <a:t>-variables</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a:t>
            </a:r>
            <a:r>
              <a:rPr lang="en-US" sz="1050" err="1">
                <a:solidFill>
                  <a:srgbClr val="6D6D6D"/>
                </a:solidFill>
              </a:rPr>
              <a:t>4</a:t>
            </a:r>
            <a:r>
              <a:rPr lang="en-US" sz="1050" err="1">
                <a:solidFill>
                  <a:srgbClr val="6D6D6D"/>
                </a:solidFill>
                <a:latin typeface="Consolas" panose="020B0609020204030204" pitchFamily="49" charset="0"/>
                <a:ea typeface="+mn-ea"/>
              </a:rPr>
              <a:t>_Python</a:t>
            </a:r>
            <a:r>
              <a:rPr lang="en-US" sz="1050">
                <a:solidFill>
                  <a:srgbClr val="6D6D6D"/>
                </a:solidFill>
              </a:rPr>
              <a:t>-use-env-variables</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pic>
        <p:nvPicPr>
          <p:cNvPr id="15" name="Picture 14">
            <a:extLst>
              <a:ext uri="{FF2B5EF4-FFF2-40B4-BE49-F238E27FC236}">
                <a16:creationId xmlns:a16="http://schemas.microsoft.com/office/drawing/2014/main" id="{1B747EB6-09E0-F787-F347-1D753442B92F}"/>
              </a:ext>
            </a:extLst>
          </p:cNvPr>
          <p:cNvPicPr>
            <a:picLocks noChangeAspect="1"/>
          </p:cNvPicPr>
          <p:nvPr/>
        </p:nvPicPr>
        <p:blipFill>
          <a:blip r:embed="rId5"/>
          <a:stretch>
            <a:fillRect/>
          </a:stretch>
        </p:blipFill>
        <p:spPr>
          <a:xfrm>
            <a:off x="8664694" y="299101"/>
            <a:ext cx="2324424" cy="1257475"/>
          </a:xfrm>
          <a:prstGeom prst="rect">
            <a:avLst/>
          </a:prstGeom>
        </p:spPr>
      </p:pic>
    </p:spTree>
    <p:extLst>
      <p:ext uri="{BB962C8B-B14F-4D97-AF65-F5344CB8AC3E}">
        <p14:creationId xmlns:p14="http://schemas.microsoft.com/office/powerpoint/2010/main" val="27573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he distance between the headline and the start of the body copy is always constant.…"/>
          <p:cNvSpPr txBox="1">
            <a:spLocks noGrp="1"/>
          </p:cNvSpPr>
          <p:nvPr>
            <p:ph idx="1"/>
          </p:nvPr>
        </p:nvSpPr>
        <p:spPr>
          <a:xfrm>
            <a:off x="540000" y="971999"/>
            <a:ext cx="8800850" cy="5372959"/>
          </a:xfrm>
        </p:spPr>
        <p:txBody>
          <a:bodyPr>
            <a:normAutofit/>
          </a:bodyPr>
          <a:lstStyle/>
          <a:p>
            <a:pPr>
              <a:lnSpc>
                <a:spcPct val="110000"/>
              </a:lnSpc>
            </a:pPr>
            <a:r>
              <a:rPr lang="nb-NO" sz="1600"/>
              <a:t>Enter </a:t>
            </a:r>
            <a:r>
              <a:rPr lang="nb-NO" sz="1600" err="1"/>
              <a:t>the</a:t>
            </a:r>
            <a:r>
              <a:rPr lang="nb-NO" sz="1600"/>
              <a:t> variables </a:t>
            </a:r>
            <a:r>
              <a:rPr lang="nb-NO" sz="1600" err="1"/>
              <a:t>you</a:t>
            </a:r>
            <a:r>
              <a:rPr lang="nb-NO" sz="1600"/>
              <a:t> </a:t>
            </a:r>
            <a:r>
              <a:rPr lang="nb-NO" sz="1600" err="1"/>
              <a:t>need</a:t>
            </a:r>
            <a:r>
              <a:rPr lang="nb-NO" sz="1600"/>
              <a:t> in </a:t>
            </a:r>
            <a:r>
              <a:rPr lang="nb-NO" sz="1600" err="1"/>
              <a:t>the</a:t>
            </a:r>
            <a:r>
              <a:rPr lang="nb-NO" sz="1600"/>
              <a:t> .</a:t>
            </a:r>
            <a:r>
              <a:rPr lang="nb-NO" sz="1600" err="1"/>
              <a:t>env</a:t>
            </a:r>
            <a:r>
              <a:rPr lang="nb-NO" sz="1600"/>
              <a:t> file</a:t>
            </a:r>
          </a:p>
          <a:p>
            <a:pPr>
              <a:lnSpc>
                <a:spcPct val="110000"/>
              </a:lnSpc>
            </a:pPr>
            <a:r>
              <a:rPr lang="nb-NO" sz="1600" err="1"/>
              <a:t>Install</a:t>
            </a:r>
            <a:r>
              <a:rPr lang="nb-NO" sz="1600"/>
              <a:t> </a:t>
            </a:r>
            <a:r>
              <a:rPr lang="nb-NO" sz="1600" err="1"/>
              <a:t>dotenv</a:t>
            </a:r>
            <a:r>
              <a:rPr lang="nb-NO" sz="1600"/>
              <a:t> for </a:t>
            </a:r>
            <a:r>
              <a:rPr lang="nb-NO" sz="1600" err="1"/>
              <a:t>python</a:t>
            </a:r>
            <a:r>
              <a:rPr lang="nb-NO" sz="1600"/>
              <a:t>, </a:t>
            </a:r>
            <a:r>
              <a:rPr lang="nb-NO" sz="1600" err="1"/>
              <a:t>using</a:t>
            </a:r>
            <a:r>
              <a:rPr lang="nb-NO" sz="1600"/>
              <a:t> PIP</a:t>
            </a:r>
          </a:p>
          <a:p>
            <a:pPr>
              <a:lnSpc>
                <a:spcPct val="110000"/>
              </a:lnSpc>
            </a:pPr>
            <a:endParaRPr lang="nb-NO" sz="200"/>
          </a:p>
          <a:p>
            <a:pPr>
              <a:lnSpc>
                <a:spcPct val="110000"/>
              </a:lnSpc>
            </a:pPr>
            <a:r>
              <a:rPr lang="nb-NO" sz="1400">
                <a:solidFill>
                  <a:srgbClr val="FF0000"/>
                </a:solidFill>
              </a:rPr>
              <a:t>!!! </a:t>
            </a:r>
            <a:r>
              <a:rPr lang="nb-NO" sz="1400" err="1">
                <a:solidFill>
                  <a:srgbClr val="FF0000"/>
                </a:solidFill>
              </a:rPr>
              <a:t>Notice</a:t>
            </a:r>
            <a:r>
              <a:rPr lang="nb-NO" sz="1400">
                <a:solidFill>
                  <a:srgbClr val="FF0000"/>
                </a:solidFill>
              </a:rPr>
              <a:t> </a:t>
            </a:r>
            <a:r>
              <a:rPr lang="nb-NO" sz="1400" err="1">
                <a:solidFill>
                  <a:srgbClr val="FF0000"/>
                </a:solidFill>
              </a:rPr>
              <a:t>the</a:t>
            </a:r>
            <a:r>
              <a:rPr lang="nb-NO" sz="1400">
                <a:solidFill>
                  <a:srgbClr val="FF0000"/>
                </a:solidFill>
              </a:rPr>
              <a:t> pip </a:t>
            </a:r>
            <a:r>
              <a:rPr lang="nb-NO" sz="1400" err="1">
                <a:solidFill>
                  <a:srgbClr val="FF0000"/>
                </a:solidFill>
              </a:rPr>
              <a:t>package</a:t>
            </a:r>
            <a:r>
              <a:rPr lang="nb-NO" sz="1400">
                <a:solidFill>
                  <a:srgbClr val="FF0000"/>
                </a:solidFill>
              </a:rPr>
              <a:t> </a:t>
            </a:r>
            <a:r>
              <a:rPr lang="nb-NO" sz="1400" err="1">
                <a:solidFill>
                  <a:srgbClr val="FF0000"/>
                </a:solidFill>
              </a:rPr>
              <a:t>name</a:t>
            </a:r>
            <a:r>
              <a:rPr lang="nb-NO" sz="1400">
                <a:solidFill>
                  <a:srgbClr val="FF0000"/>
                </a:solidFill>
              </a:rPr>
              <a:t> is not "</a:t>
            </a:r>
            <a:r>
              <a:rPr lang="nb-NO" sz="1400" err="1">
                <a:solidFill>
                  <a:srgbClr val="FF0000"/>
                </a:solidFill>
              </a:rPr>
              <a:t>dotenv</a:t>
            </a:r>
            <a:r>
              <a:rPr lang="nb-NO" sz="1400">
                <a:solidFill>
                  <a:srgbClr val="FF0000"/>
                </a:solidFill>
              </a:rPr>
              <a:t>" </a:t>
            </a:r>
            <a:r>
              <a:rPr lang="nb-NO" sz="1400" err="1">
                <a:solidFill>
                  <a:srgbClr val="FF0000"/>
                </a:solidFill>
              </a:rPr>
              <a:t>but</a:t>
            </a:r>
            <a:r>
              <a:rPr lang="nb-NO" sz="1400">
                <a:solidFill>
                  <a:srgbClr val="FF0000"/>
                </a:solidFill>
              </a:rPr>
              <a:t> "</a:t>
            </a:r>
            <a:r>
              <a:rPr lang="nb-NO" sz="1400" err="1">
                <a:solidFill>
                  <a:srgbClr val="FF0000"/>
                </a:solidFill>
              </a:rPr>
              <a:t>python-dotenv</a:t>
            </a:r>
            <a:r>
              <a:rPr lang="nb-NO" sz="1400">
                <a:solidFill>
                  <a:srgbClr val="FF0000"/>
                </a:solidFill>
              </a:rPr>
              <a:t>" !!!</a:t>
            </a:r>
          </a:p>
          <a:p>
            <a:pPr>
              <a:lnSpc>
                <a:spcPct val="110000"/>
              </a:lnSpc>
            </a:pPr>
            <a:endParaRPr lang="nb-NO" sz="1600"/>
          </a:p>
          <a:p>
            <a:pPr>
              <a:lnSpc>
                <a:spcPct val="110000"/>
              </a:lnSpc>
            </a:pPr>
            <a:r>
              <a:rPr lang="nb-NO" sz="1600"/>
              <a:t>Import </a:t>
            </a:r>
            <a:r>
              <a:rPr lang="nb-NO" sz="1600" err="1"/>
              <a:t>dotenv</a:t>
            </a:r>
            <a:r>
              <a:rPr lang="nb-NO" sz="1600"/>
              <a:t> in </a:t>
            </a:r>
            <a:r>
              <a:rPr lang="nb-NO" sz="1600" err="1"/>
              <a:t>the</a:t>
            </a:r>
            <a:r>
              <a:rPr lang="nb-NO" sz="1600"/>
              <a:t> </a:t>
            </a:r>
            <a:r>
              <a:rPr lang="nb-NO" sz="1600" err="1"/>
              <a:t>python</a:t>
            </a:r>
            <a:r>
              <a:rPr lang="nb-NO" sz="1600"/>
              <a:t> file</a:t>
            </a:r>
          </a:p>
          <a:p>
            <a:pPr>
              <a:lnSpc>
                <a:spcPct val="110000"/>
              </a:lnSpc>
            </a:pPr>
            <a:endParaRPr lang="nb-NO" sz="1600"/>
          </a:p>
          <a:p>
            <a:pPr>
              <a:lnSpc>
                <a:spcPct val="110000"/>
              </a:lnSpc>
            </a:pPr>
            <a:r>
              <a:rPr lang="nb-NO" sz="1600" err="1"/>
              <a:t>Load</a:t>
            </a:r>
            <a:r>
              <a:rPr lang="nb-NO" sz="1600"/>
              <a:t> </a:t>
            </a:r>
            <a:r>
              <a:rPr lang="nb-NO" sz="1600" err="1"/>
              <a:t>the</a:t>
            </a:r>
            <a:r>
              <a:rPr lang="nb-NO" sz="1600"/>
              <a:t> </a:t>
            </a:r>
            <a:r>
              <a:rPr lang="nb-NO" sz="1600" err="1"/>
              <a:t>env</a:t>
            </a:r>
            <a:r>
              <a:rPr lang="nb-NO" sz="1600"/>
              <a:t> variables from file to a variable</a:t>
            </a:r>
          </a:p>
          <a:p>
            <a:pPr>
              <a:lnSpc>
                <a:spcPct val="110000"/>
              </a:lnSpc>
            </a:pPr>
            <a:endParaRPr lang="nb-NO" sz="1600"/>
          </a:p>
          <a:p>
            <a:pPr>
              <a:lnSpc>
                <a:spcPct val="110000"/>
              </a:lnSpc>
            </a:pPr>
            <a:r>
              <a:rPr lang="nb-NO" sz="1600" err="1"/>
              <a:t>Modify</a:t>
            </a:r>
            <a:r>
              <a:rPr lang="nb-NO" sz="1600"/>
              <a:t> </a:t>
            </a:r>
            <a:r>
              <a:rPr lang="nb-NO" sz="1600" err="1"/>
              <a:t>the</a:t>
            </a:r>
            <a:r>
              <a:rPr lang="nb-NO" sz="1600"/>
              <a:t> </a:t>
            </a:r>
            <a:r>
              <a:rPr lang="nb-NO" sz="1600" err="1"/>
              <a:t>code</a:t>
            </a:r>
            <a:r>
              <a:rPr lang="nb-NO" sz="1600"/>
              <a:t> to </a:t>
            </a:r>
            <a:r>
              <a:rPr lang="nb-NO" sz="1600" err="1"/>
              <a:t>use</a:t>
            </a:r>
            <a:r>
              <a:rPr lang="nb-NO" sz="1600"/>
              <a:t> </a:t>
            </a:r>
            <a:r>
              <a:rPr lang="nb-NO" sz="1600" err="1"/>
              <a:t>the</a:t>
            </a:r>
            <a:r>
              <a:rPr lang="nb-NO" sz="1600"/>
              <a:t> variables</a:t>
            </a:r>
          </a:p>
          <a:p>
            <a:pPr>
              <a:lnSpc>
                <a:spcPct val="110000"/>
              </a:lnSpc>
            </a:pPr>
            <a:endParaRPr lang="nb-NO" sz="1600"/>
          </a:p>
          <a:p>
            <a:pPr>
              <a:lnSpc>
                <a:spcPct val="110000"/>
              </a:lnSpc>
            </a:pPr>
            <a:r>
              <a:rPr lang="nb-NO" sz="1600" err="1"/>
              <a:t>There</a:t>
            </a:r>
            <a:r>
              <a:rPr lang="nb-NO" sz="1600"/>
              <a:t> is a line a </a:t>
            </a:r>
            <a:r>
              <a:rPr lang="nb-NO" sz="1600" err="1"/>
              <a:t>way</a:t>
            </a:r>
            <a:r>
              <a:rPr lang="nb-NO" sz="1600"/>
              <a:t> </a:t>
            </a:r>
            <a:r>
              <a:rPr lang="nb-NO" sz="1600" err="1"/>
              <a:t>down</a:t>
            </a:r>
            <a:r>
              <a:rPr lang="nb-NO" sz="1600"/>
              <a:t> </a:t>
            </a:r>
            <a:r>
              <a:rPr lang="nb-NO" sz="1600" err="1"/>
              <a:t>also</a:t>
            </a:r>
            <a:r>
              <a:rPr lang="nb-NO" sz="1600"/>
              <a:t>, </a:t>
            </a:r>
            <a:r>
              <a:rPr lang="nb-NO" sz="1600" err="1"/>
              <a:t>referencing</a:t>
            </a:r>
            <a:r>
              <a:rPr lang="nb-NO" sz="1600"/>
              <a:t> </a:t>
            </a:r>
            <a:r>
              <a:rPr lang="nb-NO" sz="1600" err="1"/>
              <a:t>the</a:t>
            </a:r>
            <a:r>
              <a:rPr lang="nb-NO" sz="1600"/>
              <a:t> </a:t>
            </a:r>
            <a:r>
              <a:rPr lang="nb-NO" sz="1600" err="1"/>
              <a:t>WLC</a:t>
            </a:r>
            <a:r>
              <a:rPr lang="nb-NO" sz="1600"/>
              <a:t> IP. </a:t>
            </a:r>
            <a:r>
              <a:rPr lang="nb-NO" sz="1600" err="1"/>
              <a:t>Change</a:t>
            </a:r>
            <a:r>
              <a:rPr lang="nb-NO" sz="1600"/>
              <a:t> </a:t>
            </a:r>
            <a:r>
              <a:rPr lang="nb-NO" sz="1600" err="1"/>
              <a:t>that</a:t>
            </a:r>
            <a:r>
              <a:rPr lang="nb-NO" sz="1600"/>
              <a:t> as </a:t>
            </a:r>
            <a:r>
              <a:rPr lang="nb-NO" sz="1600" err="1"/>
              <a:t>well</a:t>
            </a:r>
            <a:r>
              <a:rPr lang="nb-NO" sz="1600"/>
              <a:t> to </a:t>
            </a:r>
            <a:r>
              <a:rPr lang="nb-NO" sz="1600" err="1"/>
              <a:t>use</a:t>
            </a:r>
            <a:r>
              <a:rPr lang="nb-NO" sz="1600"/>
              <a:t> </a:t>
            </a:r>
            <a:r>
              <a:rPr lang="nb-NO" sz="1600" err="1"/>
              <a:t>the</a:t>
            </a:r>
            <a:r>
              <a:rPr lang="nb-NO" sz="1600"/>
              <a:t> </a:t>
            </a:r>
            <a:r>
              <a:rPr lang="nb-NO" sz="1600" err="1"/>
              <a:t>env</a:t>
            </a:r>
            <a:endParaRPr lang="nb-NO" sz="1600"/>
          </a:p>
        </p:txBody>
      </p:sp>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95</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2" name="TextBox 1">
            <a:extLst>
              <a:ext uri="{FF2B5EF4-FFF2-40B4-BE49-F238E27FC236}">
                <a16:creationId xmlns:a16="http://schemas.microsoft.com/office/drawing/2014/main" id="{DBFDF9F8-B6E8-3F3C-554D-BCB39D4765D3}"/>
              </a:ext>
            </a:extLst>
          </p:cNvPr>
          <p:cNvSpPr txBox="1"/>
          <p:nvPr/>
        </p:nvSpPr>
        <p:spPr>
          <a:xfrm>
            <a:off x="540000" y="1776494"/>
            <a:ext cx="8800850"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en-US" sz="1050" err="1">
                <a:solidFill>
                  <a:srgbClr val="6D6D6D"/>
                </a:solidFill>
                <a:latin typeface="Consolas" panose="020B0609020204030204" pitchFamily="49" charset="0"/>
                <a:ea typeface="+mn-ea"/>
              </a:rPr>
              <a:t>Lab44_Python</a:t>
            </a:r>
            <a:r>
              <a:rPr lang="en-US" sz="1050">
                <a:solidFill>
                  <a:srgbClr val="6D6D6D"/>
                </a:solidFill>
              </a:rPr>
              <a:t>-use-env-variables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python-</a:t>
            </a:r>
            <a:r>
              <a:rPr lang="fr-FR" sz="1050" err="1">
                <a:solidFill>
                  <a:srgbClr val="EEE8D5"/>
                </a:solidFill>
                <a:latin typeface="Consolas" panose="020B0609020204030204" pitchFamily="49" charset="0"/>
              </a:rPr>
              <a:t>dotenv</a:t>
            </a:r>
            <a:endParaRPr lang="en-US" sz="1050">
              <a:solidFill>
                <a:srgbClr val="EEE8D5"/>
              </a:solidFill>
              <a:latin typeface="Consolas" panose="020B0609020204030204" pitchFamily="49" charset="0"/>
            </a:endParaRPr>
          </a:p>
        </p:txBody>
      </p:sp>
      <p:pic>
        <p:nvPicPr>
          <p:cNvPr id="6" name="Picture 5">
            <a:extLst>
              <a:ext uri="{FF2B5EF4-FFF2-40B4-BE49-F238E27FC236}">
                <a16:creationId xmlns:a16="http://schemas.microsoft.com/office/drawing/2014/main" id="{73006DAF-4A7B-053F-6602-F4EABDD154E0}"/>
              </a:ext>
            </a:extLst>
          </p:cNvPr>
          <p:cNvPicPr>
            <a:picLocks noChangeAspect="1"/>
          </p:cNvPicPr>
          <p:nvPr/>
        </p:nvPicPr>
        <p:blipFill>
          <a:blip r:embed="rId3"/>
          <a:stretch>
            <a:fillRect/>
          </a:stretch>
        </p:blipFill>
        <p:spPr>
          <a:xfrm>
            <a:off x="5535989" y="898921"/>
            <a:ext cx="2695951" cy="733527"/>
          </a:xfrm>
          <a:prstGeom prst="rect">
            <a:avLst/>
          </a:prstGeom>
        </p:spPr>
      </p:pic>
      <p:sp>
        <p:nvSpPr>
          <p:cNvPr id="7" name="TextBox 6">
            <a:extLst>
              <a:ext uri="{FF2B5EF4-FFF2-40B4-BE49-F238E27FC236}">
                <a16:creationId xmlns:a16="http://schemas.microsoft.com/office/drawing/2014/main" id="{4ABBF95D-E76C-796B-C9AC-04669E2014CC}"/>
              </a:ext>
            </a:extLst>
          </p:cNvPr>
          <p:cNvSpPr txBox="1"/>
          <p:nvPr/>
        </p:nvSpPr>
        <p:spPr>
          <a:xfrm>
            <a:off x="9494462" y="266456"/>
            <a:ext cx="2695951" cy="461665"/>
          </a:xfrm>
          <a:prstGeom prst="rect">
            <a:avLst/>
          </a:prstGeom>
          <a:noFill/>
          <a:ln>
            <a:solidFill>
              <a:schemeClr val="tx1"/>
            </a:solidFill>
          </a:ln>
        </p:spPr>
        <p:txBody>
          <a:bodyPr wrap="square">
            <a:spAutoFit/>
          </a:bodyPr>
          <a:lstStyle/>
          <a:p>
            <a:r>
              <a:rPr lang="nb-NO" sz="800">
                <a:latin typeface="Consolas" panose="020B0609020204030204" pitchFamily="49" charset="0"/>
              </a:rPr>
              <a:t>WLC_IP='192.168.10.{YOUR_WLC_IP}'</a:t>
            </a:r>
          </a:p>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8" name="TextBox 7">
            <a:extLst>
              <a:ext uri="{FF2B5EF4-FFF2-40B4-BE49-F238E27FC236}">
                <a16:creationId xmlns:a16="http://schemas.microsoft.com/office/drawing/2014/main" id="{40FD982C-6D74-7FE6-4983-0A772DF43EE3}"/>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pic>
        <p:nvPicPr>
          <p:cNvPr id="10" name="Picture 9">
            <a:extLst>
              <a:ext uri="{FF2B5EF4-FFF2-40B4-BE49-F238E27FC236}">
                <a16:creationId xmlns:a16="http://schemas.microsoft.com/office/drawing/2014/main" id="{570BB146-6BA2-2D92-E57F-69297A88F951}"/>
              </a:ext>
            </a:extLst>
          </p:cNvPr>
          <p:cNvPicPr>
            <a:picLocks noChangeAspect="1"/>
          </p:cNvPicPr>
          <p:nvPr/>
        </p:nvPicPr>
        <p:blipFill>
          <a:blip r:embed="rId4"/>
          <a:stretch>
            <a:fillRect/>
          </a:stretch>
        </p:blipFill>
        <p:spPr>
          <a:xfrm>
            <a:off x="7926297" y="2756807"/>
            <a:ext cx="3639058" cy="2181529"/>
          </a:xfrm>
          <a:prstGeom prst="rect">
            <a:avLst/>
          </a:prstGeom>
        </p:spPr>
      </p:pic>
      <p:pic>
        <p:nvPicPr>
          <p:cNvPr id="14" name="Picture 13">
            <a:extLst>
              <a:ext uri="{FF2B5EF4-FFF2-40B4-BE49-F238E27FC236}">
                <a16:creationId xmlns:a16="http://schemas.microsoft.com/office/drawing/2014/main" id="{5F9E8D63-4BFF-680C-7543-957D189ED691}"/>
              </a:ext>
            </a:extLst>
          </p:cNvPr>
          <p:cNvPicPr>
            <a:picLocks noChangeAspect="1"/>
          </p:cNvPicPr>
          <p:nvPr/>
        </p:nvPicPr>
        <p:blipFill>
          <a:blip r:embed="rId5"/>
          <a:stretch>
            <a:fillRect/>
          </a:stretch>
        </p:blipFill>
        <p:spPr>
          <a:xfrm>
            <a:off x="2249532" y="5520029"/>
            <a:ext cx="7440063" cy="181000"/>
          </a:xfrm>
          <a:prstGeom prst="rect">
            <a:avLst/>
          </a:prstGeom>
        </p:spPr>
      </p:pic>
      <p:cxnSp>
        <p:nvCxnSpPr>
          <p:cNvPr id="15" name="Straight Arrow Connector 14">
            <a:extLst>
              <a:ext uri="{FF2B5EF4-FFF2-40B4-BE49-F238E27FC236}">
                <a16:creationId xmlns:a16="http://schemas.microsoft.com/office/drawing/2014/main" id="{3581400F-7457-834A-2EB1-4827F31556F6}"/>
              </a:ext>
            </a:extLst>
          </p:cNvPr>
          <p:cNvCxnSpPr>
            <a:cxnSpLocks/>
          </p:cNvCxnSpPr>
          <p:nvPr/>
        </p:nvCxnSpPr>
        <p:spPr>
          <a:xfrm flipV="1">
            <a:off x="4167151" y="2854882"/>
            <a:ext cx="4188092" cy="125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1B783E0-978E-FE59-8F7C-DB02F7E76758}"/>
              </a:ext>
            </a:extLst>
          </p:cNvPr>
          <p:cNvCxnSpPr>
            <a:cxnSpLocks/>
          </p:cNvCxnSpPr>
          <p:nvPr/>
        </p:nvCxnSpPr>
        <p:spPr>
          <a:xfrm flipV="1">
            <a:off x="5444519" y="3406315"/>
            <a:ext cx="2896763" cy="369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14F2CEF-4FE4-A561-F3FF-40E570F554C2}"/>
              </a:ext>
            </a:extLst>
          </p:cNvPr>
          <p:cNvCxnSpPr>
            <a:cxnSpLocks/>
          </p:cNvCxnSpPr>
          <p:nvPr/>
        </p:nvCxnSpPr>
        <p:spPr>
          <a:xfrm flipV="1">
            <a:off x="4592940" y="4466662"/>
            <a:ext cx="3958504" cy="9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7D427CFB-591C-A223-0F0A-ABE738A114B5}"/>
              </a:ext>
            </a:extLst>
          </p:cNvPr>
          <p:cNvSpPr/>
          <p:nvPr/>
        </p:nvSpPr>
        <p:spPr>
          <a:xfrm>
            <a:off x="9109099" y="4202052"/>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5" name="Rectangle: Rounded Corners 24">
            <a:extLst>
              <a:ext uri="{FF2B5EF4-FFF2-40B4-BE49-F238E27FC236}">
                <a16:creationId xmlns:a16="http://schemas.microsoft.com/office/drawing/2014/main" id="{11EEBFD1-3F11-DA24-3320-6D6AA42218B3}"/>
              </a:ext>
            </a:extLst>
          </p:cNvPr>
          <p:cNvSpPr/>
          <p:nvPr/>
        </p:nvSpPr>
        <p:spPr>
          <a:xfrm>
            <a:off x="9625629" y="4404476"/>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6" name="Rectangle: Rounded Corners 25">
            <a:extLst>
              <a:ext uri="{FF2B5EF4-FFF2-40B4-BE49-F238E27FC236}">
                <a16:creationId xmlns:a16="http://schemas.microsoft.com/office/drawing/2014/main" id="{48C36911-FE62-5B6F-0FEC-B7E96B62F3F4}"/>
              </a:ext>
            </a:extLst>
          </p:cNvPr>
          <p:cNvSpPr/>
          <p:nvPr/>
        </p:nvSpPr>
        <p:spPr>
          <a:xfrm>
            <a:off x="9625629" y="4615050"/>
            <a:ext cx="1382071"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
        <p:nvSpPr>
          <p:cNvPr id="28" name="Rectangle: Rounded Corners 27">
            <a:extLst>
              <a:ext uri="{FF2B5EF4-FFF2-40B4-BE49-F238E27FC236}">
                <a16:creationId xmlns:a16="http://schemas.microsoft.com/office/drawing/2014/main" id="{7F6AF087-9137-3288-50A8-51AD6FEC3CCD}"/>
              </a:ext>
            </a:extLst>
          </p:cNvPr>
          <p:cNvSpPr/>
          <p:nvPr/>
        </p:nvSpPr>
        <p:spPr>
          <a:xfrm>
            <a:off x="4140636" y="5509317"/>
            <a:ext cx="1270388" cy="202424"/>
          </a:xfrm>
          <a:prstGeom prst="roundRect">
            <a:avLst/>
          </a:prstGeom>
          <a:no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lnSpc>
                <a:spcPct val="90000"/>
              </a:lnSpc>
              <a:spcAft>
                <a:spcPts val="1000"/>
              </a:spcAft>
            </a:pPr>
            <a:endParaRPr lang="nb-NO" err="1"/>
          </a:p>
        </p:txBody>
      </p:sp>
    </p:spTree>
    <p:extLst>
      <p:ext uri="{BB962C8B-B14F-4D97-AF65-F5344CB8AC3E}">
        <p14:creationId xmlns:p14="http://schemas.microsoft.com/office/powerpoint/2010/main" val="14257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96</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Use .env file for variables - Example solution</a:t>
            </a:r>
          </a:p>
        </p:txBody>
      </p:sp>
      <p:sp>
        <p:nvSpPr>
          <p:cNvPr id="2" name="TextBox 1">
            <a:extLst>
              <a:ext uri="{FF2B5EF4-FFF2-40B4-BE49-F238E27FC236}">
                <a16:creationId xmlns:a16="http://schemas.microsoft.com/office/drawing/2014/main" id="{5E55E3D2-6C00-507E-E67D-B1585416A7DA}"/>
              </a:ext>
            </a:extLst>
          </p:cNvPr>
          <p:cNvSpPr txBox="1"/>
          <p:nvPr/>
        </p:nvSpPr>
        <p:spPr>
          <a:xfrm>
            <a:off x="9431660" y="238536"/>
            <a:ext cx="2758753" cy="5093702"/>
          </a:xfrm>
          <a:prstGeom prst="rect">
            <a:avLst/>
          </a:prstGeom>
          <a:noFill/>
          <a:ln>
            <a:solidFill>
              <a:srgbClr val="0C1026"/>
            </a:solidFill>
          </a:ln>
        </p:spPr>
        <p:txBody>
          <a:bodyPr wrap="square">
            <a:spAutoFit/>
          </a:bodyPr>
          <a:lstStyle/>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getpass</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import </a:t>
            </a:r>
            <a:r>
              <a:rPr lang="nb-NO" sz="500" err="1">
                <a:solidFill>
                  <a:srgbClr val="000000"/>
                </a:solidFill>
                <a:latin typeface="Consolas" panose="020B0609020204030204" pitchFamily="49" charset="0"/>
              </a:rPr>
              <a:t>datetime</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ConnectHandler</a:t>
            </a:r>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from </a:t>
            </a:r>
            <a:r>
              <a:rPr lang="nb-NO" sz="500" err="1">
                <a:solidFill>
                  <a:srgbClr val="000000"/>
                </a:solidFill>
                <a:latin typeface="Consolas" panose="020B0609020204030204" pitchFamily="49" charset="0"/>
              </a:rPr>
              <a:t>dotenv</a:t>
            </a:r>
            <a:r>
              <a:rPr lang="nb-NO" sz="500">
                <a:solidFill>
                  <a:srgbClr val="000000"/>
                </a:solidFill>
                <a:latin typeface="Consolas" panose="020B0609020204030204" pitchFamily="49" charset="0"/>
              </a:rPr>
              <a:t> import </a:t>
            </a:r>
            <a:r>
              <a:rPr lang="nb-NO" sz="500" err="1">
                <a:solidFill>
                  <a:srgbClr val="000000"/>
                </a:solidFill>
                <a:latin typeface="Consolas" panose="020B0609020204030204" pitchFamily="49" charset="0"/>
              </a:rPr>
              <a:t>dotenv_values</a:t>
            </a:r>
            <a:endParaRPr lang="nb-NO" sz="500">
              <a:solidFill>
                <a:srgbClr val="000000"/>
              </a:solidFill>
              <a:latin typeface="Consolas" panose="020B0609020204030204" pitchFamily="49" charset="0"/>
            </a:endParaRP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Import variables from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file</a:t>
            </a:r>
          </a:p>
          <a:p>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dotenv_values</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netmiko</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connect</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WLC</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 = {</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device_type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cisco_ios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USERNAME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PASSWORD</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a:t>
            </a:r>
          </a:p>
          <a:p>
            <a:r>
              <a:rPr lang="nb-NO" sz="500" err="1">
                <a:solidFill>
                  <a:srgbClr val="000000"/>
                </a:solidFill>
                <a:latin typeface="Consolas" panose="020B0609020204030204" pitchFamily="49" charset="0"/>
              </a:rPr>
              <a:t>net_connect</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ConnectHandler</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cisco_wlc</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Define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wireless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ap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def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output=</a:t>
            </a:r>
            <a:r>
              <a:rPr lang="nb-NO" sz="500" err="1">
                <a:solidFill>
                  <a:srgbClr val="000000"/>
                </a:solidFill>
                <a:latin typeface="Consolas" panose="020B0609020204030204" pitchFamily="49" charset="0"/>
              </a:rPr>
              <a:t>net_connect.send_command</a:t>
            </a:r>
            <a:r>
              <a:rPr lang="nb-NO" sz="500">
                <a:solidFill>
                  <a:srgbClr val="000000"/>
                </a:solidFill>
                <a:latin typeface="Consolas" panose="020B0609020204030204" pitchFamily="49" charset="0"/>
              </a:rPr>
              <a:t>("show run")</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a:t>
            </a:r>
            <a:r>
              <a:rPr lang="nb-NO" sz="500">
                <a:solidFill>
                  <a:srgbClr val="000000"/>
                </a:solidFill>
                <a:latin typeface="Consolas" panose="020B0609020204030204" pitchFamily="49" charset="0"/>
              </a:rPr>
              <a:t> = </a:t>
            </a:r>
            <a:r>
              <a:rPr lang="nb-NO" sz="500" err="1">
                <a:solidFill>
                  <a:srgbClr val="000000"/>
                </a:solidFill>
                <a:latin typeface="Consolas" panose="020B0609020204030204" pitchFamily="49" charset="0"/>
              </a:rPr>
              <a:t>datetime.datetime.now</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 f"{</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']}-run-</a:t>
            </a:r>
            <a:r>
              <a:rPr lang="nb-NO" sz="500" err="1">
                <a:solidFill>
                  <a:srgbClr val="000000"/>
                </a:solidFill>
                <a:latin typeface="Consolas" panose="020B0609020204030204" pitchFamily="49" charset="0"/>
              </a:rPr>
              <a:t>conf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now.strftime</a:t>
            </a:r>
            <a:r>
              <a:rPr lang="nb-NO" sz="500">
                <a:solidFill>
                  <a:srgbClr val="000000"/>
                </a:solidFill>
                <a:latin typeface="Consolas" panose="020B0609020204030204" pitchFamily="49" charset="0"/>
              </a:rPr>
              <a:t>('%Y-%m-%d %H:%M:%S')}).</a:t>
            </a:r>
            <a:r>
              <a:rPr lang="nb-NO" sz="500" err="1">
                <a:solidFill>
                  <a:srgbClr val="000000"/>
                </a:solidFill>
                <a:latin typeface="Consolas" panose="020B0609020204030204" pitchFamily="49" charset="0"/>
              </a:rPr>
              <a:t>txt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open</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 'w') as f:</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f.write</a:t>
            </a:r>
            <a:r>
              <a:rPr lang="nb-NO" sz="500">
                <a:solidFill>
                  <a:srgbClr val="000000"/>
                </a:solidFill>
                <a:latin typeface="Consolas" panose="020B0609020204030204" pitchFamily="49" charset="0"/>
              </a:rPr>
              <a:t>(output)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f"Config</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filename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Text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menu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with</a:t>
            </a:r>
            <a:r>
              <a:rPr lang="nb-NO" sz="500">
                <a:solidFill>
                  <a:srgbClr val="000000"/>
                </a:solidFill>
                <a:latin typeface="Consolas" panose="020B0609020204030204" pitchFamily="49" charset="0"/>
              </a:rPr>
              <a:t> 4 </a:t>
            </a:r>
            <a:r>
              <a:rPr lang="nb-NO" sz="500" err="1">
                <a:solidFill>
                  <a:srgbClr val="000000"/>
                </a:solidFill>
                <a:latin typeface="Consolas" panose="020B0609020204030204" pitchFamily="49" charset="0"/>
              </a:rPr>
              <a:t>options</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that</a:t>
            </a:r>
            <a:r>
              <a:rPr lang="nb-NO" sz="500">
                <a:solidFill>
                  <a:srgbClr val="000000"/>
                </a:solidFill>
                <a:latin typeface="Consolas" panose="020B0609020204030204" pitchFamily="49" charset="0"/>
              </a:rPr>
              <a:t> run </a:t>
            </a:r>
            <a:r>
              <a:rPr lang="nb-NO" sz="500" err="1">
                <a:solidFill>
                  <a:srgbClr val="000000"/>
                </a:solidFill>
                <a:latin typeface="Consolas" panose="020B0609020204030204" pitchFamily="49" charset="0"/>
              </a:rPr>
              <a:t>each</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of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the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functions</a:t>
            </a:r>
            <a:r>
              <a:rPr lang="nb-NO" sz="500">
                <a:solidFill>
                  <a:srgbClr val="000000"/>
                </a:solidFill>
                <a:latin typeface="Consolas" panose="020B0609020204030204" pitchFamily="49" charset="0"/>
              </a:rPr>
              <a:t>, or </a:t>
            </a:r>
            <a:r>
              <a:rPr lang="nb-NO" sz="500" err="1">
                <a:solidFill>
                  <a:srgbClr val="000000"/>
                </a:solidFill>
                <a:latin typeface="Consolas" panose="020B0609020204030204" pitchFamily="49" charset="0"/>
              </a:rPr>
              <a:t>quit</a:t>
            </a:r>
            <a:endParaRPr lang="nb-NO" sz="500">
              <a:solidFill>
                <a:srgbClr val="000000"/>
              </a:solidFill>
              <a:latin typeface="Consolas" panose="020B0609020204030204" pitchFamily="49" charset="0"/>
            </a:endParaRPr>
          </a:p>
          <a:p>
            <a:r>
              <a:rPr lang="nb-NO" sz="500" err="1">
                <a:solidFill>
                  <a:srgbClr val="000000"/>
                </a:solidFill>
                <a:latin typeface="Consolas" panose="020B0609020204030204" pitchFamily="49" charset="0"/>
              </a:rPr>
              <a:t>while</a:t>
            </a:r>
            <a:r>
              <a:rPr lang="nb-NO" sz="500">
                <a:solidFill>
                  <a:srgbClr val="000000"/>
                </a:solidFill>
                <a:latin typeface="Consolas" panose="020B0609020204030204" pitchFamily="49" charset="0"/>
              </a:rPr>
              <a:t> True: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nYou</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are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connected</a:t>
            </a:r>
            <a:r>
              <a:rPr lang="nb-NO" sz="500">
                <a:solidFill>
                  <a:srgbClr val="000000"/>
                </a:solidFill>
                <a:latin typeface="Consolas" panose="020B0609020204030204" pitchFamily="49" charset="0"/>
              </a:rPr>
              <a:t> to </a:t>
            </a:r>
            <a:r>
              <a:rPr lang="nb-NO" sz="500" err="1">
                <a:solidFill>
                  <a:srgbClr val="000000"/>
                </a:solidFill>
                <a:latin typeface="Consolas" panose="020B0609020204030204" pitchFamily="49" charset="0"/>
              </a:rPr>
              <a:t>WLC</a:t>
            </a:r>
            <a:r>
              <a:rPr lang="nb-NO" sz="500">
                <a:solidFill>
                  <a:srgbClr val="000000"/>
                </a:solidFill>
                <a:latin typeface="Consolas" panose="020B0609020204030204" pitchFamily="49" charset="0"/>
              </a:rPr>
              <a:t>: ' + </a:t>
            </a:r>
            <a:r>
              <a:rPr lang="nb-NO" sz="500" err="1">
                <a:solidFill>
                  <a:srgbClr val="000000"/>
                </a:solidFill>
                <a:latin typeface="Consolas" panose="020B0609020204030204" pitchFamily="49" charset="0"/>
              </a:rPr>
              <a:t>env</a:t>
            </a:r>
            <a:r>
              <a:rPr lang="nb-NO" sz="500">
                <a:solidFill>
                  <a:srgbClr val="000000"/>
                </a:solidFill>
                <a:latin typeface="Consolas" panose="020B0609020204030204" pitchFamily="49" charset="0"/>
              </a:rPr>
              <a:t>['</a:t>
            </a:r>
            <a:r>
              <a:rPr lang="nb-NO" sz="500" err="1">
                <a:solidFill>
                  <a:srgbClr val="000000"/>
                </a:solidFill>
                <a:latin typeface="Consolas" panose="020B0609020204030204" pitchFamily="49" charset="0"/>
              </a:rPr>
              <a:t>WLC_IP</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("Menu:")</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("1. Show AP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("2. Show </a:t>
            </a:r>
            <a:r>
              <a:rPr lang="nb-NO" sz="500" err="1">
                <a:solidFill>
                  <a:srgbClr val="000000"/>
                </a:solidFill>
                <a:latin typeface="Consolas" panose="020B0609020204030204" pitchFamily="49" charset="0"/>
              </a:rPr>
              <a:t>client</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("3. Show </a:t>
            </a:r>
            <a:r>
              <a:rPr lang="nb-NO" sz="500" err="1">
                <a:solidFill>
                  <a:srgbClr val="000000"/>
                </a:solidFill>
                <a:latin typeface="Consolas" panose="020B0609020204030204" pitchFamily="49" charset="0"/>
              </a:rPr>
              <a:t>CDP</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("4. Save run-</a:t>
            </a:r>
            <a:r>
              <a:rPr lang="nb-NO" sz="500" err="1">
                <a:solidFill>
                  <a:srgbClr val="000000"/>
                </a:solidFill>
                <a:latin typeface="Consolas" panose="020B0609020204030204" pitchFamily="49" charset="0"/>
              </a:rPr>
              <a:t>config</a:t>
            </a:r>
            <a:r>
              <a:rPr lang="nb-NO" sz="500">
                <a:solidFill>
                  <a:srgbClr val="000000"/>
                </a:solidFill>
                <a:latin typeface="Consolas" panose="020B0609020204030204" pitchFamily="49" charset="0"/>
              </a:rPr>
              <a:t> to file")</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("5. </a:t>
            </a:r>
            <a:r>
              <a:rPr lang="nb-NO" sz="500" err="1">
                <a:solidFill>
                  <a:srgbClr val="000000"/>
                </a:solidFill>
                <a:latin typeface="Consolas" panose="020B0609020204030204" pitchFamily="49" charset="0"/>
              </a:rPr>
              <a:t>Quit</a:t>
            </a:r>
            <a:r>
              <a:rPr lang="nb-NO" sz="500">
                <a:solidFill>
                  <a:srgbClr val="000000"/>
                </a:solidFill>
                <a:latin typeface="Consolas" panose="020B0609020204030204" pitchFamily="49" charset="0"/>
              </a:rPr>
              <a:t>")</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input("Enter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p>
          <a:p>
            <a:endParaRPr lang="nb-NO" sz="500">
              <a:solidFill>
                <a:srgbClr val="000000"/>
              </a:solidFill>
              <a:latin typeface="Consolas" panose="020B0609020204030204" pitchFamily="49" charset="0"/>
            </a:endParaRP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"1":</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show_ap_summary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"2":</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show_client_summary</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"3":</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show_cdp_neighbors</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"4":</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save_config_to_file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elif</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 "5":</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net_connect.disconnect</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break</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else</a:t>
            </a:r>
            <a:r>
              <a:rPr lang="nb-NO" sz="500">
                <a:solidFill>
                  <a:srgbClr val="000000"/>
                </a:solidFill>
                <a:latin typeface="Consolas" panose="020B0609020204030204" pitchFamily="49" charset="0"/>
              </a:rPr>
              <a:t>:</a:t>
            </a:r>
          </a:p>
          <a:p>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print</a:t>
            </a:r>
            <a:r>
              <a:rPr lang="nb-NO" sz="500">
                <a:solidFill>
                  <a:srgbClr val="000000"/>
                </a:solidFill>
                <a:latin typeface="Consolas" panose="020B0609020204030204" pitchFamily="49" charset="0"/>
              </a:rPr>
              <a:t>("Invalid </a:t>
            </a:r>
            <a:r>
              <a:rPr lang="nb-NO" sz="500" err="1">
                <a:solidFill>
                  <a:srgbClr val="000000"/>
                </a:solidFill>
                <a:latin typeface="Consolas" panose="020B0609020204030204" pitchFamily="49" charset="0"/>
              </a:rPr>
              <a:t>choice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Please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choose</a:t>
            </a:r>
            <a:r>
              <a:rPr lang="nb-NO" sz="500">
                <a:solidFill>
                  <a:srgbClr val="000000"/>
                </a:solidFill>
                <a:latin typeface="Consolas" panose="020B0609020204030204" pitchFamily="49" charset="0"/>
              </a:rPr>
              <a:t> </a:t>
            </a:r>
            <a:r>
              <a:rPr lang="nb-NO" sz="500" err="1">
                <a:solidFill>
                  <a:srgbClr val="000000"/>
                </a:solidFill>
                <a:latin typeface="Consolas" panose="020B0609020204030204" pitchFamily="49" charset="0"/>
              </a:rPr>
              <a:t>again</a:t>
            </a:r>
            <a:r>
              <a:rPr lang="nb-NO" sz="50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74185B4-55D0-B4EA-E65D-51F42B09D894}"/>
              </a:ext>
            </a:extLst>
          </p:cNvPr>
          <p:cNvSpPr txBox="1"/>
          <p:nvPr/>
        </p:nvSpPr>
        <p:spPr>
          <a:xfrm>
            <a:off x="9431660" y="0"/>
            <a:ext cx="2488347" cy="276999"/>
          </a:xfrm>
          <a:prstGeom prst="rect">
            <a:avLst/>
          </a:prstGeom>
          <a:noFill/>
        </p:spPr>
        <p:txBody>
          <a:bodyPr wrap="square">
            <a:spAutoFit/>
          </a:bodyPr>
          <a:lstStyle/>
          <a:p>
            <a:r>
              <a:rPr lang="en-GB" sz="1200" err="1">
                <a:latin typeface="Consolas" panose="020B0609020204030204" pitchFamily="49" charset="0"/>
              </a:rPr>
              <a:t>netmiko-script.py</a:t>
            </a:r>
            <a:endParaRPr lang="nb-NO" sz="1200">
              <a:latin typeface="Consolas" panose="020B0609020204030204" pitchFamily="49" charset="0"/>
            </a:endParaRPr>
          </a:p>
        </p:txBody>
      </p:sp>
      <p:sp>
        <p:nvSpPr>
          <p:cNvPr id="5" name="Footer Placeholder 6">
            <a:extLst>
              <a:ext uri="{FF2B5EF4-FFF2-40B4-BE49-F238E27FC236}">
                <a16:creationId xmlns:a16="http://schemas.microsoft.com/office/drawing/2014/main" id="{0543135C-85B8-2502-BDC6-802652B285FF}"/>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8" name="Footer Placeholder 6">
            <a:extLst>
              <a:ext uri="{FF2B5EF4-FFF2-40B4-BE49-F238E27FC236}">
                <a16:creationId xmlns:a16="http://schemas.microsoft.com/office/drawing/2014/main" id="{F59D8BF2-DFB8-6916-C01F-05C5791D6F82}"/>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#44: Python - Use .env file for variables</a:t>
            </a:r>
          </a:p>
        </p:txBody>
      </p:sp>
      <p:sp>
        <p:nvSpPr>
          <p:cNvPr id="11" name="The distance between the headline and the start of the body copy is always constant.…">
            <a:extLst>
              <a:ext uri="{FF2B5EF4-FFF2-40B4-BE49-F238E27FC236}">
                <a16:creationId xmlns:a16="http://schemas.microsoft.com/office/drawing/2014/main" id="{7E1FDFDF-C4D5-4D5B-B670-D738C75A5160}"/>
              </a:ext>
            </a:extLst>
          </p:cNvPr>
          <p:cNvSpPr txBox="1">
            <a:spLocks/>
          </p:cNvSpPr>
          <p:nvPr/>
        </p:nvSpPr>
        <p:spPr bwMode="gray">
          <a:xfrm>
            <a:off x="871261" y="1009800"/>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Here is an example solution</a:t>
            </a:r>
          </a:p>
          <a:p>
            <a:pPr>
              <a:lnSpc>
                <a:spcPct val="110000"/>
              </a:lnSpc>
            </a:pPr>
            <a:r>
              <a:rPr lang="en-US" sz="1600"/>
              <a:t>Runtime output should be like this</a:t>
            </a:r>
          </a:p>
        </p:txBody>
      </p:sp>
      <p:cxnSp>
        <p:nvCxnSpPr>
          <p:cNvPr id="12" name="Straight Arrow Connector 11">
            <a:extLst>
              <a:ext uri="{FF2B5EF4-FFF2-40B4-BE49-F238E27FC236}">
                <a16:creationId xmlns:a16="http://schemas.microsoft.com/office/drawing/2014/main" id="{8082D20C-73E8-6935-27DF-B2BCF2B7C653}"/>
              </a:ext>
            </a:extLst>
          </p:cNvPr>
          <p:cNvCxnSpPr>
            <a:cxnSpLocks/>
          </p:cNvCxnSpPr>
          <p:nvPr/>
        </p:nvCxnSpPr>
        <p:spPr>
          <a:xfrm flipV="1">
            <a:off x="4010926" y="1009800"/>
            <a:ext cx="5420734" cy="34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A06760C-3868-3596-9D39-7C3A83EAAFDA}"/>
              </a:ext>
            </a:extLst>
          </p:cNvPr>
          <p:cNvSpPr txBox="1"/>
          <p:nvPr/>
        </p:nvSpPr>
        <p:spPr>
          <a:xfrm>
            <a:off x="253656" y="1877368"/>
            <a:ext cx="8881200" cy="346851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00"/>
              <a:t>(automation-venv) </a:t>
            </a:r>
            <a:r>
              <a:rPr lang="fr-FR" sz="1000" err="1">
                <a:solidFill>
                  <a:srgbClr val="6D6D6D"/>
                </a:solidFill>
              </a:rPr>
              <a:t>devnet-adm@ubuntu-devnet</a:t>
            </a:r>
            <a:r>
              <a:rPr lang="fr-FR" sz="1000">
                <a:solidFill>
                  <a:srgbClr val="6D6D6D"/>
                </a:solidFill>
              </a:rPr>
              <a:t>:~/wifi-automation/</a:t>
            </a:r>
            <a:r>
              <a:rPr lang="fr-FR" sz="1000" err="1">
                <a:solidFill>
                  <a:srgbClr val="6D6D6D"/>
                </a:solidFill>
              </a:rPr>
              <a:t>Lab44_Python</a:t>
            </a:r>
            <a:r>
              <a:rPr lang="fr-FR" sz="1000">
                <a:solidFill>
                  <a:srgbClr val="6D6D6D"/>
                </a:solidFill>
              </a:rPr>
              <a:t>-use-</a:t>
            </a:r>
            <a:r>
              <a:rPr lang="fr-FR" sz="1000" err="1">
                <a:solidFill>
                  <a:srgbClr val="6D6D6D"/>
                </a:solidFill>
              </a:rPr>
              <a:t>env</a:t>
            </a:r>
            <a:r>
              <a:rPr lang="fr-FR" sz="1000">
                <a:solidFill>
                  <a:srgbClr val="6D6D6D"/>
                </a:solidFill>
              </a:rPr>
              <a:t>-variables</a:t>
            </a:r>
            <a:r>
              <a:rPr lang="fr-FR" sz="1000">
                <a:solidFill>
                  <a:srgbClr val="EEE8D5"/>
                </a:solidFill>
                <a:latin typeface="Consolas" panose="020B0609020204030204" pitchFamily="49" charset="0"/>
              </a:rPr>
              <a:t>$ python </a:t>
            </a:r>
            <a:r>
              <a:rPr lang="fr-FR" sz="1000" err="1">
                <a:solidFill>
                  <a:srgbClr val="EEE8D5"/>
                </a:solidFill>
                <a:latin typeface="Consolas" panose="020B0609020204030204" pitchFamily="49" charset="0"/>
              </a:rPr>
              <a:t>netmiko-script.py</a:t>
            </a:r>
            <a:endParaRPr lang="fr-FR" sz="1000">
              <a:solidFill>
                <a:srgbClr val="EEE8D5"/>
              </a:solidFill>
              <a:latin typeface="Consolas" panose="020B0609020204030204" pitchFamily="49" charset="0"/>
            </a:endParaRP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4</a:t>
            </a:r>
          </a:p>
          <a:p>
            <a:pPr lvl="1"/>
            <a:r>
              <a:rPr lang="en-US" sz="1000"/>
              <a:t>Config saved to 192.168.10.9-run-conf (2024-09-10 19:44:50).txt</a:t>
            </a:r>
          </a:p>
          <a:p>
            <a:pPr lvl="1"/>
            <a:endParaRPr lang="en-US" sz="1000"/>
          </a:p>
          <a:p>
            <a:pPr lvl="1"/>
            <a:r>
              <a:rPr lang="en-US" sz="1000"/>
              <a:t>You are connected to WLC: 192.168.10.9</a:t>
            </a:r>
          </a:p>
          <a:p>
            <a:pPr lvl="1"/>
            <a:r>
              <a:rPr lang="en-US" sz="1000"/>
              <a:t>Menu:</a:t>
            </a:r>
          </a:p>
          <a:p>
            <a:pPr lvl="1"/>
            <a:r>
              <a:rPr lang="en-US" sz="1000"/>
              <a:t>1. Show AP summary</a:t>
            </a:r>
          </a:p>
          <a:p>
            <a:pPr lvl="1"/>
            <a:r>
              <a:rPr lang="en-US" sz="1000"/>
              <a:t>2. Show client summary</a:t>
            </a:r>
          </a:p>
          <a:p>
            <a:pPr lvl="1"/>
            <a:r>
              <a:rPr lang="en-US" sz="1000"/>
              <a:t>3. Show CDP neighbors</a:t>
            </a:r>
          </a:p>
          <a:p>
            <a:pPr lvl="1"/>
            <a:r>
              <a:rPr lang="en-US" sz="1000"/>
              <a:t>4. Save run-config to file</a:t>
            </a:r>
          </a:p>
          <a:p>
            <a:pPr lvl="1"/>
            <a:r>
              <a:rPr lang="en-US" sz="1000"/>
              <a:t>5. Quit</a:t>
            </a:r>
          </a:p>
          <a:p>
            <a:pPr lvl="1"/>
            <a:r>
              <a:rPr lang="en-US" sz="1000"/>
              <a:t>Enter choice: </a:t>
            </a:r>
            <a:endParaRPr lang="en-US" sz="1000">
              <a:solidFill>
                <a:srgbClr val="EEE8D5"/>
              </a:solidFill>
              <a:latin typeface="Consolas" panose="020B0609020204030204" pitchFamily="49" charset="0"/>
            </a:endParaRPr>
          </a:p>
        </p:txBody>
      </p:sp>
      <p:sp>
        <p:nvSpPr>
          <p:cNvPr id="3" name="The distance between the headline and the start of the body copy is always constant.…">
            <a:extLst>
              <a:ext uri="{FF2B5EF4-FFF2-40B4-BE49-F238E27FC236}">
                <a16:creationId xmlns:a16="http://schemas.microsoft.com/office/drawing/2014/main" id="{55DC2AD6-2E0A-6CF6-5E31-84AEAA3D4E73}"/>
              </a:ext>
            </a:extLst>
          </p:cNvPr>
          <p:cNvSpPr txBox="1">
            <a:spLocks/>
          </p:cNvSpPr>
          <p:nvPr/>
        </p:nvSpPr>
        <p:spPr bwMode="gray">
          <a:xfrm>
            <a:off x="871261" y="5231965"/>
            <a:ext cx="9212364" cy="1102464"/>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Notice how you do not have to type in IP, user and password every time</a:t>
            </a:r>
          </a:p>
          <a:p>
            <a:pPr>
              <a:lnSpc>
                <a:spcPct val="110000"/>
              </a:lnSpc>
            </a:pPr>
            <a:r>
              <a:rPr lang="en-US" sz="1600"/>
              <a:t>The example output includes the optional task 2</a:t>
            </a:r>
          </a:p>
        </p:txBody>
      </p:sp>
    </p:spTree>
    <p:extLst>
      <p:ext uri="{BB962C8B-B14F-4D97-AF65-F5344CB8AC3E}">
        <p14:creationId xmlns:p14="http://schemas.microsoft.com/office/powerpoint/2010/main" val="194404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D07248-033C-5949-BADF-FF9A973F2CF3}"/>
              </a:ext>
            </a:extLst>
          </p:cNvPr>
          <p:cNvPicPr>
            <a:picLocks noChangeAspect="1"/>
          </p:cNvPicPr>
          <p:nvPr/>
        </p:nvPicPr>
        <p:blipFill>
          <a:blip r:embed="rId3"/>
          <a:stretch>
            <a:fillRect/>
          </a:stretch>
        </p:blipFill>
        <p:spPr>
          <a:xfrm>
            <a:off x="7792949" y="2156929"/>
            <a:ext cx="4260688" cy="3576671"/>
          </a:xfrm>
          <a:prstGeom prst="rect">
            <a:avLst/>
          </a:prstGeom>
        </p:spPr>
      </p:pic>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97</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Intro</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6" name="The distance between the headline and the start of the body copy is always constant.…">
            <a:extLst>
              <a:ext uri="{FF2B5EF4-FFF2-40B4-BE49-F238E27FC236}">
                <a16:creationId xmlns:a16="http://schemas.microsoft.com/office/drawing/2014/main" id="{9587D3DA-DFCC-8DC0-27E0-A06D8B6F0F65}"/>
              </a:ext>
            </a:extLst>
          </p:cNvPr>
          <p:cNvSpPr txBox="1">
            <a:spLocks/>
          </p:cNvSpPr>
          <p:nvPr/>
        </p:nvSpPr>
        <p:spPr bwMode="gray">
          <a:xfrm>
            <a:off x="692399" y="1124399"/>
            <a:ext cx="7324549" cy="5035395"/>
          </a:xfrm>
          <a:prstGeom prst="rect">
            <a:avLst/>
          </a:prstGeom>
        </p:spPr>
        <p:txBody>
          <a:bodyPr vert="horz" lIns="0" tIns="180000" rIns="0" bIns="180000" rtlCol="0">
            <a:normAutofit fontScale="85000"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500" err="1"/>
              <a:t>Nornir</a:t>
            </a:r>
            <a:r>
              <a:rPr lang="en-US" sz="1500"/>
              <a:t> is an automation framework written in Python</a:t>
            </a:r>
          </a:p>
          <a:p>
            <a:pPr>
              <a:lnSpc>
                <a:spcPct val="110000"/>
              </a:lnSpc>
            </a:pPr>
            <a:r>
              <a:rPr lang="en-US" sz="1500"/>
              <a:t>You use Python code to use </a:t>
            </a:r>
            <a:r>
              <a:rPr lang="en-US" sz="1500" err="1"/>
              <a:t>Nornir</a:t>
            </a:r>
            <a:r>
              <a:rPr lang="en-US" sz="1500"/>
              <a:t> (compared to Ansible where you use YAML files)</a:t>
            </a:r>
          </a:p>
          <a:p>
            <a:pPr>
              <a:lnSpc>
                <a:spcPct val="110000"/>
              </a:lnSpc>
            </a:pPr>
            <a:r>
              <a:rPr lang="en-US" sz="1500"/>
              <a:t>As with Ansible you will have</a:t>
            </a:r>
          </a:p>
          <a:p>
            <a:pPr lvl="1">
              <a:lnSpc>
                <a:spcPct val="110000"/>
              </a:lnSpc>
            </a:pPr>
            <a:r>
              <a:rPr lang="en-US" sz="1500"/>
              <a:t>Inventory</a:t>
            </a:r>
          </a:p>
          <a:p>
            <a:pPr lvl="1">
              <a:lnSpc>
                <a:spcPct val="110000"/>
              </a:lnSpc>
            </a:pPr>
            <a:r>
              <a:rPr lang="en-US" sz="1500"/>
              <a:t>Runbook (similar to Ansible "playbook")</a:t>
            </a:r>
          </a:p>
          <a:p>
            <a:pPr lvl="1">
              <a:lnSpc>
                <a:spcPct val="110000"/>
              </a:lnSpc>
            </a:pPr>
            <a:r>
              <a:rPr lang="en-US" sz="1500"/>
              <a:t>Plugins</a:t>
            </a:r>
          </a:p>
          <a:p>
            <a:pPr>
              <a:lnSpc>
                <a:spcPct val="110000"/>
              </a:lnSpc>
            </a:pPr>
            <a:r>
              <a:rPr lang="en-US" sz="1500"/>
              <a:t>There are pros and cons to every automation framework, test some variants and make up your own mind</a:t>
            </a:r>
          </a:p>
          <a:p>
            <a:pPr>
              <a:lnSpc>
                <a:spcPct val="110000"/>
              </a:lnSpc>
            </a:pPr>
            <a:r>
              <a:rPr lang="en-US" sz="1500"/>
              <a:t>As a consultant, you might be bound to what your customer use</a:t>
            </a:r>
          </a:p>
          <a:p>
            <a:pPr>
              <a:lnSpc>
                <a:spcPct val="110000"/>
              </a:lnSpc>
            </a:pPr>
            <a:r>
              <a:rPr lang="en-US" sz="1500" err="1"/>
              <a:t>Nornir</a:t>
            </a:r>
            <a:r>
              <a:rPr lang="en-US" sz="1500"/>
              <a:t> vs Ansible pros: Speed, debugging, logging and "all-Python" approach</a:t>
            </a:r>
          </a:p>
          <a:p>
            <a:pPr>
              <a:lnSpc>
                <a:spcPct val="110000"/>
              </a:lnSpc>
            </a:pPr>
            <a:r>
              <a:rPr lang="en-US" sz="1500"/>
              <a:t>Ansible vs </a:t>
            </a:r>
            <a:r>
              <a:rPr lang="en-US" sz="1500" err="1"/>
              <a:t>Nornir</a:t>
            </a:r>
            <a:r>
              <a:rPr lang="en-US" sz="1500"/>
              <a:t> pros: Idempotency, simplicity, YAML approach and community</a:t>
            </a:r>
          </a:p>
          <a:p>
            <a:pPr>
              <a:lnSpc>
                <a:spcPct val="110000"/>
              </a:lnSpc>
            </a:pPr>
            <a:r>
              <a:rPr lang="en-US" sz="1500"/>
              <a:t>References: </a:t>
            </a:r>
          </a:p>
          <a:p>
            <a:pPr lvl="1">
              <a:lnSpc>
                <a:spcPct val="110000"/>
              </a:lnSpc>
            </a:pPr>
            <a:r>
              <a:rPr lang="en-US" sz="1300">
                <a:hlinkClick r:id="rId4"/>
              </a:rPr>
              <a:t>https://nornir.readthedocs.io/en/latest/</a:t>
            </a:r>
            <a:endParaRPr lang="en-US" sz="1300"/>
          </a:p>
          <a:p>
            <a:pPr lvl="1">
              <a:lnSpc>
                <a:spcPct val="110000"/>
              </a:lnSpc>
            </a:pPr>
            <a:r>
              <a:rPr lang="en-US" sz="1300">
                <a:hlinkClick r:id="rId5"/>
              </a:rPr>
              <a:t>https://developer.cisco.com/codeexchange/github/repo/neelimapp/nornir-sample-scripts/</a:t>
            </a:r>
            <a:endParaRPr lang="en-US" sz="1300"/>
          </a:p>
          <a:p>
            <a:pPr lvl="1">
              <a:lnSpc>
                <a:spcPct val="110000"/>
              </a:lnSpc>
            </a:pPr>
            <a:r>
              <a:rPr lang="en-US" sz="1300">
                <a:hlinkClick r:id="rId6"/>
              </a:rPr>
              <a:t>https://theworldsgonemad.net/2021/nornir-tasks/</a:t>
            </a:r>
            <a:endParaRPr lang="en-US" sz="1300"/>
          </a:p>
        </p:txBody>
      </p:sp>
    </p:spTree>
    <p:extLst>
      <p:ext uri="{BB962C8B-B14F-4D97-AF65-F5344CB8AC3E}">
        <p14:creationId xmlns:p14="http://schemas.microsoft.com/office/powerpoint/2010/main" val="38859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98</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Tasks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248821"/>
          </a:xfrm>
          <a:prstGeom prst="rect">
            <a:avLst/>
          </a:prstGeom>
        </p:spPr>
        <p:txBody>
          <a:bodyPr vert="horz" lIns="0" tIns="180000" rIns="0" bIns="180000" rtlCol="0">
            <a:normAutofit lnSpcReduction="10000"/>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200"/>
              <a:t>Task 0: Set up the files and folders and VS Code</a:t>
            </a:r>
          </a:p>
          <a:p>
            <a:pPr lvl="1">
              <a:lnSpc>
                <a:spcPct val="110000"/>
              </a:lnSpc>
            </a:pPr>
            <a:r>
              <a:rPr lang="en-US" sz="1200"/>
              <a:t>Create a working directory "Lab45_Python-Nornir"</a:t>
            </a:r>
          </a:p>
          <a:p>
            <a:pPr lvl="1">
              <a:lnSpc>
                <a:spcPct val="110000"/>
              </a:lnSpc>
            </a:pPr>
            <a:r>
              <a:rPr lang="en-US" sz="1200"/>
              <a:t>Create a file ".env" (similar to Lab 44)</a:t>
            </a:r>
          </a:p>
          <a:p>
            <a:pPr lvl="1">
              <a:lnSpc>
                <a:spcPct val="110000"/>
              </a:lnSpc>
            </a:pPr>
            <a:r>
              <a:rPr lang="en-US" sz="1200"/>
              <a:t>Create a file "</a:t>
            </a:r>
            <a:r>
              <a:rPr lang="en-US" sz="1200" err="1"/>
              <a:t>hosts.yaml</a:t>
            </a:r>
            <a:r>
              <a:rPr lang="en-US" sz="1200"/>
              <a:t>"</a:t>
            </a:r>
          </a:p>
          <a:p>
            <a:pPr lvl="1">
              <a:lnSpc>
                <a:spcPct val="110000"/>
              </a:lnSpc>
            </a:pPr>
            <a:r>
              <a:rPr lang="en-US" sz="1200"/>
              <a:t>Create a file "python-nornir-runbook.py". You can reuse the </a:t>
            </a:r>
            <a:r>
              <a:rPr lang="en-US" sz="1200" err="1"/>
              <a:t>dotenv</a:t>
            </a:r>
            <a:r>
              <a:rPr lang="en-US" sz="1200"/>
              <a:t> parts from Lab 44</a:t>
            </a:r>
          </a:p>
          <a:p>
            <a:pPr lvl="1">
              <a:lnSpc>
                <a:spcPct val="110000"/>
              </a:lnSpc>
            </a:pPr>
            <a:r>
              <a:rPr lang="en-US" sz="1200"/>
              <a:t>Activate the automation-venv</a:t>
            </a:r>
          </a:p>
          <a:p>
            <a:pPr>
              <a:lnSpc>
                <a:spcPct val="110000"/>
              </a:lnSpc>
            </a:pPr>
            <a:endParaRPr lang="en-US" sz="1200"/>
          </a:p>
          <a:p>
            <a:pPr>
              <a:lnSpc>
                <a:spcPct val="110000"/>
              </a:lnSpc>
            </a:pPr>
            <a:endParaRPr lang="en-US" sz="1200"/>
          </a:p>
          <a:p>
            <a:pPr lvl="1">
              <a:lnSpc>
                <a:spcPct val="110000"/>
              </a:lnSpc>
            </a:pPr>
            <a:r>
              <a:rPr lang="en-US" sz="1200"/>
              <a:t>Install </a:t>
            </a:r>
            <a:r>
              <a:rPr lang="en-US" sz="1200" err="1"/>
              <a:t>Nornir</a:t>
            </a:r>
            <a:r>
              <a:rPr lang="en-US" sz="1200"/>
              <a:t> and some additional packages we will use, in your </a:t>
            </a:r>
            <a:r>
              <a:rPr lang="en-US" sz="1200" err="1"/>
              <a:t>venv</a:t>
            </a:r>
            <a:r>
              <a:rPr lang="en-US" sz="1200"/>
              <a:t>, using pip</a:t>
            </a:r>
          </a:p>
          <a:p>
            <a:pPr>
              <a:lnSpc>
                <a:spcPct val="110000"/>
              </a:lnSpc>
            </a:pPr>
            <a:endParaRPr lang="en-US" sz="1200"/>
          </a:p>
          <a:p>
            <a:pPr>
              <a:lnSpc>
                <a:spcPct val="110000"/>
              </a:lnSpc>
            </a:pPr>
            <a:r>
              <a:rPr lang="en-US" sz="1200"/>
              <a:t>Task 1: Create inventory file</a:t>
            </a:r>
          </a:p>
          <a:p>
            <a:pPr lvl="1">
              <a:lnSpc>
                <a:spcPct val="110000"/>
              </a:lnSpc>
            </a:pPr>
            <a:r>
              <a:rPr lang="en-US" sz="1000"/>
              <a:t>This exercise will use a very simple </a:t>
            </a:r>
            <a:r>
              <a:rPr lang="en-US" sz="1000" err="1"/>
              <a:t>hosts.yaml</a:t>
            </a:r>
            <a:r>
              <a:rPr lang="en-US" sz="1000"/>
              <a:t> file for inventory, with only the devices and the device type. Username and password will come from the .env file </a:t>
            </a:r>
          </a:p>
          <a:p>
            <a:pPr>
              <a:lnSpc>
                <a:spcPct val="110000"/>
              </a:lnSpc>
            </a:pPr>
            <a:r>
              <a:rPr lang="en-US" sz="1200"/>
              <a:t>Task 2: Write a runbook that </a:t>
            </a:r>
          </a:p>
          <a:p>
            <a:pPr lvl="1">
              <a:lnSpc>
                <a:spcPct val="110000"/>
              </a:lnSpc>
            </a:pPr>
            <a:r>
              <a:rPr lang="en-US" sz="1000"/>
              <a:t>Connects to all devices in the inventory</a:t>
            </a:r>
          </a:p>
          <a:p>
            <a:pPr lvl="1">
              <a:lnSpc>
                <a:spcPct val="110000"/>
              </a:lnSpc>
            </a:pPr>
            <a:r>
              <a:rPr lang="en-US" sz="1000"/>
              <a:t>Do a "show ap summary"</a:t>
            </a:r>
          </a:p>
          <a:p>
            <a:pPr lvl="1">
              <a:lnSpc>
                <a:spcPct val="110000"/>
              </a:lnSpc>
            </a:pPr>
            <a:r>
              <a:rPr lang="en-US" sz="1000"/>
              <a:t>Print the results on screen</a:t>
            </a:r>
          </a:p>
        </p:txBody>
      </p:sp>
      <p:cxnSp>
        <p:nvCxnSpPr>
          <p:cNvPr id="9" name="Straight Arrow Connector 8">
            <a:extLst>
              <a:ext uri="{FF2B5EF4-FFF2-40B4-BE49-F238E27FC236}">
                <a16:creationId xmlns:a16="http://schemas.microsoft.com/office/drawing/2014/main" id="{2CBEE37E-2BDB-F9B2-915B-0F693D692D9E}"/>
              </a:ext>
            </a:extLst>
          </p:cNvPr>
          <p:cNvCxnSpPr>
            <a:cxnSpLocks/>
            <a:endCxn id="5" idx="1"/>
          </p:cNvCxnSpPr>
          <p:nvPr/>
        </p:nvCxnSpPr>
        <p:spPr>
          <a:xfrm flipV="1">
            <a:off x="4791740" y="1040333"/>
            <a:ext cx="3872954" cy="6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9201B3-79AD-8FC3-D675-835F66A6C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02858" y="2567762"/>
            <a:ext cx="1533739" cy="214145"/>
          </a:xfrm>
          <a:prstGeom prst="rect">
            <a:avLst/>
          </a:prstGeom>
        </p:spPr>
      </p:pic>
      <p:sp>
        <p:nvSpPr>
          <p:cNvPr id="11" name="TextBox 10">
            <a:extLst>
              <a:ext uri="{FF2B5EF4-FFF2-40B4-BE49-F238E27FC236}">
                <a16:creationId xmlns:a16="http://schemas.microsoft.com/office/drawing/2014/main" id="{AACE9834-4896-B215-B472-DD1CB27DDF80}"/>
              </a:ext>
            </a:extLst>
          </p:cNvPr>
          <p:cNvSpPr txBox="1"/>
          <p:nvPr/>
        </p:nvSpPr>
        <p:spPr>
          <a:xfrm>
            <a:off x="1112440" y="2788122"/>
            <a:ext cx="8465740" cy="615746"/>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a:solidFill>
                  <a:srgbClr val="EEE8D5"/>
                </a:solidFill>
                <a:latin typeface="Consolas" panose="020B0609020204030204" pitchFamily="49" charset="0"/>
              </a:rPr>
              <a:t>$ cd </a:t>
            </a:r>
            <a:r>
              <a:rPr lang="fr-FR" sz="1050">
                <a:solidFill>
                  <a:srgbClr val="EEE8D5"/>
                </a:solidFill>
                <a:latin typeface="Consolas" panose="020B0609020204030204" pitchFamily="49" charset="0"/>
              </a:rPr>
              <a:t>~/wifi-automation/</a:t>
            </a:r>
            <a:r>
              <a:rPr lang="fr-FR" sz="1050" err="1">
                <a:solidFill>
                  <a:srgbClr val="EEE8D5"/>
                </a:solidFill>
                <a:latin typeface="Consolas" panose="020B0609020204030204" pitchFamily="49" charset="0"/>
              </a:rPr>
              <a:t>Lab45_Python-Nornir</a:t>
            </a:r>
            <a:endParaRPr lang="en-US" sz="1050">
              <a:solidFill>
                <a:srgbClr val="6D6D6D"/>
              </a:solidFill>
              <a:latin typeface="Consolas" panose="020B0609020204030204" pitchFamily="49" charset="0"/>
              <a:ea typeface="+mn-ea"/>
            </a:endParaRPr>
          </a:p>
          <a:p>
            <a:pPr lvl="1"/>
            <a:r>
              <a:rPr lang="en-US" sz="1050" err="1">
                <a:solidFill>
                  <a:srgbClr val="6D6D6D"/>
                </a:solidFill>
                <a:latin typeface="Consolas" panose="020B0609020204030204" pitchFamily="49" charset="0"/>
                <a:ea typeface="+mn-ea"/>
              </a:rPr>
              <a:t>devnet-adm@ubuntu-devnet</a:t>
            </a:r>
            <a:r>
              <a:rPr lang="en-US" sz="1050">
                <a:solidFill>
                  <a:srgbClr val="6D6D6D"/>
                </a:solidFill>
                <a:latin typeface="Consolas" panose="020B0609020204030204" pitchFamily="49" charset="0"/>
                <a:ea typeface="+mn-ea"/>
              </a:rPr>
              <a:t>:~/</a:t>
            </a:r>
            <a:r>
              <a:rPr lang="en-US" sz="1050" err="1">
                <a:solidFill>
                  <a:srgbClr val="6D6D6D"/>
                </a:solidFill>
                <a:latin typeface="Consolas" panose="020B0609020204030204" pitchFamily="49" charset="0"/>
                <a:ea typeface="+mn-ea"/>
              </a:rPr>
              <a:t>wifi</a:t>
            </a:r>
            <a:r>
              <a:rPr lang="en-US" sz="1050">
                <a:solidFill>
                  <a:srgbClr val="6D6D6D"/>
                </a:solidFill>
                <a:latin typeface="Consolas" panose="020B0609020204030204" pitchFamily="49" charset="0"/>
                <a:ea typeface="+mn-ea"/>
              </a:rPr>
              <a:t>-automation/</a:t>
            </a:r>
            <a:r>
              <a:rPr lang="en-US" sz="1050" err="1">
                <a:solidFill>
                  <a:srgbClr val="6D6D6D"/>
                </a:solidFill>
                <a:latin typeface="Consolas" panose="020B0609020204030204" pitchFamily="49" charset="0"/>
                <a:ea typeface="+mn-ea"/>
              </a:rPr>
              <a:t>Lab45_Python-Nornir</a:t>
            </a:r>
            <a:r>
              <a:rPr lang="en-US" sz="1050">
                <a:solidFill>
                  <a:srgbClr val="EEE8D5"/>
                </a:solidFill>
                <a:latin typeface="Consolas" panose="020B0609020204030204" pitchFamily="49" charset="0"/>
              </a:rPr>
              <a:t>$ </a:t>
            </a:r>
            <a:r>
              <a:rPr lang="fr-FR" sz="1050">
                <a:solidFill>
                  <a:srgbClr val="EEE8D5"/>
                </a:solidFill>
                <a:latin typeface="Consolas" panose="020B0609020204030204" pitchFamily="49" charset="0"/>
              </a:rPr>
              <a:t>source ~/automation-venv/bin/</a:t>
            </a:r>
            <a:r>
              <a:rPr lang="fr-FR" sz="1050" err="1">
                <a:solidFill>
                  <a:srgbClr val="EEE8D5"/>
                </a:solidFill>
                <a:latin typeface="Consolas" panose="020B0609020204030204" pitchFamily="49" charset="0"/>
              </a:rPr>
              <a:t>activate</a:t>
            </a:r>
            <a:endParaRPr lang="fr-FR" sz="1050">
              <a:solidFill>
                <a:srgbClr val="EEE8D5"/>
              </a:solidFill>
              <a:latin typeface="Consolas" panose="020B0609020204030204" pitchFamily="49" charset="0"/>
            </a:endParaRPr>
          </a:p>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a:t>
            </a:r>
            <a:r>
              <a:rPr lang="fr-FR" sz="1050" err="1">
                <a:solidFill>
                  <a:srgbClr val="6D6D6D"/>
                </a:solidFill>
              </a:rPr>
              <a:t>Lab45_Python-Nornir</a:t>
            </a:r>
            <a:r>
              <a:rPr lang="fr-FR" sz="1050">
                <a:solidFill>
                  <a:srgbClr val="EEE8D5"/>
                </a:solidFill>
                <a:latin typeface="Consolas" panose="020B0609020204030204" pitchFamily="49" charset="0"/>
              </a:rPr>
              <a:t>$ python --version</a:t>
            </a:r>
            <a:endParaRPr lang="en-US" sz="1050">
              <a:solidFill>
                <a:srgbClr val="EEE8D5"/>
              </a:solidFill>
              <a:latin typeface="Consolas" panose="020B0609020204030204" pitchFamily="49" charset="0"/>
            </a:endParaRPr>
          </a:p>
        </p:txBody>
      </p:sp>
      <p:sp>
        <p:nvSpPr>
          <p:cNvPr id="13" name="TextBox 12">
            <a:extLst>
              <a:ext uri="{FF2B5EF4-FFF2-40B4-BE49-F238E27FC236}">
                <a16:creationId xmlns:a16="http://schemas.microsoft.com/office/drawing/2014/main" id="{7674B19A-7930-842C-78C9-F1D41FE7A4C5}"/>
              </a:ext>
            </a:extLst>
          </p:cNvPr>
          <p:cNvSpPr txBox="1"/>
          <p:nvPr/>
        </p:nvSpPr>
        <p:spPr>
          <a:xfrm>
            <a:off x="1112440" y="3734447"/>
            <a:ext cx="9560214" cy="260264"/>
          </a:xfrm>
          <a:prstGeom prst="rect">
            <a:avLst/>
          </a:prstGeom>
          <a:solidFill>
            <a:srgbClr val="002B36"/>
          </a:solidFill>
        </p:spPr>
        <p:txBody>
          <a:bodyPr wrap="square">
            <a:spAutoFit/>
          </a:bodyPr>
          <a:lstStyle>
            <a:defPPr>
              <a:defRPr lang="en-US"/>
            </a:defPPr>
            <a:lvl2pPr marL="0" lvl="1" indent="-97200">
              <a:lnSpc>
                <a:spcPct val="110000"/>
              </a:lnSpc>
              <a:defRPr sz="1200">
                <a:solidFill>
                  <a:srgbClr val="EEE8D5"/>
                </a:solidFill>
                <a:latin typeface="Consolas" panose="020B0609020204030204" pitchFamily="49" charset="0"/>
              </a:defRPr>
            </a:lvl2pPr>
          </a:lstStyle>
          <a:p>
            <a:pPr lvl="1"/>
            <a:r>
              <a:rPr lang="fr-FR" sz="1050">
                <a:solidFill>
                  <a:srgbClr val="EEE8D5"/>
                </a:solidFill>
                <a:latin typeface="Consolas" panose="020B0609020204030204" pitchFamily="49" charset="0"/>
              </a:rPr>
              <a:t>(automation-venv)</a:t>
            </a:r>
            <a:r>
              <a:rPr lang="fr-FR" sz="1050">
                <a:solidFill>
                  <a:srgbClr val="6D6D6D"/>
                </a:solidFill>
              </a:rPr>
              <a:t> </a:t>
            </a:r>
            <a:r>
              <a:rPr lang="fr-FR" sz="1050" err="1">
                <a:solidFill>
                  <a:srgbClr val="6D6D6D"/>
                </a:solidFill>
              </a:rPr>
              <a:t>devnet-adm@ubuntu-devnet</a:t>
            </a:r>
            <a:r>
              <a:rPr lang="fr-FR" sz="1050">
                <a:solidFill>
                  <a:srgbClr val="6D6D6D"/>
                </a:solidFill>
              </a:rPr>
              <a:t>:~/wifi-automation/Lab45_Python-Nornir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pip</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install</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nornir-utils</a:t>
            </a:r>
            <a:r>
              <a:rPr lang="fr-FR" sz="1050">
                <a:solidFill>
                  <a:srgbClr val="EEE8D5"/>
                </a:solidFill>
                <a:latin typeface="Consolas" panose="020B0609020204030204" pitchFamily="49" charset="0"/>
              </a:rPr>
              <a:t> </a:t>
            </a:r>
            <a:r>
              <a:rPr lang="fr-FR" sz="1050" err="1">
                <a:solidFill>
                  <a:srgbClr val="EEE8D5"/>
                </a:solidFill>
                <a:latin typeface="Consolas" panose="020B0609020204030204" pitchFamily="49" charset="0"/>
              </a:rPr>
              <a:t>nornir-netmiko</a:t>
            </a:r>
            <a:endParaRPr lang="en-US" sz="1050">
              <a:solidFill>
                <a:srgbClr val="EEE8D5"/>
              </a:solidFill>
              <a:latin typeface="Consolas" panose="020B0609020204030204" pitchFamily="49" charset="0"/>
            </a:endParaRPr>
          </a:p>
        </p:txBody>
      </p:sp>
      <p:pic>
        <p:nvPicPr>
          <p:cNvPr id="5" name="Picture 4">
            <a:extLst>
              <a:ext uri="{FF2B5EF4-FFF2-40B4-BE49-F238E27FC236}">
                <a16:creationId xmlns:a16="http://schemas.microsoft.com/office/drawing/2014/main" id="{B73F7214-0002-8006-491A-6CF78639DF14}"/>
              </a:ext>
            </a:extLst>
          </p:cNvPr>
          <p:cNvPicPr>
            <a:picLocks noChangeAspect="1"/>
          </p:cNvPicPr>
          <p:nvPr/>
        </p:nvPicPr>
        <p:blipFill>
          <a:blip r:embed="rId4"/>
          <a:stretch>
            <a:fillRect/>
          </a:stretch>
        </p:blipFill>
        <p:spPr>
          <a:xfrm>
            <a:off x="8664694" y="302042"/>
            <a:ext cx="2286319" cy="1476581"/>
          </a:xfrm>
          <a:prstGeom prst="rect">
            <a:avLst/>
          </a:prstGeom>
        </p:spPr>
      </p:pic>
    </p:spTree>
    <p:extLst>
      <p:ext uri="{BB962C8B-B14F-4D97-AF65-F5344CB8AC3E}">
        <p14:creationId xmlns:p14="http://schemas.microsoft.com/office/powerpoint/2010/main" val="19202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3">
            <a:extLst>
              <a:ext uri="{FF2B5EF4-FFF2-40B4-BE49-F238E27FC236}">
                <a16:creationId xmlns:a16="http://schemas.microsoft.com/office/drawing/2014/main" id="{84E04E4E-021A-44EA-A21F-D749783987DC}"/>
              </a:ext>
            </a:extLst>
          </p:cNvPr>
          <p:cNvSpPr>
            <a:spLocks noGrp="1"/>
          </p:cNvSpPr>
          <p:nvPr>
            <p:ph type="sldNum" sz="quarter" idx="12"/>
          </p:nvPr>
        </p:nvSpPr>
        <p:spPr>
          <a:xfrm>
            <a:off x="540000" y="6247800"/>
            <a:ext cx="900000" cy="450000"/>
          </a:xfrm>
        </p:spPr>
        <p:txBody>
          <a:bodyPr/>
          <a:lstStyle/>
          <a:p>
            <a:pPr>
              <a:spcAft>
                <a:spcPts val="600"/>
              </a:spcAft>
            </a:pPr>
            <a:fld id="{02CEFE82-39F2-4F47-8A0C-D5AB3496FA5C}" type="slidenum">
              <a:rPr lang="en-GB" smtClean="0"/>
              <a:pPr>
                <a:spcAft>
                  <a:spcPts val="600"/>
                </a:spcAft>
              </a:pPr>
              <a:t>99</a:t>
            </a:fld>
            <a:endParaRPr lang="en-GB"/>
          </a:p>
        </p:txBody>
      </p:sp>
      <p:sp>
        <p:nvSpPr>
          <p:cNvPr id="180" name="Text+Image 50:50"/>
          <p:cNvSpPr txBox="1">
            <a:spLocks noGrp="1"/>
          </p:cNvSpPr>
          <p:nvPr>
            <p:ph type="title"/>
          </p:nvPr>
        </p:nvSpPr>
        <p:spPr>
          <a:xfrm>
            <a:off x="540000" y="432000"/>
            <a:ext cx="11109600" cy="540000"/>
          </a:xfrm>
        </p:spPr>
        <p:txBody>
          <a:bodyPr anchor="ctr">
            <a:normAutofit/>
          </a:bodyPr>
          <a:lstStyle/>
          <a:p>
            <a:r>
              <a:rPr lang="en-GB"/>
              <a:t>Using Nornir - Hints</a:t>
            </a:r>
          </a:p>
        </p:txBody>
      </p:sp>
      <p:sp>
        <p:nvSpPr>
          <p:cNvPr id="3" name="Footer Placeholder 6">
            <a:extLst>
              <a:ext uri="{FF2B5EF4-FFF2-40B4-BE49-F238E27FC236}">
                <a16:creationId xmlns:a16="http://schemas.microsoft.com/office/drawing/2014/main" id="{71352E93-6E68-981B-DC0C-37AF22A35786}"/>
              </a:ext>
            </a:extLst>
          </p:cNvPr>
          <p:cNvSpPr>
            <a:spLocks noGrp="1"/>
          </p:cNvSpPr>
          <p:nvPr>
            <p:ph type="ftr" sz="quarter" idx="11"/>
          </p:nvPr>
        </p:nvSpPr>
        <p:spPr>
          <a:xfrm>
            <a:off x="0" y="0"/>
            <a:ext cx="1440001" cy="270000"/>
          </a:xfrm>
          <a:solidFill>
            <a:srgbClr val="0C1026"/>
          </a:solidFill>
          <a:ln>
            <a:noFill/>
          </a:ln>
        </p:spPr>
        <p:txBody>
          <a:bodyPr/>
          <a:lstStyle/>
          <a:p>
            <a:pPr algn="l"/>
            <a:r>
              <a:rPr lang="en-US" sz="1100"/>
              <a:t> Labs (Day 2)</a:t>
            </a:r>
            <a:endParaRPr lang="en-US" sz="1100">
              <a:latin typeface="Verdana" panose="020B0604030504040204" pitchFamily="34" charset="0"/>
              <a:ea typeface="Verdana" panose="020B0604030504040204" pitchFamily="34" charset="0"/>
              <a:sym typeface="Verdana" panose="020B0604030504040204" pitchFamily="34" charset="0"/>
            </a:endParaRPr>
          </a:p>
        </p:txBody>
      </p:sp>
      <p:sp>
        <p:nvSpPr>
          <p:cNvPr id="4" name="Footer Placeholder 6">
            <a:extLst>
              <a:ext uri="{FF2B5EF4-FFF2-40B4-BE49-F238E27FC236}">
                <a16:creationId xmlns:a16="http://schemas.microsoft.com/office/drawing/2014/main" id="{CA228427-F960-EBF3-4E36-7628B86A118C}"/>
              </a:ext>
            </a:extLst>
          </p:cNvPr>
          <p:cNvSpPr txBox="1">
            <a:spLocks/>
          </p:cNvSpPr>
          <p:nvPr/>
        </p:nvSpPr>
        <p:spPr bwMode="gray">
          <a:xfrm>
            <a:off x="1440000" y="0"/>
            <a:ext cx="7900850" cy="270000"/>
          </a:xfrm>
          <a:prstGeom prst="rect">
            <a:avLst/>
          </a:prstGeom>
          <a:gradFill flip="none" rotWithShape="1">
            <a:gsLst>
              <a:gs pos="0">
                <a:srgbClr val="2D28CD"/>
              </a:gs>
              <a:gs pos="50000">
                <a:srgbClr val="2D28CD">
                  <a:alpha val="50000"/>
                </a:srgbClr>
              </a:gs>
              <a:gs pos="100000">
                <a:schemeClr val="bg1"/>
              </a:gs>
            </a:gsLst>
            <a:lin ang="0" scaled="1"/>
            <a:tileRect/>
          </a:gradFill>
          <a:ln>
            <a:noFill/>
          </a:ln>
        </p:spPr>
        <p:txBody>
          <a:bodyPr vert="horz" lIns="0" tIns="0" rIns="0" bIns="0" rtlCol="0" anchor="ctr"/>
          <a:lstStyle>
            <a:defPPr>
              <a:defRPr lang="en-US"/>
            </a:defPPr>
            <a:lvl1pPr marL="0" algn="ctr" defTabSz="914400" rtl="0" eaLnBrk="1" latinLnBrk="0" hangingPunct="1">
              <a:defRPr sz="1050" kern="1200">
                <a:solidFill>
                  <a:schemeClr val="bg1"/>
                </a:solidFill>
                <a:latin typeface="Verdana" panose="020B0604030504040204" pitchFamily="34" charset="0"/>
                <a:ea typeface="Verdana" panose="020B0604030504040204" pitchFamily="34" charset="0"/>
                <a:cs typeface="+mn-cs"/>
                <a:sym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 Lab Exercise #45: Python - Using </a:t>
            </a:r>
            <a:r>
              <a:rPr lang="en-US" sz="1100" err="1"/>
              <a:t>Nornir</a:t>
            </a:r>
            <a:endParaRPr lang="en-US" sz="1100"/>
          </a:p>
        </p:txBody>
      </p:sp>
      <p:sp>
        <p:nvSpPr>
          <p:cNvPr id="7" name="The distance between the headline and the start of the body copy is always constant.…">
            <a:extLst>
              <a:ext uri="{FF2B5EF4-FFF2-40B4-BE49-F238E27FC236}">
                <a16:creationId xmlns:a16="http://schemas.microsoft.com/office/drawing/2014/main" id="{417F26FC-74CC-C7BC-B4C0-8FC0223018C1}"/>
              </a:ext>
            </a:extLst>
          </p:cNvPr>
          <p:cNvSpPr txBox="1">
            <a:spLocks/>
          </p:cNvSpPr>
          <p:nvPr/>
        </p:nvSpPr>
        <p:spPr bwMode="gray">
          <a:xfrm>
            <a:off x="634598" y="818826"/>
            <a:ext cx="8465740" cy="5512172"/>
          </a:xfrm>
          <a:prstGeom prst="rect">
            <a:avLst/>
          </a:prstGeom>
        </p:spPr>
        <p:txBody>
          <a:bodyPr vert="horz" lIns="0" tIns="180000" rIns="0" bIns="180000" rtlCol="0">
            <a:normAutofit/>
          </a:bodyPr>
          <a:lstStyle>
            <a:lvl1pPr marL="270000" indent="-270000" algn="l" defTabSz="914400" rtl="0" eaLnBrk="1" latinLnBrk="0" hangingPunct="1">
              <a:lnSpc>
                <a:spcPct val="120000"/>
              </a:lnSpc>
              <a:spcBef>
                <a:spcPts val="0"/>
              </a:spcBef>
              <a:spcAft>
                <a:spcPts val="1000"/>
              </a:spcAft>
              <a:buClr>
                <a:schemeClr val="accent1"/>
              </a:buClr>
              <a:buFont typeface="Arial" panose="020B0604020202020204" pitchFamily="34" charset="0"/>
              <a:buChar char="•"/>
              <a:defRPr lang="en-US" sz="18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1pPr>
            <a:lvl2pPr marL="720000" indent="-270000" algn="l" defTabSz="914400" rtl="0" eaLnBrk="1" latinLnBrk="0" hangingPunct="1">
              <a:lnSpc>
                <a:spcPct val="120000"/>
              </a:lnSpc>
              <a:spcBef>
                <a:spcPts val="0"/>
              </a:spcBef>
              <a:spcAft>
                <a:spcPts val="1000"/>
              </a:spcAft>
              <a:buFont typeface="Arial" panose="020B0604020202020204" pitchFamily="34" charset="0"/>
              <a:buChar char="–"/>
              <a:defRPr lang="en-US" sz="1600" b="0" i="0" u="none"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2pPr>
            <a:lvl3pPr marL="1080000" indent="-270000" algn="l" defTabSz="914400" rtl="0" eaLnBrk="1" latinLnBrk="0" hangingPunct="1">
              <a:lnSpc>
                <a:spcPct val="120000"/>
              </a:lnSpc>
              <a:spcBef>
                <a:spcPts val="0"/>
              </a:spcBef>
              <a:spcAft>
                <a:spcPts val="1000"/>
              </a:spcAft>
              <a:buFont typeface="Arial" panose="020B0604020202020204" pitchFamily="34" charset="0"/>
              <a:buChar char="–"/>
              <a:defRPr lang="en-US" sz="14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3pPr>
            <a:lvl4pPr marL="144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4pPr>
            <a:lvl5pPr marL="1800000" indent="-270000" algn="l" defTabSz="914400" rtl="0" eaLnBrk="1" latinLnBrk="0" hangingPunct="1">
              <a:lnSpc>
                <a:spcPct val="120000"/>
              </a:lnSpc>
              <a:spcBef>
                <a:spcPts val="0"/>
              </a:spcBef>
              <a:spcAft>
                <a:spcPts val="1000"/>
              </a:spcAft>
              <a:buFont typeface="Arial" panose="020B0604020202020204" pitchFamily="34" charset="0"/>
              <a:buChar char="–"/>
              <a:defRPr lang="en-US" sz="1200" kern="1200" dirty="0">
                <a:solidFill>
                  <a:schemeClr val="tx1"/>
                </a:solidFill>
                <a:latin typeface="Verdana" panose="020B0604030504040204" pitchFamily="34" charset="0"/>
                <a:ea typeface="Verdana" panose="020B0604030504040204" pitchFamily="34" charset="0"/>
                <a:cs typeface="+mn-cs"/>
                <a:sym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400"/>
              <a:t>In the .env file, we only put the username and password this time</a:t>
            </a:r>
          </a:p>
          <a:p>
            <a:pPr>
              <a:lnSpc>
                <a:spcPct val="110000"/>
              </a:lnSpc>
            </a:pPr>
            <a:r>
              <a:rPr lang="en-US" sz="1400"/>
              <a:t>In the </a:t>
            </a:r>
            <a:r>
              <a:rPr lang="en-US" sz="1400" err="1"/>
              <a:t>hosts.yml</a:t>
            </a:r>
            <a:r>
              <a:rPr lang="en-US" sz="1400"/>
              <a:t> we put the WLC IP, you can easily scale this to multiple devices</a:t>
            </a:r>
          </a:p>
          <a:p>
            <a:pPr>
              <a:lnSpc>
                <a:spcPct val="110000"/>
              </a:lnSpc>
            </a:pPr>
            <a:r>
              <a:rPr lang="en-US" sz="1400"/>
              <a:t>For the runbook "python_nornir_runbook.py" </a:t>
            </a:r>
          </a:p>
          <a:p>
            <a:pPr lvl="1">
              <a:lnSpc>
                <a:spcPct val="110000"/>
              </a:lnSpc>
            </a:pPr>
            <a:r>
              <a:rPr lang="en-US" sz="1050"/>
              <a:t>Reuse the </a:t>
            </a:r>
            <a:r>
              <a:rPr lang="en-US" sz="1050" err="1"/>
              <a:t>dotenv</a:t>
            </a:r>
            <a:r>
              <a:rPr lang="en-US" sz="1050"/>
              <a:t> import and env = </a:t>
            </a:r>
            <a:r>
              <a:rPr lang="en-US" sz="1050" err="1"/>
              <a:t>dotenv_values</a:t>
            </a:r>
            <a:r>
              <a:rPr lang="en-US" sz="1050"/>
              <a:t>('.env') from Lab 44</a:t>
            </a:r>
          </a:p>
          <a:p>
            <a:pPr lvl="1">
              <a:lnSpc>
                <a:spcPct val="110000"/>
              </a:lnSpc>
            </a:pPr>
            <a:r>
              <a:rPr lang="en-US" sz="1050"/>
              <a:t>Import some </a:t>
            </a:r>
            <a:r>
              <a:rPr lang="en-US" sz="1050" err="1"/>
              <a:t>Nornir</a:t>
            </a:r>
            <a:r>
              <a:rPr lang="en-US" sz="1050"/>
              <a:t> stuff that we need</a:t>
            </a:r>
          </a:p>
          <a:p>
            <a:pPr lvl="1">
              <a:lnSpc>
                <a:spcPct val="110000"/>
              </a:lnSpc>
            </a:pPr>
            <a:r>
              <a:rPr lang="en-US" sz="1050"/>
              <a:t>Initialize </a:t>
            </a:r>
            <a:r>
              <a:rPr lang="en-US" sz="1050" err="1"/>
              <a:t>Nornir</a:t>
            </a:r>
            <a:r>
              <a:rPr lang="en-US" sz="1050"/>
              <a:t> (nr = </a:t>
            </a:r>
            <a:r>
              <a:rPr lang="en-US" sz="1050" err="1"/>
              <a:t>InitNornir</a:t>
            </a:r>
            <a:r>
              <a:rPr lang="en-US" sz="1050"/>
              <a:t>())</a:t>
            </a:r>
          </a:p>
          <a:p>
            <a:pPr lvl="1">
              <a:lnSpc>
                <a:spcPct val="110000"/>
              </a:lnSpc>
            </a:pPr>
            <a:r>
              <a:rPr lang="en-US" sz="1050"/>
              <a:t>Set some </a:t>
            </a:r>
            <a:r>
              <a:rPr lang="en-US" sz="1050" err="1"/>
              <a:t>Nornir</a:t>
            </a:r>
            <a:r>
              <a:rPr lang="en-US" sz="1050"/>
              <a:t> defaults (</a:t>
            </a:r>
            <a:r>
              <a:rPr lang="en-US" sz="1050" err="1"/>
              <a:t>nr.inventory.defaults</a:t>
            </a:r>
            <a:r>
              <a:rPr lang="en-US" sz="1050"/>
              <a:t>.{</a:t>
            </a:r>
            <a:r>
              <a:rPr lang="en-US" sz="1050" err="1"/>
              <a:t>blablabla</a:t>
            </a:r>
            <a:r>
              <a:rPr lang="en-US" sz="1050"/>
              <a:t>})</a:t>
            </a:r>
          </a:p>
          <a:p>
            <a:pPr lvl="2">
              <a:lnSpc>
                <a:spcPct val="110000"/>
              </a:lnSpc>
            </a:pPr>
            <a:r>
              <a:rPr lang="en-US" sz="1000"/>
              <a:t>username, get this from env['USERNAME']</a:t>
            </a:r>
          </a:p>
          <a:p>
            <a:pPr lvl="2">
              <a:lnSpc>
                <a:spcPct val="110000"/>
              </a:lnSpc>
            </a:pPr>
            <a:r>
              <a:rPr lang="en-US" sz="1000"/>
              <a:t>password, get this from env['PASSWORD']</a:t>
            </a:r>
          </a:p>
          <a:p>
            <a:pPr lvl="2">
              <a:lnSpc>
                <a:spcPct val="110000"/>
              </a:lnSpc>
            </a:pPr>
            <a:r>
              <a:rPr lang="en-US" sz="1000"/>
              <a:t>platform, just set this to the string "</a:t>
            </a:r>
            <a:r>
              <a:rPr lang="en-US" sz="1000" err="1"/>
              <a:t>ios</a:t>
            </a:r>
            <a:r>
              <a:rPr lang="en-US" sz="1000"/>
              <a:t>"</a:t>
            </a:r>
          </a:p>
          <a:p>
            <a:pPr lvl="1">
              <a:lnSpc>
                <a:spcPct val="110000"/>
              </a:lnSpc>
            </a:pPr>
            <a:r>
              <a:rPr lang="en-US" sz="1050"/>
              <a:t>Run commands and save the output in "results"</a:t>
            </a:r>
          </a:p>
          <a:p>
            <a:pPr lvl="2">
              <a:lnSpc>
                <a:spcPct val="110000"/>
              </a:lnSpc>
            </a:pPr>
            <a:r>
              <a:rPr lang="en-US" sz="1000" err="1">
                <a:latin typeface="Consolas" panose="020B0609020204030204" pitchFamily="49" charset="0"/>
              </a:rPr>
              <a:t>nr.run</a:t>
            </a:r>
            <a:r>
              <a:rPr lang="en-US" sz="1000">
                <a:latin typeface="Consolas" panose="020B0609020204030204" pitchFamily="49" charset="0"/>
              </a:rPr>
              <a:t>(</a:t>
            </a:r>
            <a:br>
              <a:rPr lang="en-US" sz="1000">
                <a:latin typeface="Consolas" panose="020B0609020204030204" pitchFamily="49" charset="0"/>
              </a:rPr>
            </a:br>
            <a:r>
              <a:rPr lang="en-US" sz="1000">
                <a:latin typeface="Consolas" panose="020B0609020204030204" pitchFamily="49" charset="0"/>
              </a:rPr>
              <a:t>    task = </a:t>
            </a:r>
            <a:r>
              <a:rPr lang="en-US" sz="1000" err="1">
                <a:latin typeface="Consolas" panose="020B0609020204030204" pitchFamily="49" charset="0"/>
              </a:rPr>
              <a:t>netmiko_send_command</a:t>
            </a:r>
            <a:br>
              <a:rPr lang="en-US" sz="1000">
                <a:latin typeface="Consolas" panose="020B0609020204030204" pitchFamily="49" charset="0"/>
              </a:rPr>
            </a:br>
            <a:r>
              <a:rPr lang="en-US" sz="1000">
                <a:latin typeface="Consolas" panose="020B0609020204030204" pitchFamily="49" charset="0"/>
              </a:rPr>
              <a:t>    </a:t>
            </a:r>
            <a:r>
              <a:rPr lang="en-US" sz="1000" err="1">
                <a:latin typeface="Consolas" panose="020B0609020204030204" pitchFamily="49" charset="0"/>
              </a:rPr>
              <a:t>command_string</a:t>
            </a:r>
            <a:r>
              <a:rPr lang="en-US" sz="1000">
                <a:latin typeface="Consolas" panose="020B0609020204030204" pitchFamily="49" charset="0"/>
              </a:rPr>
              <a:t> = "show ap summary"</a:t>
            </a:r>
            <a:br>
              <a:rPr lang="en-US" sz="1000">
                <a:latin typeface="Consolas" panose="020B0609020204030204" pitchFamily="49" charset="0"/>
              </a:rPr>
            </a:br>
            <a:r>
              <a:rPr lang="en-US" sz="1000">
                <a:latin typeface="Consolas" panose="020B0609020204030204" pitchFamily="49" charset="0"/>
              </a:rPr>
              <a:t>)</a:t>
            </a:r>
          </a:p>
          <a:p>
            <a:pPr lvl="1">
              <a:lnSpc>
                <a:spcPct val="110000"/>
              </a:lnSpc>
            </a:pPr>
            <a:r>
              <a:rPr lang="en-US" sz="1050"/>
              <a:t>Print "results" using </a:t>
            </a:r>
            <a:r>
              <a:rPr lang="en-US" sz="1050" err="1"/>
              <a:t>Nornir</a:t>
            </a:r>
            <a:r>
              <a:rPr lang="en-US" sz="1050"/>
              <a:t>: </a:t>
            </a:r>
            <a:r>
              <a:rPr lang="en-US" sz="1050" err="1"/>
              <a:t>print_result</a:t>
            </a:r>
            <a:r>
              <a:rPr lang="en-US" sz="1050"/>
              <a:t>(results)</a:t>
            </a:r>
          </a:p>
          <a:p>
            <a:pPr marL="0" indent="0">
              <a:lnSpc>
                <a:spcPct val="110000"/>
              </a:lnSpc>
              <a:buNone/>
            </a:pPr>
            <a:endParaRPr lang="en-US" sz="1400"/>
          </a:p>
        </p:txBody>
      </p:sp>
      <p:sp>
        <p:nvSpPr>
          <p:cNvPr id="2" name="TextBox 1">
            <a:extLst>
              <a:ext uri="{FF2B5EF4-FFF2-40B4-BE49-F238E27FC236}">
                <a16:creationId xmlns:a16="http://schemas.microsoft.com/office/drawing/2014/main" id="{6E96F775-B5B3-CB4F-1ACE-E18974385A29}"/>
              </a:ext>
            </a:extLst>
          </p:cNvPr>
          <p:cNvSpPr txBox="1"/>
          <p:nvPr/>
        </p:nvSpPr>
        <p:spPr>
          <a:xfrm>
            <a:off x="9494462" y="266456"/>
            <a:ext cx="2695951" cy="338554"/>
          </a:xfrm>
          <a:prstGeom prst="rect">
            <a:avLst/>
          </a:prstGeom>
          <a:noFill/>
          <a:ln>
            <a:solidFill>
              <a:schemeClr val="tx1"/>
            </a:solidFill>
          </a:ln>
        </p:spPr>
        <p:txBody>
          <a:bodyPr wrap="square">
            <a:spAutoFit/>
          </a:bodyPr>
          <a:lstStyle/>
          <a:p>
            <a:r>
              <a:rPr lang="nb-NO" sz="800">
                <a:latin typeface="Consolas" panose="020B0609020204030204" pitchFamily="49" charset="0"/>
              </a:rPr>
              <a:t>USERNAME='</a:t>
            </a:r>
            <a:r>
              <a:rPr lang="nb-NO" sz="800" err="1">
                <a:latin typeface="Consolas" panose="020B0609020204030204" pitchFamily="49" charset="0"/>
              </a:rPr>
              <a:t>devnet-adm</a:t>
            </a:r>
            <a:r>
              <a:rPr lang="nb-NO" sz="800">
                <a:latin typeface="Consolas" panose="020B0609020204030204" pitchFamily="49" charset="0"/>
              </a:rPr>
              <a:t>'</a:t>
            </a:r>
          </a:p>
          <a:p>
            <a:r>
              <a:rPr lang="nb-NO" sz="800">
                <a:latin typeface="Consolas" panose="020B0609020204030204" pitchFamily="49" charset="0"/>
              </a:rPr>
              <a:t>PASSWORD='ChangeMe2024!'</a:t>
            </a:r>
          </a:p>
        </p:txBody>
      </p:sp>
      <p:sp>
        <p:nvSpPr>
          <p:cNvPr id="5" name="TextBox 4">
            <a:extLst>
              <a:ext uri="{FF2B5EF4-FFF2-40B4-BE49-F238E27FC236}">
                <a16:creationId xmlns:a16="http://schemas.microsoft.com/office/drawing/2014/main" id="{B1EB0D61-B260-25DA-0B04-79EC7502546D}"/>
              </a:ext>
            </a:extLst>
          </p:cNvPr>
          <p:cNvSpPr txBox="1"/>
          <p:nvPr/>
        </p:nvSpPr>
        <p:spPr>
          <a:xfrm>
            <a:off x="9431660" y="27920"/>
            <a:ext cx="2488347" cy="276999"/>
          </a:xfrm>
          <a:prstGeom prst="rect">
            <a:avLst/>
          </a:prstGeom>
          <a:noFill/>
        </p:spPr>
        <p:txBody>
          <a:bodyPr wrap="square">
            <a:spAutoFit/>
          </a:bodyPr>
          <a:lstStyle/>
          <a:p>
            <a:r>
              <a:rPr lang="en-GB" sz="1200">
                <a:latin typeface="Consolas" panose="020B0609020204030204" pitchFamily="49" charset="0"/>
              </a:rPr>
              <a:t>.env</a:t>
            </a:r>
            <a:endParaRPr lang="nb-NO" sz="1200">
              <a:latin typeface="Consolas" panose="020B0609020204030204" pitchFamily="49" charset="0"/>
            </a:endParaRPr>
          </a:p>
        </p:txBody>
      </p:sp>
      <p:sp>
        <p:nvSpPr>
          <p:cNvPr id="6" name="TextBox 5">
            <a:extLst>
              <a:ext uri="{FF2B5EF4-FFF2-40B4-BE49-F238E27FC236}">
                <a16:creationId xmlns:a16="http://schemas.microsoft.com/office/drawing/2014/main" id="{CBE80580-52E4-53E7-2051-9B1BF61FBDE0}"/>
              </a:ext>
            </a:extLst>
          </p:cNvPr>
          <p:cNvSpPr txBox="1"/>
          <p:nvPr/>
        </p:nvSpPr>
        <p:spPr>
          <a:xfrm>
            <a:off x="9494462" y="970627"/>
            <a:ext cx="2695951" cy="830997"/>
          </a:xfrm>
          <a:prstGeom prst="rect">
            <a:avLst/>
          </a:prstGeom>
          <a:noFill/>
          <a:ln>
            <a:solidFill>
              <a:schemeClr val="tx1"/>
            </a:solidFill>
          </a:ln>
        </p:spPr>
        <p:txBody>
          <a:bodyPr wrap="square">
            <a:spAutoFit/>
          </a:bodyPr>
          <a:lstStyle/>
          <a:p>
            <a:r>
              <a:rPr lang="nb-NO" sz="800">
                <a:latin typeface="Consolas" panose="020B0609020204030204" pitchFamily="49" charset="0"/>
              </a:rPr>
              <a:t>---</a:t>
            </a:r>
          </a:p>
          <a:p>
            <a:r>
              <a:rPr lang="nb-NO" sz="800" err="1">
                <a:latin typeface="Consolas" panose="020B0609020204030204" pitchFamily="49" charset="0"/>
              </a:rPr>
              <a:t>your_wlc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192.168.10.{YOUR_WLC_IP}</a:t>
            </a:r>
          </a:p>
          <a:p>
            <a:endParaRPr lang="nb-NO" sz="800">
              <a:latin typeface="Consolas" panose="020B0609020204030204" pitchFamily="49" charset="0"/>
            </a:endParaRPr>
          </a:p>
          <a:p>
            <a:r>
              <a:rPr lang="nb-NO" sz="800" err="1">
                <a:latin typeface="Consolas" panose="020B0609020204030204" pitchFamily="49" charset="0"/>
              </a:rPr>
              <a:t>shared_wlc</a:t>
            </a:r>
            <a:r>
              <a:rPr lang="nb-NO" sz="800">
                <a:latin typeface="Consolas" panose="020B0609020204030204" pitchFamily="49" charset="0"/>
              </a:rPr>
              <a:t>:</a:t>
            </a:r>
          </a:p>
          <a:p>
            <a:r>
              <a:rPr lang="nb-NO" sz="800">
                <a:latin typeface="Consolas" panose="020B0609020204030204" pitchFamily="49" charset="0"/>
              </a:rPr>
              <a:t>   </a:t>
            </a:r>
            <a:r>
              <a:rPr lang="nb-NO" sz="800" err="1">
                <a:latin typeface="Consolas" panose="020B0609020204030204" pitchFamily="49" charset="0"/>
              </a:rPr>
              <a:t>hostname</a:t>
            </a:r>
            <a:r>
              <a:rPr lang="nb-NO" sz="800">
                <a:latin typeface="Consolas" panose="020B0609020204030204" pitchFamily="49" charset="0"/>
              </a:rPr>
              <a:t>: 192.168.10.9</a:t>
            </a:r>
          </a:p>
        </p:txBody>
      </p:sp>
      <p:sp>
        <p:nvSpPr>
          <p:cNvPr id="8" name="TextBox 7">
            <a:extLst>
              <a:ext uri="{FF2B5EF4-FFF2-40B4-BE49-F238E27FC236}">
                <a16:creationId xmlns:a16="http://schemas.microsoft.com/office/drawing/2014/main" id="{FC8CF491-CEAD-1EE3-948C-84B21E5EAE00}"/>
              </a:ext>
            </a:extLst>
          </p:cNvPr>
          <p:cNvSpPr txBox="1"/>
          <p:nvPr/>
        </p:nvSpPr>
        <p:spPr>
          <a:xfrm>
            <a:off x="9431660" y="732091"/>
            <a:ext cx="2488347" cy="276999"/>
          </a:xfrm>
          <a:prstGeom prst="rect">
            <a:avLst/>
          </a:prstGeom>
          <a:noFill/>
        </p:spPr>
        <p:txBody>
          <a:bodyPr wrap="square">
            <a:spAutoFit/>
          </a:bodyPr>
          <a:lstStyle/>
          <a:p>
            <a:r>
              <a:rPr lang="en-GB" sz="1200" err="1">
                <a:latin typeface="Consolas" panose="020B0609020204030204" pitchFamily="49" charset="0"/>
              </a:rPr>
              <a:t>hosts.yaml</a:t>
            </a:r>
            <a:endParaRPr lang="nb-NO" sz="1200">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465861D3-12CF-F906-BD8B-2A1D0579EE17}"/>
              </a:ext>
            </a:extLst>
          </p:cNvPr>
          <p:cNvCxnSpPr>
            <a:cxnSpLocks/>
            <a:endCxn id="2" idx="1"/>
          </p:cNvCxnSpPr>
          <p:nvPr/>
        </p:nvCxnSpPr>
        <p:spPr>
          <a:xfrm flipV="1">
            <a:off x="6875721" y="435733"/>
            <a:ext cx="2618741" cy="670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FB30D84-0090-D18B-BACA-CEEF732D6B39}"/>
              </a:ext>
            </a:extLst>
          </p:cNvPr>
          <p:cNvCxnSpPr>
            <a:cxnSpLocks/>
            <a:endCxn id="6" idx="1"/>
          </p:cNvCxnSpPr>
          <p:nvPr/>
        </p:nvCxnSpPr>
        <p:spPr>
          <a:xfrm flipV="1">
            <a:off x="8151628" y="1386126"/>
            <a:ext cx="1342834" cy="81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23C11888-830C-6B91-DC4F-5735C864B1AC}"/>
              </a:ext>
            </a:extLst>
          </p:cNvPr>
          <p:cNvPicPr>
            <a:picLocks noChangeAspect="1"/>
          </p:cNvPicPr>
          <p:nvPr/>
        </p:nvPicPr>
        <p:blipFill rotWithShape="1">
          <a:blip r:embed="rId3"/>
          <a:srcRect t="26383"/>
          <a:stretch/>
        </p:blipFill>
        <p:spPr>
          <a:xfrm>
            <a:off x="5753779" y="2320635"/>
            <a:ext cx="5292936" cy="442522"/>
          </a:xfrm>
          <a:prstGeom prst="rect">
            <a:avLst/>
          </a:prstGeom>
        </p:spPr>
      </p:pic>
      <p:cxnSp>
        <p:nvCxnSpPr>
          <p:cNvPr id="20" name="Straight Arrow Connector 19">
            <a:extLst>
              <a:ext uri="{FF2B5EF4-FFF2-40B4-BE49-F238E27FC236}">
                <a16:creationId xmlns:a16="http://schemas.microsoft.com/office/drawing/2014/main" id="{48F7EF6A-D2BC-0028-16BA-8D04669EF6C6}"/>
              </a:ext>
            </a:extLst>
          </p:cNvPr>
          <p:cNvCxnSpPr>
            <a:cxnSpLocks/>
            <a:endCxn id="19" idx="1"/>
          </p:cNvCxnSpPr>
          <p:nvPr/>
        </p:nvCxnSpPr>
        <p:spPr>
          <a:xfrm>
            <a:off x="4022275" y="2497287"/>
            <a:ext cx="1731504" cy="44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63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This is the title or headline. It can be on two lines.&amp;quot;&quot;/&gt;&lt;property id=&quot;20307&quot; value=&quot;679&quot;/&gt;&lt;/object&gt;&lt;object type=&quot;3&quot; unique_id=&quot;10004&quot;&gt;&lt;property id=&quot;20148&quot; value=&quot;5&quot;/&gt;&lt;property id=&quot;20300&quot; value=&quot;Slide 2 - &amp;quot;This is the title or headline. It can be on two lines.&amp;quot;&quot;/&gt;&lt;property id=&quot;20307&quot; value=&quot;378&quot;/&gt;&lt;/object&gt;&lt;object type=&quot;3&quot; unique_id=&quot;10005&quot;&gt;&lt;property id=&quot;20148&quot; value=&quot;5&quot;/&gt;&lt;property id=&quot;20300&quot; value=&quot;Slide 3&quot;/&gt;&lt;property id=&quot;20307&quot; value=&quot;714&quot;/&gt;&lt;/object&gt;&lt;object type=&quot;3&quot; unique_id=&quot;10006&quot;&gt;&lt;property id=&quot;20148&quot; value=&quot;5&quot;/&gt;&lt;property id=&quot;20300&quot; value=&quot;Slide 4&quot;/&gt;&lt;property id=&quot;20307&quot; value=&quot;706&quot;/&gt;&lt;/object&gt;&lt;object type=&quot;3&quot; unique_id=&quot;10007&quot;&gt;&lt;property id=&quot;20148&quot; value=&quot;5&quot;/&gt;&lt;property id=&quot;20300&quot; value=&quot;Slide 5 - &amp;quot;Text page headline&amp;quot;&quot;/&gt;&lt;property id=&quot;20307&quot; value=&quot;681&quot;/&gt;&lt;/object&gt;&lt;object type=&quot;3&quot; unique_id=&quot;10008&quot;&gt;&lt;property id=&quot;20148&quot; value=&quot;5&quot;/&gt;&lt;property id=&quot;20300&quot; value=&quot;Slide 6 - &amp;quot;Text page headline&amp;quot;&quot;/&gt;&lt;property id=&quot;20307&quot; value=&quot;717&quot;/&gt;&lt;/object&gt;&lt;object type=&quot;3&quot; unique_id=&quot;10009&quot;&gt;&lt;property id=&quot;20148&quot; value=&quot;5&quot;/&gt;&lt;property id=&quot;20300&quot; value=&quot;Slide 7 - &amp;quot;Headline text for the Text 1-column page&amp;quot;&quot;/&gt;&lt;property id=&quot;20307&quot; value=&quot;718&quot;/&gt;&lt;/object&gt;&lt;object type=&quot;3&quot; unique_id=&quot;10010&quot;&gt;&lt;property id=&quot;20148&quot; value=&quot;5&quot;/&gt;&lt;property id=&quot;20300&quot; value=&quot;Slide 8 - &amp;quot;Headline text for the Text 2-column page&amp;quot;&quot;/&gt;&lt;property id=&quot;20307&quot; value=&quot;719&quot;/&gt;&lt;/object&gt;&lt;object type=&quot;3&quot; unique_id=&quot;10011&quot;&gt;&lt;property id=&quot;20148&quot; value=&quot;5&quot;/&gt;&lt;property id=&quot;20300&quot; value=&quot;Slide 9 - &amp;quot;Headline text for the Text 3-column page&amp;quot;&quot;/&gt;&lt;property id=&quot;20307&quot; value=&quot;720&quot;/&gt;&lt;/object&gt;&lt;object type=&quot;3&quot; unique_id=&quot;10012&quot;&gt;&lt;property id=&quot;20148&quot; value=&quot;5&quot;/&gt;&lt;property id=&quot;20300&quot; value=&quot;Slide 10 - &amp;quot;Charts&amp;quot;&quot;/&gt;&lt;property id=&quot;20307&quot; value=&quot;677&quot;/&gt;&lt;/object&gt;&lt;object type=&quot;3&quot; unique_id=&quot;10013&quot;&gt;&lt;property id=&quot;20148&quot; value=&quot;5&quot;/&gt;&lt;property id=&quot;20300&quot; value=&quot;Slide 11 - &amp;quot; &amp;quot;&quot;/&gt;&lt;property id=&quot;20307&quot; value=&quot;721&quot;/&gt;&lt;/object&gt;&lt;object type=&quot;3&quot; unique_id=&quot;10014&quot;&gt;&lt;property id=&quot;20148&quot; value=&quot;5&quot;/&gt;&lt;property id=&quot;20300&quot; value=&quot;Slide 12&quot;/&gt;&lt;property id=&quot;20307&quot; value=&quot;700&quot;/&gt;&lt;/object&gt;&lt;object type=&quot;3&quot; unique_id=&quot;10015&quot;&gt;&lt;property id=&quot;20148&quot; value=&quot;5&quot;/&gt;&lt;property id=&quot;20300&quot; value=&quot;Slide 13&quot;/&gt;&lt;property id=&quot;20307&quot; value=&quot;722&quot;/&gt;&lt;/object&gt;&lt;object type=&quot;3&quot; unique_id=&quot;10016&quot;&gt;&lt;property id=&quot;20148&quot; value=&quot;5&quot;/&gt;&lt;property id=&quot;20300&quot; value=&quot;Slide 14&quot;/&gt;&lt;property id=&quot;20307&quot; value=&quot;723&quot;/&gt;&lt;/object&gt;&lt;object type=&quot;3&quot; unique_id=&quot;10017&quot;&gt;&lt;property id=&quot;20148&quot; value=&quot;5&quot;/&gt;&lt;property id=&quot;20300&quot; value=&quot;Slide 15 - &amp;quot;Headline on two lines like this&amp;quot;&quot;/&gt;&lt;property id=&quot;20307&quot; value=&quot;727&quot;/&gt;&lt;/object&gt;&lt;object type=&quot;3&quot; unique_id=&quot;10018&quot;&gt;&lt;property id=&quot;20148&quot; value=&quot;5&quot;/&gt;&lt;property id=&quot;20300&quot; value=&quot;Slide 16 - &amp;quot;Text + Image 50:50&amp;quot;&quot;/&gt;&lt;property id=&quot;20307&quot; value=&quot;724&quot;/&gt;&lt;/object&gt;&lt;object type=&quot;3&quot; unique_id=&quot;10019&quot;&gt;&lt;property id=&quot;20148&quot; value=&quot;5&quot;/&gt;&lt;property id=&quot;20300&quot; value=&quot;Slide 17 - &amp;quot;This is Text + Image 60:40 where the text is given more space&amp;quot;&quot;/&gt;&lt;property id=&quot;20307&quot; value=&quot;728&quot;/&gt;&lt;/object&gt;&lt;object type=&quot;3&quot; unique_id=&quot;10020&quot;&gt;&lt;property id=&quot;20148&quot; value=&quot;5&quot;/&gt;&lt;property id=&quot;20300&quot; value=&quot;Slide 18 - &amp;quot;This is the end.&amp;quot;&quot;/&gt;&lt;property id=&quot;20307&quot; value=&quot;694&quot;/&gt;&lt;/object&gt;&lt;object type=&quot;3&quot; unique_id=&quot;10021&quot;&gt;&lt;property id=&quot;20148&quot; value=&quot;5&quot;/&gt;&lt;property id=&quot;20300&quot; value=&quot;Slide 19 - &amp;quot;This is the end.&amp;quot;&quot;/&gt;&lt;property id=&quot;20307&quot; value=&quot;696&quot;/&gt;&lt;/object&gt;&lt;object type=&quot;3&quot; unique_id=&quot;10024&quot;&gt;&lt;property id=&quot;20148&quot; value=&quot;5&quot;/&gt;&lt;property id=&quot;20300&quot; value=&quot;Slide 22 - &amp;quot;Logos black&amp;quot;&quot;/&gt;&lt;property id=&quot;20307&quot; value=&quot;772&quot;/&gt;&lt;/object&gt;&lt;object type=&quot;3&quot; unique_id=&quot;11890&quot;&gt;&lt;property id=&quot;20148&quot; value=&quot;5&quot;/&gt;&lt;property id=&quot;20300&quot; value=&quot;Slide 20 - &amp;quot;Colour palette / logo size&amp;quot;&quot;/&gt;&lt;property id=&quot;20307&quot; value=&quot;768&quot;/&gt;&lt;/object&gt;&lt;object type=&quot;3&quot; unique_id=&quot;11891&quot;&gt;&lt;property id=&quot;20148&quot; value=&quot;5&quot;/&gt;&lt;property id=&quot;20300&quot; value=&quot;Slide 21 - &amp;quot;Logos white&amp;quot;&quot;/&gt;&lt;property id=&quot;20307&quot; value=&quot;771&quot;/&gt;&lt;/object&gt;&lt;/object&gt;&lt;object type=&quot;8&quot; unique_id=&quot;10048&quot;&gt;&lt;/object&gt;&lt;/object&gt;&lt;/database&gt;"/>
  <p:tag name="SECTOMILLISECCONVERTED"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mn2I47hQM.VaFvWTXoo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E_KPQglQdOqRx0dicOu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rS_CKwM_SMSLnEU7kmfpz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pRKab6GTRa4NH4vfcPl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o5s4ugGRIy3kaYzsJR6h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XU0k0zLTd.7uz7XLBMl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sK3rO.uHTl.ALCyp2XqG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CBXltulQ2GqUSzt3BE1k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BNC2EU_Rru5W4HNlZnAO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I29GwJJQzG.1.u31zAaS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JTgBQkySqGQpeegW7ig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wKJ3TSuRk.jjgeMUrYJ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1OZAVDKTrahwSzEn9NM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LENOR GROUP">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tIns="46800" rIns="90000" bIns="46800" rtlCol="0">
        <a:noAutofit/>
      </a:bodyPr>
      <a:lstStyle>
        <a:defPPr algn="l">
          <a:defRPr dirty="0" err="1" smtClean="0"/>
        </a:defPPr>
      </a:lstStyle>
    </a:txDef>
  </a:objectDefaults>
  <a:extraClrSchemeLst/>
</a:theme>
</file>

<file path=ppt/theme/theme2.xml><?xml version="1.0" encoding="utf-8"?>
<a:theme xmlns:a="http://schemas.openxmlformats.org/drawingml/2006/main" name="Larissa">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leonor-Henrik-1806">
      <a:dk1>
        <a:srgbClr val="0C1026"/>
      </a:dk1>
      <a:lt1>
        <a:srgbClr val="FFFFFF"/>
      </a:lt1>
      <a:dk2>
        <a:srgbClr val="9CE7F5"/>
      </a:dk2>
      <a:lt2>
        <a:srgbClr val="B2C3FF"/>
      </a:lt2>
      <a:accent1>
        <a:srgbClr val="19AAF8"/>
      </a:accent1>
      <a:accent2>
        <a:srgbClr val="B0F0B2"/>
      </a:accent2>
      <a:accent3>
        <a:srgbClr val="FDF192"/>
      </a:accent3>
      <a:accent4>
        <a:srgbClr val="FFCB96"/>
      </a:accent4>
      <a:accent5>
        <a:srgbClr val="FFB4B4"/>
      </a:accent5>
      <a:accent6>
        <a:srgbClr val="FFBCDE"/>
      </a:accent6>
      <a:hlink>
        <a:srgbClr val="007AD0"/>
      </a:hlink>
      <a:folHlink>
        <a:srgbClr val="7F7F7F"/>
      </a:folHlink>
    </a:clrScheme>
    <a:fontScheme name="Benutzerdefiniert 3">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9cf371-7032-47c8-b990-b0924425b877">
      <Terms xmlns="http://schemas.microsoft.com/office/infopath/2007/PartnerControls"/>
    </lcf76f155ced4ddcb4097134ff3c332f>
    <TaxCatchAll xmlns="c4409e51-a2f5-4802-96f4-88cbb7d24b6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726D80E384974880CE4339FACD9F81" ma:contentTypeVersion="11" ma:contentTypeDescription="Create a new document." ma:contentTypeScope="" ma:versionID="56780906778ad13605bd2323f7555f95">
  <xsd:schema xmlns:xsd="http://www.w3.org/2001/XMLSchema" xmlns:xs="http://www.w3.org/2001/XMLSchema" xmlns:p="http://schemas.microsoft.com/office/2006/metadata/properties" xmlns:ns2="299cf371-7032-47c8-b990-b0924425b877" xmlns:ns3="c4409e51-a2f5-4802-96f4-88cbb7d24b63" targetNamespace="http://schemas.microsoft.com/office/2006/metadata/properties" ma:root="true" ma:fieldsID="9a8a024c8ccfc99f3427dbd62493bd0e" ns2:_="" ns3:_="">
    <xsd:import namespace="299cf371-7032-47c8-b990-b0924425b877"/>
    <xsd:import namespace="c4409e51-a2f5-4802-96f4-88cbb7d24b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cf371-7032-47c8-b990-b0924425b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6d14256-4531-424c-b426-6b1dee66665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09e51-a2f5-4802-96f4-88cbb7d24b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52c7544-7cda-4b4d-8905-a17151d133da}" ma:internalName="TaxCatchAll" ma:showField="CatchAllData" ma:web="c4409e51-a2f5-4802-96f4-88cbb7d24b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0D0225-7813-48CF-B5E9-484D2D94340B}">
  <ds:schemaRefs>
    <ds:schemaRef ds:uri="http://schemas.microsoft.com/office/2006/metadata/properties"/>
    <ds:schemaRef ds:uri="http://schemas.microsoft.com/office/infopath/2007/PartnerControls"/>
    <ds:schemaRef ds:uri="299cf371-7032-47c8-b990-b0924425b877"/>
    <ds:schemaRef ds:uri="c4409e51-a2f5-4802-96f4-88cbb7d24b63"/>
  </ds:schemaRefs>
</ds:datastoreItem>
</file>

<file path=customXml/itemProps2.xml><?xml version="1.0" encoding="utf-8"?>
<ds:datastoreItem xmlns:ds="http://schemas.openxmlformats.org/officeDocument/2006/customXml" ds:itemID="{F9946259-824B-46DE-8C0D-2B2D24D37521}">
  <ds:schemaRefs>
    <ds:schemaRef ds:uri="http://schemas.microsoft.com/sharepoint/v3/contenttype/forms"/>
  </ds:schemaRefs>
</ds:datastoreItem>
</file>

<file path=customXml/itemProps3.xml><?xml version="1.0" encoding="utf-8"?>
<ds:datastoreItem xmlns:ds="http://schemas.openxmlformats.org/officeDocument/2006/customXml" ds:itemID="{C1CB10B8-35AD-4E3E-B094-E802FF820F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cf371-7032-47c8-b990-b0924425b877"/>
    <ds:schemaRef ds:uri="c4409e51-a2f5-4802-96f4-88cbb7d24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9079aae-29ab-493c-b557-2a0104b8cd4c}" enabled="1" method="Privileged" siteId="{1676489c-5c72-46b7-ba63-9ab90c4aad44}" removed="0"/>
</clbl:labelList>
</file>

<file path=docProps/app.xml><?xml version="1.0" encoding="utf-8"?>
<Properties xmlns="http://schemas.openxmlformats.org/officeDocument/2006/extended-properties" xmlns:vt="http://schemas.openxmlformats.org/officeDocument/2006/docPropsVTypes">
  <Template/>
  <TotalTime>0</TotalTime>
  <Words>33821</Words>
  <Application>Microsoft Office PowerPoint</Application>
  <PresentationFormat>Custom</PresentationFormat>
  <Paragraphs>5037</Paragraphs>
  <Slides>214</Slides>
  <Notes>213</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214</vt:i4>
      </vt:variant>
    </vt:vector>
  </HeadingPairs>
  <TitlesOfParts>
    <vt:vector size="226" baseType="lpstr">
      <vt:lpstr>Arial</vt:lpstr>
      <vt:lpstr>Arial,Sans-Serif</vt:lpstr>
      <vt:lpstr>Calibri</vt:lpstr>
      <vt:lpstr>Cascadia Code NF</vt:lpstr>
      <vt:lpstr>Consolas</vt:lpstr>
      <vt:lpstr>Intel One Mono</vt:lpstr>
      <vt:lpstr>Source Sans Pro</vt:lpstr>
      <vt:lpstr>Verdana</vt:lpstr>
      <vt:lpstr>Wingdings</vt:lpstr>
      <vt:lpstr>TELENOR GROUP</vt:lpstr>
      <vt:lpstr>think-cell Slide</vt:lpstr>
      <vt:lpstr>Packager Shell Object</vt:lpstr>
      <vt:lpstr>Wi-Fi automation lab Lab Guide - Day 2</vt:lpstr>
      <vt:lpstr>References / inspiration</vt:lpstr>
      <vt:lpstr>Copyright</vt:lpstr>
      <vt:lpstr>Prerequisites</vt:lpstr>
      <vt:lpstr>Communications</vt:lpstr>
      <vt:lpstr>Agenda</vt:lpstr>
      <vt:lpstr>Scope</vt:lpstr>
      <vt:lpstr>PowerPoint Presentation</vt:lpstr>
      <vt:lpstr>Notes for Mac users - TextEdit</vt:lpstr>
      <vt:lpstr>About Day 2</vt:lpstr>
      <vt:lpstr>In-depth: Ansible</vt:lpstr>
      <vt:lpstr>Run a CLI command - Intro</vt:lpstr>
      <vt:lpstr>Run a CLI command - Tasks</vt:lpstr>
      <vt:lpstr>Run a CLI command - Hints</vt:lpstr>
      <vt:lpstr>Run a CLI command - Example solution</vt:lpstr>
      <vt:lpstr>Ansible - CLI configuration - Intro</vt:lpstr>
      <vt:lpstr>Ansible - CLI configuration - Tasks</vt:lpstr>
      <vt:lpstr>Ansible - CLI configuration - Hints</vt:lpstr>
      <vt:lpstr>Ansible - CLI configuration - Hints 2</vt:lpstr>
      <vt:lpstr>Ansible - CLI configuration - Example solution</vt:lpstr>
      <vt:lpstr>Ansible - CLI configuration - Extra tasks</vt:lpstr>
      <vt:lpstr>Using Jinja2 templates - Intro</vt:lpstr>
      <vt:lpstr>Using Jinja2 templates - Tasks</vt:lpstr>
      <vt:lpstr>Using Jinja2 templates - Hints for task 1</vt:lpstr>
      <vt:lpstr>Using Jinja2 templates - Hints for task 2</vt:lpstr>
      <vt:lpstr>Using Jinja2 templates - Example solution</vt:lpstr>
      <vt:lpstr>Ansible - Using RESTCONF - Intro</vt:lpstr>
      <vt:lpstr>Ansible - Using RESTCONF - Tasks</vt:lpstr>
      <vt:lpstr>Ansible - Using RESTCONF - Hints for Task 1</vt:lpstr>
      <vt:lpstr>Ansible - Using RESTCONF - Hints for Task 1</vt:lpstr>
      <vt:lpstr>Ansible - Using RESTCONF - Hints for Task 1</vt:lpstr>
      <vt:lpstr>Ansible - Using RESTCONF - Hints for Task 2</vt:lpstr>
      <vt:lpstr>Ansible - Using RESTCONF - Example solution</vt:lpstr>
      <vt:lpstr>Ansible - Using RESTCONF - Example output</vt:lpstr>
      <vt:lpstr>Ansible - Writing your own module - Intro</vt:lpstr>
      <vt:lpstr>Ansible - Writing your own module - Tasks</vt:lpstr>
      <vt:lpstr>Ansible - Writing your own module - Hints for task 1</vt:lpstr>
      <vt:lpstr>Ansible - Writing your own module - Hints for task 2</vt:lpstr>
      <vt:lpstr>Ansible - Writing your own module - Example solution</vt:lpstr>
      <vt:lpstr>Ansible - Writing your own module - Example output</vt:lpstr>
      <vt:lpstr>Ansible – Using RESTCONF + Python-module - Intro</vt:lpstr>
      <vt:lpstr>Ansible – Using RESTCONF + Python-module - Tasks</vt:lpstr>
      <vt:lpstr>Ansible – Using RESTCONF + Python-module - Hints for Task 1</vt:lpstr>
      <vt:lpstr>Ansible – Using RESTCONF + Python-module - Hints for Task 1</vt:lpstr>
      <vt:lpstr>Ansible – Using RESTCONF + Python-module - Hints for Task 2</vt:lpstr>
      <vt:lpstr>Ansible – Using RESTCONF + Python-module - Hints for Task 2</vt:lpstr>
      <vt:lpstr>Ansible – Using RESTCONF + Python-module - Hints for Task 2</vt:lpstr>
      <vt:lpstr>Ansible – Using RESTCONF + Python-module - Hints for Task 3</vt:lpstr>
      <vt:lpstr>Ansible – Using RESTCONF + Python-module - Hints for Task 3</vt:lpstr>
      <vt:lpstr>Ansible – Using RESTCONF + Python-module - Hints for Task 3</vt:lpstr>
      <vt:lpstr>Ansible – Using RESTCONF + Python-module - Example solution</vt:lpstr>
      <vt:lpstr>Ansible – Using RESTCONF + Python-module - Example output</vt:lpstr>
      <vt:lpstr>Organizing projects using import_playbook - Intro</vt:lpstr>
      <vt:lpstr>Organizing projects using import_playbook - Tasks</vt:lpstr>
      <vt:lpstr>Organizing projects using import_playbook - Hints for Task 1</vt:lpstr>
      <vt:lpstr>Organizing projects using import_playbook - Hints for Task 2</vt:lpstr>
      <vt:lpstr>Organizing projects using import_playbook - Hints for Task 3</vt:lpstr>
      <vt:lpstr>Organizing projects using import_playbook - Example solution</vt:lpstr>
      <vt:lpstr>Organizing projects using import_playbook - Example output</vt:lpstr>
      <vt:lpstr>Organizing projects using Roles - Intro</vt:lpstr>
      <vt:lpstr>Organizing projects using Roles - Tasks</vt:lpstr>
      <vt:lpstr>Organizing projects using Roles - Hints for Task 1</vt:lpstr>
      <vt:lpstr>Organizing projects using Roles - Hints for Task 2</vt:lpstr>
      <vt:lpstr>Organizing projects using Roles - Hints for Task 3</vt:lpstr>
      <vt:lpstr>Organizing projects using Roles - Example solution</vt:lpstr>
      <vt:lpstr>Organizing projects using Roles - Example output</vt:lpstr>
      <vt:lpstr>Next steps suggestions</vt:lpstr>
      <vt:lpstr>In-depth: Python</vt:lpstr>
      <vt:lpstr>Python - Using Netmiko - Intro</vt:lpstr>
      <vt:lpstr>Python - Using Netmiko - Tasks</vt:lpstr>
      <vt:lpstr>Python - Using Netmiko - Hints: Task 1</vt:lpstr>
      <vt:lpstr>Python - Using Netmiko - Hints: Task 2</vt:lpstr>
      <vt:lpstr>Python - Using Netmiko - Hints: Task 3</vt:lpstr>
      <vt:lpstr>Python - Using Netmiko - Hints: Task 3</vt:lpstr>
      <vt:lpstr>Python - Using Netmiko - Example solution</vt:lpstr>
      <vt:lpstr>Get client table using RESTCONF - Intro</vt:lpstr>
      <vt:lpstr>Get client table using RESTCONF - Tasks</vt:lpstr>
      <vt:lpstr>Get client table using RESTCONF - Hints - Task 1</vt:lpstr>
      <vt:lpstr>Get client table using RESTCONF - Hints - Task 2</vt:lpstr>
      <vt:lpstr>Get client table using RESTCONF - Solution</vt:lpstr>
      <vt:lpstr>Get metrics and draw a graph - Intro</vt:lpstr>
      <vt:lpstr>Get metrics and draw a graph - Tasks</vt:lpstr>
      <vt:lpstr>Get metrics and draw a graph - Task 1 hints</vt:lpstr>
      <vt:lpstr>Get metrics and draw graph - Task 2 hints</vt:lpstr>
      <vt:lpstr>Get metrics and draw a graph - Task 3 hints</vt:lpstr>
      <vt:lpstr>Get metrics and draw a graph - Solution</vt:lpstr>
      <vt:lpstr>Get to know your AI companion - Intro and tasks</vt:lpstr>
      <vt:lpstr>AI - Task 1 - Document the code</vt:lpstr>
      <vt:lpstr>AI - Task 2 - Generate inline comments</vt:lpstr>
      <vt:lpstr>AI - Task 2 - Follow-up </vt:lpstr>
      <vt:lpstr>AI - Task 3 - Get AI to solve the task</vt:lpstr>
      <vt:lpstr>AI - Task 4 - Use AI to add or improve parts</vt:lpstr>
      <vt:lpstr>Use .env file for variables - Intro</vt:lpstr>
      <vt:lpstr>Use .env file for variables - Tasks</vt:lpstr>
      <vt:lpstr>Use .env file for variables - Hints</vt:lpstr>
      <vt:lpstr>Use .env file for variables - Example solution</vt:lpstr>
      <vt:lpstr>Using Nornir - Intro</vt:lpstr>
      <vt:lpstr>Using Nornir - Tasks</vt:lpstr>
      <vt:lpstr>Using Nornir - Hints</vt:lpstr>
      <vt:lpstr>Using Nornir - Example solution</vt:lpstr>
      <vt:lpstr>Nornir extended example - Intro</vt:lpstr>
      <vt:lpstr>Nornir extended example - Tasks</vt:lpstr>
      <vt:lpstr>Nornir extended example - Task 1 hints</vt:lpstr>
      <vt:lpstr>Nornir extended example - Task 2 hints</vt:lpstr>
      <vt:lpstr>Nornir extended example - Task 2 hints continued</vt:lpstr>
      <vt:lpstr>Nornir extended example - Task 3 hints</vt:lpstr>
      <vt:lpstr>Nornir extended example - Example solution</vt:lpstr>
      <vt:lpstr>In-depth: Grafana / TIG-stack</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Grafana - Syslog</vt:lpstr>
      <vt:lpstr>Lab Exercise #30: (Optional) Grafana – Syslog (row)</vt:lpstr>
      <vt:lpstr>Lab Exercise #30: Grafana - Syslog</vt:lpstr>
      <vt:lpstr>Lab Exercise #31: Grafana – C9800 data </vt:lpstr>
      <vt:lpstr>Lab Exercise #31: Grafana – C9800 data </vt:lpstr>
      <vt:lpstr>Lab Exercise #31: Grafana – C9800 data (CPU) </vt:lpstr>
      <vt:lpstr>Lab Exercise #31: Grafana – C9800 data (CPU) </vt:lpstr>
      <vt:lpstr>Lab Exercise #31: Grafana – C9800 data (CPU) </vt:lpstr>
      <vt:lpstr>Lab Exercise #31: Grafana – C9800 data (CPU) </vt:lpstr>
      <vt:lpstr>Lab Exercise #31: Grafana – C9800 data (CPU) </vt:lpstr>
      <vt:lpstr>Lab Exercise #31: Grafana – C9800 data (Memory)</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(Memory)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(reload, config)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(AP Join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Lab Exercise #31: Grafana – C9800 data (WLAN Stats) </vt:lpstr>
      <vt:lpstr>Want to make Grafana – Slack Bot alarms?</vt:lpstr>
      <vt:lpstr>Lab Exercise #60: Using Meraki APIs with Postman</vt:lpstr>
      <vt:lpstr>Obtaining API key</vt:lpstr>
      <vt:lpstr>Postman Meraki API Collection</vt:lpstr>
      <vt:lpstr>Postman Meraki API Collection</vt:lpstr>
      <vt:lpstr>Postman Meraki API Collection</vt:lpstr>
      <vt:lpstr>Postman Meraki API Collection</vt:lpstr>
      <vt:lpstr>Python - Use the Postman API</vt:lpstr>
      <vt:lpstr>Python - Use the Meraki API</vt:lpstr>
      <vt:lpstr>Python - Use the Meraki API</vt:lpstr>
      <vt:lpstr>Python - Use the Meraki API</vt:lpstr>
      <vt:lpstr>Python - Use the Meraki API</vt:lpstr>
      <vt:lpstr> Lab Exercise #61: Python - Meraki-&gt;InfluxDB-&gt;Grafana</vt:lpstr>
      <vt:lpstr>Prerequisites - Python packages</vt:lpstr>
      <vt:lpstr>Prerequisites - InfluxDB databases</vt:lpstr>
      <vt:lpstr>Pulling Meraki data using Python</vt:lpstr>
      <vt:lpstr>Pulling Meraki data using Python</vt:lpstr>
      <vt:lpstr>Pulling Meraki data using Python</vt:lpstr>
      <vt:lpstr>Pulling Meraki data using Python</vt:lpstr>
      <vt:lpstr>Pulling Meraki data using Python</vt:lpstr>
      <vt:lpstr>Checking the data in InfluxDB</vt:lpstr>
      <vt:lpstr>Creating Datasource in Grafana</vt:lpstr>
      <vt:lpstr>Creating the dashboard in Grafana</vt:lpstr>
      <vt:lpstr>Creating the dashboard in Grafana</vt:lpstr>
      <vt:lpstr>Creating the dashboard in Grafana</vt:lpstr>
      <vt:lpstr>Example dashboard in Grafana</vt:lpstr>
      <vt:lpstr>Creating the dashboard in Grafana</vt:lpstr>
      <vt:lpstr>Lab Exercise #70: Using MIST APIs with Postman</vt:lpstr>
      <vt:lpstr>Obtaining API key</vt:lpstr>
      <vt:lpstr>Postman MIST API Collection</vt:lpstr>
      <vt:lpstr>Postman MIST API Collection</vt:lpstr>
      <vt:lpstr>Postman MIST API Collection</vt:lpstr>
      <vt:lpstr>Postman MIST API Collection</vt:lpstr>
      <vt:lpstr>Postman MIST API Collection</vt:lpstr>
      <vt:lpstr>Postman MIST API Collection</vt:lpstr>
      <vt:lpstr>Postman MIST API Collection</vt:lpstr>
      <vt:lpstr>Python - Use the Postman API</vt:lpstr>
      <vt:lpstr>Python - Use the MIST API</vt:lpstr>
      <vt:lpstr>Python - Use the MIST API</vt:lpstr>
      <vt:lpstr>Python - Use the MIST API</vt:lpstr>
      <vt:lpstr>Python - Use the MIST API</vt:lpstr>
      <vt:lpstr> Lab Exercise #71: Python - MIST-&gt;InfluxDB-&gt;Grafana</vt:lpstr>
      <vt:lpstr>Prerequisites - Python packages</vt:lpstr>
      <vt:lpstr>Prerequisites - InfluxDB databases</vt:lpstr>
      <vt:lpstr>Pulling MIST data using Python</vt:lpstr>
      <vt:lpstr>Pulling MIST data using Python</vt:lpstr>
      <vt:lpstr>Pulling MIST data using Python</vt:lpstr>
      <vt:lpstr>Pulling MIST data using Python</vt:lpstr>
      <vt:lpstr>Pulling MIST data using Python</vt:lpstr>
      <vt:lpstr>Checking the data in InfluxDB</vt:lpstr>
      <vt:lpstr>Creating Datasource in Grafana</vt:lpstr>
      <vt:lpstr>Creating the dashboard in Grafana</vt:lpstr>
      <vt:lpstr>Creating the dashboard in Grafana</vt:lpstr>
      <vt:lpstr>Creating the dashboard in Grafana</vt:lpstr>
      <vt:lpstr>Example dashboard in Grafana</vt:lpstr>
      <vt:lpstr>Lab Exercise #72: Expanding the dashboard</vt:lpstr>
      <vt:lpstr>Modifying the Python script</vt:lpstr>
      <vt:lpstr>Checking the new data in InfluxDB</vt:lpstr>
      <vt:lpstr>Adding the new values to our Dashboard in Grafana</vt:lpstr>
      <vt:lpstr>Adding the new values to our Dashboard in Grafana</vt:lpstr>
      <vt:lpstr>Adding the new values to our Dashboard in Grafana</vt:lpstr>
      <vt:lpstr>Adding the new values to our Dashboard in Grafana</vt:lpstr>
      <vt:lpstr>Adding the new values to our Dashboard in Grafana</vt:lpstr>
      <vt:lpstr>Adding the new values to our Dashboard in Grafana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Automation Deep Dive - Day w</dc:title>
  <dc:creator/>
  <dc:description/>
  <cp:lastModifiedBy/>
  <cp:revision>1</cp:revision>
  <dcterms:created xsi:type="dcterms:W3CDTF">2025-02-02T13:17:43Z</dcterms:created>
  <dcterms:modified xsi:type="dcterms:W3CDTF">2025-02-04T17:26:20Z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04d2c9-1577-460e-b668-57374a0216c3_Enabled">
    <vt:lpwstr>true</vt:lpwstr>
  </property>
  <property fmtid="{D5CDD505-2E9C-101B-9397-08002B2CF9AE}" pid="3" name="MSIP_Label_f604d2c9-1577-460e-b668-57374a0216c3_Method">
    <vt:lpwstr>Standard</vt:lpwstr>
  </property>
  <property fmtid="{D5CDD505-2E9C-101B-9397-08002B2CF9AE}" pid="4" name="MSIP_Label_f604d2c9-1577-460e-b668-57374a0216c3_Name">
    <vt:lpwstr>f604d2c9-1577-460e-b668-57374a0216c3</vt:lpwstr>
  </property>
  <property fmtid="{D5CDD505-2E9C-101B-9397-08002B2CF9AE}" pid="5" name="MSIP_Label_f604d2c9-1577-460e-b668-57374a0216c3_SiteId">
    <vt:lpwstr>1676489c-5c72-46b7-ba63-9ab90c4aad44</vt:lpwstr>
  </property>
  <property fmtid="{D5CDD505-2E9C-101B-9397-08002B2CF9AE}" pid="6" name="MSIP_Label_f604d2c9-1577-460e-b668-57374a0216c3_SetDate">
    <vt:lpwstr>2021-11-18T08:07:10Z</vt:lpwstr>
  </property>
  <property fmtid="{D5CDD505-2E9C-101B-9397-08002B2CF9AE}" pid="7" name="MediaServiceImageTags">
    <vt:lpwstr/>
  </property>
  <property fmtid="{D5CDD505-2E9C-101B-9397-08002B2CF9AE}" pid="8" name="ContentTypeId">
    <vt:lpwstr>0x0101006D726D80E384974880CE4339FACD9F81</vt:lpwstr>
  </property>
  <property fmtid="{D5CDD505-2E9C-101B-9397-08002B2CF9AE}" pid="9" name="MSIP_Label_f604d2c9-1577-460e-b668-57374a0216c3_ActionId">
    <vt:lpwstr>c04cad92-3a68-4908-bf97-17c280194eb3</vt:lpwstr>
  </property>
  <property fmtid="{D5CDD505-2E9C-101B-9397-08002B2CF9AE}" pid="10" name="MSIP_Label_5ed03794-5d37-4c83-bf24-e8de36cf236b_Enabled">
    <vt:lpwstr>true</vt:lpwstr>
  </property>
  <property fmtid="{D5CDD505-2E9C-101B-9397-08002B2CF9AE}" pid="11" name="MSIP_Label_5ed03794-5d37-4c83-bf24-e8de36cf236b_ActionId">
    <vt:lpwstr>d561843e-58d1-47a2-99fe-77d379961b34</vt:lpwstr>
  </property>
  <property fmtid="{D5CDD505-2E9C-101B-9397-08002B2CF9AE}" pid="12" name="MSIP_Label_5ed03794-5d37-4c83-bf24-e8de36cf236b_Method">
    <vt:lpwstr>Standard</vt:lpwstr>
  </property>
  <property fmtid="{D5CDD505-2E9C-101B-9397-08002B2CF9AE}" pid="13" name="MSIP_Label_5ed03794-5d37-4c83-bf24-e8de36cf236b_SiteId">
    <vt:lpwstr>01e16f79-1680-4f82-993b-e74a1f3c6c85</vt:lpwstr>
  </property>
  <property fmtid="{D5CDD505-2E9C-101B-9397-08002B2CF9AE}" pid="14" name="MSIP_Label_5ed03794-5d37-4c83-bf24-e8de36cf236b_SetDate">
    <vt:lpwstr>2024-09-12T19:33:38Z</vt:lpwstr>
  </property>
  <property fmtid="{D5CDD505-2E9C-101B-9397-08002B2CF9AE}" pid="15" name="MSIP_Label_f604d2c9-1577-460e-b668-57374a0216c3_ContentBits">
    <vt:lpwstr>2</vt:lpwstr>
  </property>
  <property fmtid="{D5CDD505-2E9C-101B-9397-08002B2CF9AE}" pid="16" name="MSIP_Label_5ed03794-5d37-4c83-bf24-e8de36cf236b_ContentBits">
    <vt:lpwstr>2</vt:lpwstr>
  </property>
  <property fmtid="{D5CDD505-2E9C-101B-9397-08002B2CF9AE}" pid="17" name="MSIP_Label_5ed03794-5d37-4c83-bf24-e8de36cf236b_Name">
    <vt:lpwstr>Internal-footer</vt:lpwstr>
  </property>
  <property fmtid="{D5CDD505-2E9C-101B-9397-08002B2CF9AE}" pid="18" name="ClassificationContentMarkingFooterLocations">
    <vt:lpwstr>TELENOR GROUP:10</vt:lpwstr>
  </property>
  <property fmtid="{D5CDD505-2E9C-101B-9397-08002B2CF9AE}" pid="19" name="ClassificationContentMarkingFooterText">
    <vt:lpwstr>Sensitivity: Open</vt:lpwstr>
  </property>
</Properties>
</file>